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3"/>
  </p:notesMasterIdLst>
  <p:sldIdLst>
    <p:sldId id="281" r:id="rId2"/>
    <p:sldId id="2141411266" r:id="rId3"/>
    <p:sldId id="333" r:id="rId4"/>
    <p:sldId id="297" r:id="rId5"/>
    <p:sldId id="303" r:id="rId6"/>
    <p:sldId id="338" r:id="rId7"/>
    <p:sldId id="583" r:id="rId8"/>
    <p:sldId id="257" r:id="rId9"/>
    <p:sldId id="584" r:id="rId10"/>
    <p:sldId id="300" r:id="rId11"/>
    <p:sldId id="582" r:id="rId12"/>
    <p:sldId id="474" r:id="rId13"/>
    <p:sldId id="574" r:id="rId14"/>
    <p:sldId id="325" r:id="rId15"/>
    <p:sldId id="341" r:id="rId16"/>
    <p:sldId id="330" r:id="rId17"/>
    <p:sldId id="581" r:id="rId18"/>
    <p:sldId id="572" r:id="rId19"/>
    <p:sldId id="573" r:id="rId20"/>
    <p:sldId id="332" r:id="rId21"/>
    <p:sldId id="2141411267" r:id="rId22"/>
    <p:sldId id="2141411268" r:id="rId23"/>
    <p:sldId id="287" r:id="rId24"/>
    <p:sldId id="288" r:id="rId25"/>
    <p:sldId id="289" r:id="rId26"/>
    <p:sldId id="290" r:id="rId27"/>
    <p:sldId id="587" r:id="rId28"/>
    <p:sldId id="588" r:id="rId29"/>
    <p:sldId id="293" r:id="rId30"/>
    <p:sldId id="286" r:id="rId31"/>
    <p:sldId id="589" r:id="rId32"/>
    <p:sldId id="2141411269" r:id="rId33"/>
    <p:sldId id="2141411242" r:id="rId34"/>
    <p:sldId id="2141411253" r:id="rId35"/>
    <p:sldId id="457" r:id="rId36"/>
    <p:sldId id="2141411237" r:id="rId37"/>
    <p:sldId id="2141411235" r:id="rId38"/>
    <p:sldId id="2141411248" r:id="rId39"/>
    <p:sldId id="2141411249" r:id="rId40"/>
    <p:sldId id="2141411250" r:id="rId41"/>
    <p:sldId id="2141411240" r:id="rId42"/>
    <p:sldId id="2141411241" r:id="rId43"/>
    <p:sldId id="2141411251" r:id="rId44"/>
    <p:sldId id="458" r:id="rId45"/>
    <p:sldId id="459" r:id="rId46"/>
    <p:sldId id="460" r:id="rId47"/>
    <p:sldId id="2141411259" r:id="rId48"/>
    <p:sldId id="2141411260" r:id="rId49"/>
    <p:sldId id="2141411261" r:id="rId50"/>
    <p:sldId id="2141411262" r:id="rId51"/>
    <p:sldId id="2141411263" r:id="rId52"/>
    <p:sldId id="2141411265" r:id="rId53"/>
    <p:sldId id="2141411258" r:id="rId54"/>
    <p:sldId id="2141411270" r:id="rId55"/>
    <p:sldId id="258" r:id="rId56"/>
    <p:sldId id="266" r:id="rId57"/>
    <p:sldId id="259" r:id="rId58"/>
    <p:sldId id="261" r:id="rId59"/>
    <p:sldId id="263" r:id="rId60"/>
    <p:sldId id="265" r:id="rId61"/>
    <p:sldId id="292" r:id="rId6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A922CA3-EBF7-49DF-B850-324872D75F5F}">
          <p14:sldIdLst>
            <p14:sldId id="281"/>
            <p14:sldId id="2141411266"/>
            <p14:sldId id="333"/>
            <p14:sldId id="297"/>
            <p14:sldId id="303"/>
            <p14:sldId id="338"/>
            <p14:sldId id="583"/>
            <p14:sldId id="257"/>
            <p14:sldId id="584"/>
            <p14:sldId id="300"/>
            <p14:sldId id="582"/>
            <p14:sldId id="474"/>
            <p14:sldId id="574"/>
            <p14:sldId id="325"/>
            <p14:sldId id="341"/>
            <p14:sldId id="330"/>
            <p14:sldId id="581"/>
            <p14:sldId id="572"/>
            <p14:sldId id="573"/>
            <p14:sldId id="332"/>
            <p14:sldId id="2141411267"/>
            <p14:sldId id="2141411268"/>
            <p14:sldId id="287"/>
            <p14:sldId id="288"/>
            <p14:sldId id="289"/>
            <p14:sldId id="290"/>
            <p14:sldId id="587"/>
            <p14:sldId id="588"/>
            <p14:sldId id="293"/>
            <p14:sldId id="286"/>
            <p14:sldId id="589"/>
            <p14:sldId id="2141411269"/>
            <p14:sldId id="2141411242"/>
            <p14:sldId id="2141411253"/>
            <p14:sldId id="457"/>
            <p14:sldId id="2141411237"/>
            <p14:sldId id="2141411235"/>
            <p14:sldId id="2141411248"/>
            <p14:sldId id="2141411249"/>
            <p14:sldId id="2141411250"/>
            <p14:sldId id="2141411240"/>
            <p14:sldId id="2141411241"/>
            <p14:sldId id="2141411251"/>
            <p14:sldId id="458"/>
            <p14:sldId id="459"/>
            <p14:sldId id="460"/>
            <p14:sldId id="2141411259"/>
            <p14:sldId id="2141411260"/>
            <p14:sldId id="2141411261"/>
            <p14:sldId id="2141411262"/>
            <p14:sldId id="2141411263"/>
            <p14:sldId id="2141411265"/>
            <p14:sldId id="2141411258"/>
            <p14:sldId id="2141411270"/>
            <p14:sldId id="258"/>
            <p14:sldId id="266"/>
            <p14:sldId id="259"/>
            <p14:sldId id="261"/>
            <p14:sldId id="263"/>
            <p14:sldId id="265"/>
            <p14:sldId id="292"/>
          </p14:sldIdLst>
        </p14:section>
        <p14:section name="Раздел по умолчанию" id="{0DC41B49-93BF-4D94-A8EF-057E62C37B0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85D"/>
    <a:srgbClr val="F4F5F7"/>
    <a:srgbClr val="B1BAC6"/>
    <a:srgbClr val="9EA9B9"/>
    <a:srgbClr val="C7CDD6"/>
    <a:srgbClr val="BEE6CA"/>
    <a:srgbClr val="EAECEF"/>
    <a:srgbClr val="DA173E"/>
    <a:srgbClr val="F7F8F9"/>
    <a:srgbClr val="23B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2464" autoAdjust="0"/>
  </p:normalViewPr>
  <p:slideViewPr>
    <p:cSldViewPr>
      <p:cViewPr varScale="1">
        <p:scale>
          <a:sx n="102" d="100"/>
          <a:sy n="102" d="100"/>
        </p:scale>
        <p:origin x="79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68F99-CAEF-49C9-9767-54968FCEE364}" type="doc">
      <dgm:prSet loTypeId="urn:microsoft.com/office/officeart/2005/8/layout/hList9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4749EAD-FF0B-434B-8FCD-73519BEB64CC}">
      <dgm:prSet/>
      <dgm:spPr/>
      <dgm:t>
        <a:bodyPr/>
        <a:lstStyle/>
        <a:p>
          <a:pPr rtl="0"/>
          <a:r>
            <a:rPr lang="ru-RU" b="1" dirty="0">
              <a:latin typeface="Century Gothic" pitchFamily="34" charset="0"/>
            </a:rPr>
            <a:t>1</a:t>
          </a:r>
          <a:r>
            <a:rPr lang="en-US" b="1" dirty="0">
              <a:latin typeface="Century Gothic" pitchFamily="34" charset="0"/>
            </a:rPr>
            <a:t>28</a:t>
          </a:r>
          <a:endParaRPr lang="ru-RU" dirty="0">
            <a:latin typeface="Century Gothic" pitchFamily="34" charset="0"/>
          </a:endParaRPr>
        </a:p>
      </dgm:t>
    </dgm:pt>
    <dgm:pt modelId="{90C1E264-F006-4CB8-A680-040E3768F610}" type="parTrans" cxnId="{D9BB4120-D50F-4478-9004-7058C26654E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9D4A3701-4DCB-42A7-8164-5D25C435E531}" type="sibTrans" cxnId="{D9BB4120-D50F-4478-9004-7058C26654E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B135722D-4F60-4DF9-A4DB-52A6F31C40B7}">
      <dgm:prSet/>
      <dgm:spPr/>
      <dgm:t>
        <a:bodyPr/>
        <a:lstStyle/>
        <a:p>
          <a:pPr rtl="0"/>
          <a:r>
            <a:rPr lang="ru-RU" b="1" dirty="0">
              <a:latin typeface="Century Gothic" pitchFamily="34" charset="0"/>
            </a:rPr>
            <a:t>1</a:t>
          </a:r>
        </a:p>
      </dgm:t>
    </dgm:pt>
    <dgm:pt modelId="{19C11D85-D328-4B71-BD40-43666E71D02D}" type="parTrans" cxnId="{3FC20C13-A8E9-4674-8117-3532AD8A85BA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B9720C9-EA3D-4C07-B0F7-0D4F37BA1BD2}" type="sibTrans" cxnId="{3FC20C13-A8E9-4674-8117-3532AD8A85BA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5F1DACB0-2AB3-4932-B33C-A60B2882842A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rPr>
            <a:t>Поступило обращений</a:t>
          </a:r>
        </a:p>
      </dgm:t>
    </dgm:pt>
    <dgm:pt modelId="{8058CDEB-E732-4E31-AA28-C0785BA1CC95}" type="parTrans" cxnId="{DA28852E-5D16-42DA-8935-6A1DE5329D39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6A7893E8-015D-4B76-A513-EE14D7F16297}" type="sibTrans" cxnId="{DA28852E-5D16-42DA-8935-6A1DE5329D39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0FBEC3CB-B667-4527-8FF4-809749F0100D}">
      <dgm:prSet/>
      <dgm:spPr/>
      <dgm:t>
        <a:bodyPr/>
        <a:lstStyle/>
        <a:p>
          <a:r>
            <a: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rPr>
            <a:t>В работе</a:t>
          </a:r>
        </a:p>
      </dgm:t>
    </dgm:pt>
    <dgm:pt modelId="{23FC5A04-A1B3-4F9C-A134-80E8D8E18D4D}" type="parTrans" cxnId="{907B4C4E-5E19-4D49-B9C6-872B0D8DCFD7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B29A737B-6BC8-4FE3-81C5-8626D025613C}" type="sibTrans" cxnId="{907B4C4E-5E19-4D49-B9C6-872B0D8DCFD7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74D8668D-B3D8-4F48-AE83-CFEC13227E5C}" type="pres">
      <dgm:prSet presAssocID="{7DF68F99-CAEF-49C9-9767-54968FCEE364}" presName="list" presStyleCnt="0">
        <dgm:presLayoutVars>
          <dgm:dir/>
          <dgm:animLvl val="lvl"/>
        </dgm:presLayoutVars>
      </dgm:prSet>
      <dgm:spPr/>
    </dgm:pt>
    <dgm:pt modelId="{0E92086B-C98D-4CB3-9ED4-D20634C06F03}" type="pres">
      <dgm:prSet presAssocID="{84749EAD-FF0B-434B-8FCD-73519BEB64CC}" presName="posSpace" presStyleCnt="0"/>
      <dgm:spPr/>
    </dgm:pt>
    <dgm:pt modelId="{68F8C82F-215E-4800-99B3-2115A5467BD2}" type="pres">
      <dgm:prSet presAssocID="{84749EAD-FF0B-434B-8FCD-73519BEB64CC}" presName="vertFlow" presStyleCnt="0"/>
      <dgm:spPr/>
    </dgm:pt>
    <dgm:pt modelId="{3267F1CB-2975-42EE-B545-A913FBD3231F}" type="pres">
      <dgm:prSet presAssocID="{84749EAD-FF0B-434B-8FCD-73519BEB64CC}" presName="topSpace" presStyleCnt="0"/>
      <dgm:spPr/>
    </dgm:pt>
    <dgm:pt modelId="{A421EE4F-F963-47A1-8B34-C832391DBFB8}" type="pres">
      <dgm:prSet presAssocID="{84749EAD-FF0B-434B-8FCD-73519BEB64CC}" presName="firstComp" presStyleCnt="0"/>
      <dgm:spPr/>
    </dgm:pt>
    <dgm:pt modelId="{CE237CF0-A504-49C4-A48B-EE0E85A8FBE0}" type="pres">
      <dgm:prSet presAssocID="{84749EAD-FF0B-434B-8FCD-73519BEB64CC}" presName="firstChild" presStyleLbl="bgAccFollowNode1" presStyleIdx="0" presStyleCnt="2"/>
      <dgm:spPr/>
    </dgm:pt>
    <dgm:pt modelId="{4D5BB837-8073-4570-AB07-778B153BDCBF}" type="pres">
      <dgm:prSet presAssocID="{84749EAD-FF0B-434B-8FCD-73519BEB64CC}" presName="firstChildTx" presStyleLbl="bgAccFollowNode1" presStyleIdx="0" presStyleCnt="2">
        <dgm:presLayoutVars>
          <dgm:bulletEnabled val="1"/>
        </dgm:presLayoutVars>
      </dgm:prSet>
      <dgm:spPr/>
    </dgm:pt>
    <dgm:pt modelId="{47DC18CE-DF65-4433-83B5-C3E0952D93DA}" type="pres">
      <dgm:prSet presAssocID="{84749EAD-FF0B-434B-8FCD-73519BEB64CC}" presName="negSpace" presStyleCnt="0"/>
      <dgm:spPr/>
    </dgm:pt>
    <dgm:pt modelId="{0374F71B-EACD-4DFF-B94C-6003BCE98376}" type="pres">
      <dgm:prSet presAssocID="{84749EAD-FF0B-434B-8FCD-73519BEB64CC}" presName="circle" presStyleLbl="node1" presStyleIdx="0" presStyleCnt="2"/>
      <dgm:spPr/>
    </dgm:pt>
    <dgm:pt modelId="{C9AE046B-9FA9-4C1F-AFDE-60009A8CDAA9}" type="pres">
      <dgm:prSet presAssocID="{9D4A3701-4DCB-42A7-8164-5D25C435E531}" presName="transSpace" presStyleCnt="0"/>
      <dgm:spPr/>
    </dgm:pt>
    <dgm:pt modelId="{96BD676F-DE55-49AF-907A-0213EEB73CA4}" type="pres">
      <dgm:prSet presAssocID="{B135722D-4F60-4DF9-A4DB-52A6F31C40B7}" presName="posSpace" presStyleCnt="0"/>
      <dgm:spPr/>
    </dgm:pt>
    <dgm:pt modelId="{53D2C6C6-34A6-4C8C-9A00-0310750DE880}" type="pres">
      <dgm:prSet presAssocID="{B135722D-4F60-4DF9-A4DB-52A6F31C40B7}" presName="vertFlow" presStyleCnt="0"/>
      <dgm:spPr/>
    </dgm:pt>
    <dgm:pt modelId="{7825F7B8-EC96-4FA8-9650-8596FFEFACED}" type="pres">
      <dgm:prSet presAssocID="{B135722D-4F60-4DF9-A4DB-52A6F31C40B7}" presName="topSpace" presStyleCnt="0"/>
      <dgm:spPr/>
    </dgm:pt>
    <dgm:pt modelId="{A71653E2-08AB-4E0D-9A9E-FDA2A307A7D0}" type="pres">
      <dgm:prSet presAssocID="{B135722D-4F60-4DF9-A4DB-52A6F31C40B7}" presName="firstComp" presStyleCnt="0"/>
      <dgm:spPr/>
    </dgm:pt>
    <dgm:pt modelId="{99426CBA-A456-4996-9B73-1BDD86FC83EC}" type="pres">
      <dgm:prSet presAssocID="{B135722D-4F60-4DF9-A4DB-52A6F31C40B7}" presName="firstChild" presStyleLbl="bgAccFollowNode1" presStyleIdx="1" presStyleCnt="2"/>
      <dgm:spPr/>
    </dgm:pt>
    <dgm:pt modelId="{C10676C9-DBBD-4AD2-9402-AA3C7159AD45}" type="pres">
      <dgm:prSet presAssocID="{B135722D-4F60-4DF9-A4DB-52A6F31C40B7}" presName="firstChildTx" presStyleLbl="bgAccFollowNode1" presStyleIdx="1" presStyleCnt="2">
        <dgm:presLayoutVars>
          <dgm:bulletEnabled val="1"/>
        </dgm:presLayoutVars>
      </dgm:prSet>
      <dgm:spPr/>
    </dgm:pt>
    <dgm:pt modelId="{326CDB22-6777-4F87-B2C8-7ABF21B8DB1E}" type="pres">
      <dgm:prSet presAssocID="{B135722D-4F60-4DF9-A4DB-52A6F31C40B7}" presName="negSpace" presStyleCnt="0"/>
      <dgm:spPr/>
    </dgm:pt>
    <dgm:pt modelId="{062E88A6-F08C-4AB6-8353-7F0B6E17A052}" type="pres">
      <dgm:prSet presAssocID="{B135722D-4F60-4DF9-A4DB-52A6F31C40B7}" presName="circle" presStyleLbl="node1" presStyleIdx="1" presStyleCnt="2"/>
      <dgm:spPr/>
    </dgm:pt>
  </dgm:ptLst>
  <dgm:cxnLst>
    <dgm:cxn modelId="{3FC20C13-A8E9-4674-8117-3532AD8A85BA}" srcId="{7DF68F99-CAEF-49C9-9767-54968FCEE364}" destId="{B135722D-4F60-4DF9-A4DB-52A6F31C40B7}" srcOrd="1" destOrd="0" parTransId="{19C11D85-D328-4B71-BD40-43666E71D02D}" sibTransId="{AB9720C9-EA3D-4C07-B0F7-0D4F37BA1BD2}"/>
    <dgm:cxn modelId="{343A961E-005E-428D-8DB2-BD4744287F71}" type="presOf" srcId="{0FBEC3CB-B667-4527-8FF4-809749F0100D}" destId="{99426CBA-A456-4996-9B73-1BDD86FC83EC}" srcOrd="0" destOrd="0" presId="urn:microsoft.com/office/officeart/2005/8/layout/hList9"/>
    <dgm:cxn modelId="{D9BB4120-D50F-4478-9004-7058C26654E8}" srcId="{7DF68F99-CAEF-49C9-9767-54968FCEE364}" destId="{84749EAD-FF0B-434B-8FCD-73519BEB64CC}" srcOrd="0" destOrd="0" parTransId="{90C1E264-F006-4CB8-A680-040E3768F610}" sibTransId="{9D4A3701-4DCB-42A7-8164-5D25C435E531}"/>
    <dgm:cxn modelId="{806E1326-3065-4F43-977F-D1233200863E}" type="presOf" srcId="{0FBEC3CB-B667-4527-8FF4-809749F0100D}" destId="{C10676C9-DBBD-4AD2-9402-AA3C7159AD45}" srcOrd="1" destOrd="0" presId="urn:microsoft.com/office/officeart/2005/8/layout/hList9"/>
    <dgm:cxn modelId="{DA28852E-5D16-42DA-8935-6A1DE5329D39}" srcId="{84749EAD-FF0B-434B-8FCD-73519BEB64CC}" destId="{5F1DACB0-2AB3-4932-B33C-A60B2882842A}" srcOrd="0" destOrd="0" parTransId="{8058CDEB-E732-4E31-AA28-C0785BA1CC95}" sibTransId="{6A7893E8-015D-4B76-A513-EE14D7F16297}"/>
    <dgm:cxn modelId="{B2660D3B-6C2C-4FFF-936D-5B7C6086A0C5}" type="presOf" srcId="{B135722D-4F60-4DF9-A4DB-52A6F31C40B7}" destId="{062E88A6-F08C-4AB6-8353-7F0B6E17A052}" srcOrd="0" destOrd="0" presId="urn:microsoft.com/office/officeart/2005/8/layout/hList9"/>
    <dgm:cxn modelId="{907B4C4E-5E19-4D49-B9C6-872B0D8DCFD7}" srcId="{B135722D-4F60-4DF9-A4DB-52A6F31C40B7}" destId="{0FBEC3CB-B667-4527-8FF4-809749F0100D}" srcOrd="0" destOrd="0" parTransId="{23FC5A04-A1B3-4F9C-A134-80E8D8E18D4D}" sibTransId="{B29A737B-6BC8-4FE3-81C5-8626D025613C}"/>
    <dgm:cxn modelId="{25EFC0AE-FE41-4EC4-92D9-A30A91DE93AF}" type="presOf" srcId="{5F1DACB0-2AB3-4932-B33C-A60B2882842A}" destId="{4D5BB837-8073-4570-AB07-778B153BDCBF}" srcOrd="1" destOrd="0" presId="urn:microsoft.com/office/officeart/2005/8/layout/hList9"/>
    <dgm:cxn modelId="{ADD55DAF-C9ED-4182-AB80-FBDB610B20D5}" type="presOf" srcId="{84749EAD-FF0B-434B-8FCD-73519BEB64CC}" destId="{0374F71B-EACD-4DFF-B94C-6003BCE98376}" srcOrd="0" destOrd="0" presId="urn:microsoft.com/office/officeart/2005/8/layout/hList9"/>
    <dgm:cxn modelId="{E540D6B5-D05D-47BF-B3C8-FED82C059E29}" type="presOf" srcId="{7DF68F99-CAEF-49C9-9767-54968FCEE364}" destId="{74D8668D-B3D8-4F48-AE83-CFEC13227E5C}" srcOrd="0" destOrd="0" presId="urn:microsoft.com/office/officeart/2005/8/layout/hList9"/>
    <dgm:cxn modelId="{3921CFD3-9F31-4786-86A0-A7017EEB165A}" type="presOf" srcId="{5F1DACB0-2AB3-4932-B33C-A60B2882842A}" destId="{CE237CF0-A504-49C4-A48B-EE0E85A8FBE0}" srcOrd="0" destOrd="0" presId="urn:microsoft.com/office/officeart/2005/8/layout/hList9"/>
    <dgm:cxn modelId="{E3D6C4BB-F8C2-4040-AF54-F192DB54FDC6}" type="presParOf" srcId="{74D8668D-B3D8-4F48-AE83-CFEC13227E5C}" destId="{0E92086B-C98D-4CB3-9ED4-D20634C06F03}" srcOrd="0" destOrd="0" presId="urn:microsoft.com/office/officeart/2005/8/layout/hList9"/>
    <dgm:cxn modelId="{D2FCA448-4EA8-4F6C-AA6A-9A3D9A13F5FB}" type="presParOf" srcId="{74D8668D-B3D8-4F48-AE83-CFEC13227E5C}" destId="{68F8C82F-215E-4800-99B3-2115A5467BD2}" srcOrd="1" destOrd="0" presId="urn:microsoft.com/office/officeart/2005/8/layout/hList9"/>
    <dgm:cxn modelId="{0ACEC81D-BCFA-447C-BE21-D99EFF0D89A8}" type="presParOf" srcId="{68F8C82F-215E-4800-99B3-2115A5467BD2}" destId="{3267F1CB-2975-42EE-B545-A913FBD3231F}" srcOrd="0" destOrd="0" presId="urn:microsoft.com/office/officeart/2005/8/layout/hList9"/>
    <dgm:cxn modelId="{D8AEC284-D388-457C-8200-F5C5A1BA896A}" type="presParOf" srcId="{68F8C82F-215E-4800-99B3-2115A5467BD2}" destId="{A421EE4F-F963-47A1-8B34-C832391DBFB8}" srcOrd="1" destOrd="0" presId="urn:microsoft.com/office/officeart/2005/8/layout/hList9"/>
    <dgm:cxn modelId="{22D36C35-BBCE-49BB-951B-E7A49E73ACAD}" type="presParOf" srcId="{A421EE4F-F963-47A1-8B34-C832391DBFB8}" destId="{CE237CF0-A504-49C4-A48B-EE0E85A8FBE0}" srcOrd="0" destOrd="0" presId="urn:microsoft.com/office/officeart/2005/8/layout/hList9"/>
    <dgm:cxn modelId="{161069B7-1495-45DA-9239-F2ABA1883816}" type="presParOf" srcId="{A421EE4F-F963-47A1-8B34-C832391DBFB8}" destId="{4D5BB837-8073-4570-AB07-778B153BDCBF}" srcOrd="1" destOrd="0" presId="urn:microsoft.com/office/officeart/2005/8/layout/hList9"/>
    <dgm:cxn modelId="{4F266A75-BBA4-4830-AA4F-53F5C8CAD453}" type="presParOf" srcId="{74D8668D-B3D8-4F48-AE83-CFEC13227E5C}" destId="{47DC18CE-DF65-4433-83B5-C3E0952D93DA}" srcOrd="2" destOrd="0" presId="urn:microsoft.com/office/officeart/2005/8/layout/hList9"/>
    <dgm:cxn modelId="{6950718F-BE13-4303-A0F6-D16EEED9A7EA}" type="presParOf" srcId="{74D8668D-B3D8-4F48-AE83-CFEC13227E5C}" destId="{0374F71B-EACD-4DFF-B94C-6003BCE98376}" srcOrd="3" destOrd="0" presId="urn:microsoft.com/office/officeart/2005/8/layout/hList9"/>
    <dgm:cxn modelId="{EF2B88E4-5F1F-424F-B76C-4450E24838D4}" type="presParOf" srcId="{74D8668D-B3D8-4F48-AE83-CFEC13227E5C}" destId="{C9AE046B-9FA9-4C1F-AFDE-60009A8CDAA9}" srcOrd="4" destOrd="0" presId="urn:microsoft.com/office/officeart/2005/8/layout/hList9"/>
    <dgm:cxn modelId="{49121E70-80CC-4AD3-9C88-7E415F02BDC3}" type="presParOf" srcId="{74D8668D-B3D8-4F48-AE83-CFEC13227E5C}" destId="{96BD676F-DE55-49AF-907A-0213EEB73CA4}" srcOrd="5" destOrd="0" presId="urn:microsoft.com/office/officeart/2005/8/layout/hList9"/>
    <dgm:cxn modelId="{D539F9B5-0E66-49DE-889E-E65CDD33BEA6}" type="presParOf" srcId="{74D8668D-B3D8-4F48-AE83-CFEC13227E5C}" destId="{53D2C6C6-34A6-4C8C-9A00-0310750DE880}" srcOrd="6" destOrd="0" presId="urn:microsoft.com/office/officeart/2005/8/layout/hList9"/>
    <dgm:cxn modelId="{F75CD0DF-9BD1-4ECE-9C3A-5E4B4EB83B88}" type="presParOf" srcId="{53D2C6C6-34A6-4C8C-9A00-0310750DE880}" destId="{7825F7B8-EC96-4FA8-9650-8596FFEFACED}" srcOrd="0" destOrd="0" presId="urn:microsoft.com/office/officeart/2005/8/layout/hList9"/>
    <dgm:cxn modelId="{4865F998-33E6-4EAB-BC2D-DC572E9AFABA}" type="presParOf" srcId="{53D2C6C6-34A6-4C8C-9A00-0310750DE880}" destId="{A71653E2-08AB-4E0D-9A9E-FDA2A307A7D0}" srcOrd="1" destOrd="0" presId="urn:microsoft.com/office/officeart/2005/8/layout/hList9"/>
    <dgm:cxn modelId="{91195749-17B8-4619-8EF4-6196B0386E17}" type="presParOf" srcId="{A71653E2-08AB-4E0D-9A9E-FDA2A307A7D0}" destId="{99426CBA-A456-4996-9B73-1BDD86FC83EC}" srcOrd="0" destOrd="0" presId="urn:microsoft.com/office/officeart/2005/8/layout/hList9"/>
    <dgm:cxn modelId="{CE082F53-7288-4062-BA01-DFDF05BE5BF4}" type="presParOf" srcId="{A71653E2-08AB-4E0D-9A9E-FDA2A307A7D0}" destId="{C10676C9-DBBD-4AD2-9402-AA3C7159AD45}" srcOrd="1" destOrd="0" presId="urn:microsoft.com/office/officeart/2005/8/layout/hList9"/>
    <dgm:cxn modelId="{D8FD9A7E-1056-4BF1-9B4F-72E435D87A7A}" type="presParOf" srcId="{74D8668D-B3D8-4F48-AE83-CFEC13227E5C}" destId="{326CDB22-6777-4F87-B2C8-7ABF21B8DB1E}" srcOrd="7" destOrd="0" presId="urn:microsoft.com/office/officeart/2005/8/layout/hList9"/>
    <dgm:cxn modelId="{9092E94C-2195-4601-A90A-EAA6AAEE55B9}" type="presParOf" srcId="{74D8668D-B3D8-4F48-AE83-CFEC13227E5C}" destId="{062E88A6-F08C-4AB6-8353-7F0B6E17A05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F68F99-CAEF-49C9-9767-54968FCEE364}" type="doc">
      <dgm:prSet loTypeId="urn:microsoft.com/office/officeart/2005/8/layout/hList9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4749EAD-FF0B-434B-8FCD-73519BEB64CC}">
      <dgm:prSet/>
      <dgm:spPr/>
      <dgm:t>
        <a:bodyPr/>
        <a:lstStyle/>
        <a:p>
          <a:pPr rtl="0"/>
          <a:r>
            <a:rPr lang="ru-RU" b="1" dirty="0">
              <a:latin typeface="Century Gothic" pitchFamily="34" charset="0"/>
            </a:rPr>
            <a:t>254</a:t>
          </a:r>
          <a:endParaRPr lang="ru-RU" dirty="0">
            <a:latin typeface="Century Gothic" pitchFamily="34" charset="0"/>
          </a:endParaRPr>
        </a:p>
      </dgm:t>
    </dgm:pt>
    <dgm:pt modelId="{90C1E264-F006-4CB8-A680-040E3768F610}" type="parTrans" cxnId="{D9BB4120-D50F-4478-9004-7058C26654E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9D4A3701-4DCB-42A7-8164-5D25C435E531}" type="sibTrans" cxnId="{D9BB4120-D50F-4478-9004-7058C26654E8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B135722D-4F60-4DF9-A4DB-52A6F31C40B7}">
      <dgm:prSet/>
      <dgm:spPr/>
      <dgm:t>
        <a:bodyPr/>
        <a:lstStyle/>
        <a:p>
          <a:pPr rtl="0"/>
          <a:r>
            <a:rPr lang="ru-RU" b="1" dirty="0">
              <a:latin typeface="Century Gothic" pitchFamily="34" charset="0"/>
            </a:rPr>
            <a:t>6</a:t>
          </a:r>
        </a:p>
      </dgm:t>
    </dgm:pt>
    <dgm:pt modelId="{19C11D85-D328-4B71-BD40-43666E71D02D}" type="parTrans" cxnId="{3FC20C13-A8E9-4674-8117-3532AD8A85BA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AB9720C9-EA3D-4C07-B0F7-0D4F37BA1BD2}" type="sibTrans" cxnId="{3FC20C13-A8E9-4674-8117-3532AD8A85BA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5F1DACB0-2AB3-4932-B33C-A60B2882842A}">
      <dgm:prSet/>
      <dgm:spPr/>
      <dgm:t>
        <a:bodyPr/>
        <a:lstStyle/>
        <a:p>
          <a:r>
            <a:rPr lang="ru-RU">
              <a:latin typeface="Century Gothic" pitchFamily="34" charset="0"/>
            </a:rPr>
            <a:t>Поступило обращений</a:t>
          </a:r>
          <a:endParaRPr lang="ru-RU" dirty="0">
            <a:latin typeface="Century Gothic" pitchFamily="34" charset="0"/>
          </a:endParaRPr>
        </a:p>
      </dgm:t>
    </dgm:pt>
    <dgm:pt modelId="{8058CDEB-E732-4E31-AA28-C0785BA1CC95}" type="parTrans" cxnId="{DA28852E-5D16-42DA-8935-6A1DE5329D39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6A7893E8-015D-4B76-A513-EE14D7F16297}" type="sibTrans" cxnId="{DA28852E-5D16-42DA-8935-6A1DE5329D39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0FBEC3CB-B667-4527-8FF4-809749F0100D}">
      <dgm:prSet/>
      <dgm:spPr/>
      <dgm:t>
        <a:bodyPr/>
        <a:lstStyle/>
        <a:p>
          <a:r>
            <a:rPr lang="ru-RU">
              <a:latin typeface="Century Gothic" pitchFamily="34" charset="0"/>
            </a:rPr>
            <a:t>В работе</a:t>
          </a:r>
          <a:endParaRPr lang="ru-RU" dirty="0">
            <a:latin typeface="Century Gothic" pitchFamily="34" charset="0"/>
          </a:endParaRPr>
        </a:p>
      </dgm:t>
    </dgm:pt>
    <dgm:pt modelId="{23FC5A04-A1B3-4F9C-A134-80E8D8E18D4D}" type="parTrans" cxnId="{907B4C4E-5E19-4D49-B9C6-872B0D8DCFD7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B29A737B-6BC8-4FE3-81C5-8626D025613C}" type="sibTrans" cxnId="{907B4C4E-5E19-4D49-B9C6-872B0D8DCFD7}">
      <dgm:prSet/>
      <dgm:spPr/>
      <dgm:t>
        <a:bodyPr/>
        <a:lstStyle/>
        <a:p>
          <a:endParaRPr lang="ru-RU">
            <a:latin typeface="Century Gothic" pitchFamily="34" charset="0"/>
          </a:endParaRPr>
        </a:p>
      </dgm:t>
    </dgm:pt>
    <dgm:pt modelId="{74D8668D-B3D8-4F48-AE83-CFEC13227E5C}" type="pres">
      <dgm:prSet presAssocID="{7DF68F99-CAEF-49C9-9767-54968FCEE364}" presName="list" presStyleCnt="0">
        <dgm:presLayoutVars>
          <dgm:dir/>
          <dgm:animLvl val="lvl"/>
        </dgm:presLayoutVars>
      </dgm:prSet>
      <dgm:spPr/>
    </dgm:pt>
    <dgm:pt modelId="{0E92086B-C98D-4CB3-9ED4-D20634C06F03}" type="pres">
      <dgm:prSet presAssocID="{84749EAD-FF0B-434B-8FCD-73519BEB64CC}" presName="posSpace" presStyleCnt="0"/>
      <dgm:spPr/>
    </dgm:pt>
    <dgm:pt modelId="{68F8C82F-215E-4800-99B3-2115A5467BD2}" type="pres">
      <dgm:prSet presAssocID="{84749EAD-FF0B-434B-8FCD-73519BEB64CC}" presName="vertFlow" presStyleCnt="0"/>
      <dgm:spPr/>
    </dgm:pt>
    <dgm:pt modelId="{3267F1CB-2975-42EE-B545-A913FBD3231F}" type="pres">
      <dgm:prSet presAssocID="{84749EAD-FF0B-434B-8FCD-73519BEB64CC}" presName="topSpace" presStyleCnt="0"/>
      <dgm:spPr/>
    </dgm:pt>
    <dgm:pt modelId="{A421EE4F-F963-47A1-8B34-C832391DBFB8}" type="pres">
      <dgm:prSet presAssocID="{84749EAD-FF0B-434B-8FCD-73519BEB64CC}" presName="firstComp" presStyleCnt="0"/>
      <dgm:spPr/>
    </dgm:pt>
    <dgm:pt modelId="{CE237CF0-A504-49C4-A48B-EE0E85A8FBE0}" type="pres">
      <dgm:prSet presAssocID="{84749EAD-FF0B-434B-8FCD-73519BEB64CC}" presName="firstChild" presStyleLbl="bgAccFollowNode1" presStyleIdx="0" presStyleCnt="2"/>
      <dgm:spPr/>
    </dgm:pt>
    <dgm:pt modelId="{4D5BB837-8073-4570-AB07-778B153BDCBF}" type="pres">
      <dgm:prSet presAssocID="{84749EAD-FF0B-434B-8FCD-73519BEB64CC}" presName="firstChildTx" presStyleLbl="bgAccFollowNode1" presStyleIdx="0" presStyleCnt="2">
        <dgm:presLayoutVars>
          <dgm:bulletEnabled val="1"/>
        </dgm:presLayoutVars>
      </dgm:prSet>
      <dgm:spPr/>
    </dgm:pt>
    <dgm:pt modelId="{47DC18CE-DF65-4433-83B5-C3E0952D93DA}" type="pres">
      <dgm:prSet presAssocID="{84749EAD-FF0B-434B-8FCD-73519BEB64CC}" presName="negSpace" presStyleCnt="0"/>
      <dgm:spPr/>
    </dgm:pt>
    <dgm:pt modelId="{0374F71B-EACD-4DFF-B94C-6003BCE98376}" type="pres">
      <dgm:prSet presAssocID="{84749EAD-FF0B-434B-8FCD-73519BEB64CC}" presName="circle" presStyleLbl="node1" presStyleIdx="0" presStyleCnt="2"/>
      <dgm:spPr/>
    </dgm:pt>
    <dgm:pt modelId="{C9AE046B-9FA9-4C1F-AFDE-60009A8CDAA9}" type="pres">
      <dgm:prSet presAssocID="{9D4A3701-4DCB-42A7-8164-5D25C435E531}" presName="transSpace" presStyleCnt="0"/>
      <dgm:spPr/>
    </dgm:pt>
    <dgm:pt modelId="{96BD676F-DE55-49AF-907A-0213EEB73CA4}" type="pres">
      <dgm:prSet presAssocID="{B135722D-4F60-4DF9-A4DB-52A6F31C40B7}" presName="posSpace" presStyleCnt="0"/>
      <dgm:spPr/>
    </dgm:pt>
    <dgm:pt modelId="{53D2C6C6-34A6-4C8C-9A00-0310750DE880}" type="pres">
      <dgm:prSet presAssocID="{B135722D-4F60-4DF9-A4DB-52A6F31C40B7}" presName="vertFlow" presStyleCnt="0"/>
      <dgm:spPr/>
    </dgm:pt>
    <dgm:pt modelId="{7825F7B8-EC96-4FA8-9650-8596FFEFACED}" type="pres">
      <dgm:prSet presAssocID="{B135722D-4F60-4DF9-A4DB-52A6F31C40B7}" presName="topSpace" presStyleCnt="0"/>
      <dgm:spPr/>
    </dgm:pt>
    <dgm:pt modelId="{A71653E2-08AB-4E0D-9A9E-FDA2A307A7D0}" type="pres">
      <dgm:prSet presAssocID="{B135722D-4F60-4DF9-A4DB-52A6F31C40B7}" presName="firstComp" presStyleCnt="0"/>
      <dgm:spPr/>
    </dgm:pt>
    <dgm:pt modelId="{99426CBA-A456-4996-9B73-1BDD86FC83EC}" type="pres">
      <dgm:prSet presAssocID="{B135722D-4F60-4DF9-A4DB-52A6F31C40B7}" presName="firstChild" presStyleLbl="bgAccFollowNode1" presStyleIdx="1" presStyleCnt="2"/>
      <dgm:spPr/>
    </dgm:pt>
    <dgm:pt modelId="{C10676C9-DBBD-4AD2-9402-AA3C7159AD45}" type="pres">
      <dgm:prSet presAssocID="{B135722D-4F60-4DF9-A4DB-52A6F31C40B7}" presName="firstChildTx" presStyleLbl="bgAccFollowNode1" presStyleIdx="1" presStyleCnt="2">
        <dgm:presLayoutVars>
          <dgm:bulletEnabled val="1"/>
        </dgm:presLayoutVars>
      </dgm:prSet>
      <dgm:spPr/>
    </dgm:pt>
    <dgm:pt modelId="{326CDB22-6777-4F87-B2C8-7ABF21B8DB1E}" type="pres">
      <dgm:prSet presAssocID="{B135722D-4F60-4DF9-A4DB-52A6F31C40B7}" presName="negSpace" presStyleCnt="0"/>
      <dgm:spPr/>
    </dgm:pt>
    <dgm:pt modelId="{062E88A6-F08C-4AB6-8353-7F0B6E17A052}" type="pres">
      <dgm:prSet presAssocID="{B135722D-4F60-4DF9-A4DB-52A6F31C40B7}" presName="circle" presStyleLbl="node1" presStyleIdx="1" presStyleCnt="2"/>
      <dgm:spPr/>
    </dgm:pt>
  </dgm:ptLst>
  <dgm:cxnLst>
    <dgm:cxn modelId="{3FC20C13-A8E9-4674-8117-3532AD8A85BA}" srcId="{7DF68F99-CAEF-49C9-9767-54968FCEE364}" destId="{B135722D-4F60-4DF9-A4DB-52A6F31C40B7}" srcOrd="1" destOrd="0" parTransId="{19C11D85-D328-4B71-BD40-43666E71D02D}" sibTransId="{AB9720C9-EA3D-4C07-B0F7-0D4F37BA1BD2}"/>
    <dgm:cxn modelId="{343A961E-005E-428D-8DB2-BD4744287F71}" type="presOf" srcId="{0FBEC3CB-B667-4527-8FF4-809749F0100D}" destId="{99426CBA-A456-4996-9B73-1BDD86FC83EC}" srcOrd="0" destOrd="0" presId="urn:microsoft.com/office/officeart/2005/8/layout/hList9"/>
    <dgm:cxn modelId="{D9BB4120-D50F-4478-9004-7058C26654E8}" srcId="{7DF68F99-CAEF-49C9-9767-54968FCEE364}" destId="{84749EAD-FF0B-434B-8FCD-73519BEB64CC}" srcOrd="0" destOrd="0" parTransId="{90C1E264-F006-4CB8-A680-040E3768F610}" sibTransId="{9D4A3701-4DCB-42A7-8164-5D25C435E531}"/>
    <dgm:cxn modelId="{806E1326-3065-4F43-977F-D1233200863E}" type="presOf" srcId="{0FBEC3CB-B667-4527-8FF4-809749F0100D}" destId="{C10676C9-DBBD-4AD2-9402-AA3C7159AD45}" srcOrd="1" destOrd="0" presId="urn:microsoft.com/office/officeart/2005/8/layout/hList9"/>
    <dgm:cxn modelId="{DA28852E-5D16-42DA-8935-6A1DE5329D39}" srcId="{84749EAD-FF0B-434B-8FCD-73519BEB64CC}" destId="{5F1DACB0-2AB3-4932-B33C-A60B2882842A}" srcOrd="0" destOrd="0" parTransId="{8058CDEB-E732-4E31-AA28-C0785BA1CC95}" sibTransId="{6A7893E8-015D-4B76-A513-EE14D7F16297}"/>
    <dgm:cxn modelId="{B2660D3B-6C2C-4FFF-936D-5B7C6086A0C5}" type="presOf" srcId="{B135722D-4F60-4DF9-A4DB-52A6F31C40B7}" destId="{062E88A6-F08C-4AB6-8353-7F0B6E17A052}" srcOrd="0" destOrd="0" presId="urn:microsoft.com/office/officeart/2005/8/layout/hList9"/>
    <dgm:cxn modelId="{907B4C4E-5E19-4D49-B9C6-872B0D8DCFD7}" srcId="{B135722D-4F60-4DF9-A4DB-52A6F31C40B7}" destId="{0FBEC3CB-B667-4527-8FF4-809749F0100D}" srcOrd="0" destOrd="0" parTransId="{23FC5A04-A1B3-4F9C-A134-80E8D8E18D4D}" sibTransId="{B29A737B-6BC8-4FE3-81C5-8626D025613C}"/>
    <dgm:cxn modelId="{25EFC0AE-FE41-4EC4-92D9-A30A91DE93AF}" type="presOf" srcId="{5F1DACB0-2AB3-4932-B33C-A60B2882842A}" destId="{4D5BB837-8073-4570-AB07-778B153BDCBF}" srcOrd="1" destOrd="0" presId="urn:microsoft.com/office/officeart/2005/8/layout/hList9"/>
    <dgm:cxn modelId="{ADD55DAF-C9ED-4182-AB80-FBDB610B20D5}" type="presOf" srcId="{84749EAD-FF0B-434B-8FCD-73519BEB64CC}" destId="{0374F71B-EACD-4DFF-B94C-6003BCE98376}" srcOrd="0" destOrd="0" presId="urn:microsoft.com/office/officeart/2005/8/layout/hList9"/>
    <dgm:cxn modelId="{E540D6B5-D05D-47BF-B3C8-FED82C059E29}" type="presOf" srcId="{7DF68F99-CAEF-49C9-9767-54968FCEE364}" destId="{74D8668D-B3D8-4F48-AE83-CFEC13227E5C}" srcOrd="0" destOrd="0" presId="urn:microsoft.com/office/officeart/2005/8/layout/hList9"/>
    <dgm:cxn modelId="{3921CFD3-9F31-4786-86A0-A7017EEB165A}" type="presOf" srcId="{5F1DACB0-2AB3-4932-B33C-A60B2882842A}" destId="{CE237CF0-A504-49C4-A48B-EE0E85A8FBE0}" srcOrd="0" destOrd="0" presId="urn:microsoft.com/office/officeart/2005/8/layout/hList9"/>
    <dgm:cxn modelId="{E3D6C4BB-F8C2-4040-AF54-F192DB54FDC6}" type="presParOf" srcId="{74D8668D-B3D8-4F48-AE83-CFEC13227E5C}" destId="{0E92086B-C98D-4CB3-9ED4-D20634C06F03}" srcOrd="0" destOrd="0" presId="urn:microsoft.com/office/officeart/2005/8/layout/hList9"/>
    <dgm:cxn modelId="{D2FCA448-4EA8-4F6C-AA6A-9A3D9A13F5FB}" type="presParOf" srcId="{74D8668D-B3D8-4F48-AE83-CFEC13227E5C}" destId="{68F8C82F-215E-4800-99B3-2115A5467BD2}" srcOrd="1" destOrd="0" presId="urn:microsoft.com/office/officeart/2005/8/layout/hList9"/>
    <dgm:cxn modelId="{0ACEC81D-BCFA-447C-BE21-D99EFF0D89A8}" type="presParOf" srcId="{68F8C82F-215E-4800-99B3-2115A5467BD2}" destId="{3267F1CB-2975-42EE-B545-A913FBD3231F}" srcOrd="0" destOrd="0" presId="urn:microsoft.com/office/officeart/2005/8/layout/hList9"/>
    <dgm:cxn modelId="{D8AEC284-D388-457C-8200-F5C5A1BA896A}" type="presParOf" srcId="{68F8C82F-215E-4800-99B3-2115A5467BD2}" destId="{A421EE4F-F963-47A1-8B34-C832391DBFB8}" srcOrd="1" destOrd="0" presId="urn:microsoft.com/office/officeart/2005/8/layout/hList9"/>
    <dgm:cxn modelId="{22D36C35-BBCE-49BB-951B-E7A49E73ACAD}" type="presParOf" srcId="{A421EE4F-F963-47A1-8B34-C832391DBFB8}" destId="{CE237CF0-A504-49C4-A48B-EE0E85A8FBE0}" srcOrd="0" destOrd="0" presId="urn:microsoft.com/office/officeart/2005/8/layout/hList9"/>
    <dgm:cxn modelId="{161069B7-1495-45DA-9239-F2ABA1883816}" type="presParOf" srcId="{A421EE4F-F963-47A1-8B34-C832391DBFB8}" destId="{4D5BB837-8073-4570-AB07-778B153BDCBF}" srcOrd="1" destOrd="0" presId="urn:microsoft.com/office/officeart/2005/8/layout/hList9"/>
    <dgm:cxn modelId="{4F266A75-BBA4-4830-AA4F-53F5C8CAD453}" type="presParOf" srcId="{74D8668D-B3D8-4F48-AE83-CFEC13227E5C}" destId="{47DC18CE-DF65-4433-83B5-C3E0952D93DA}" srcOrd="2" destOrd="0" presId="urn:microsoft.com/office/officeart/2005/8/layout/hList9"/>
    <dgm:cxn modelId="{6950718F-BE13-4303-A0F6-D16EEED9A7EA}" type="presParOf" srcId="{74D8668D-B3D8-4F48-AE83-CFEC13227E5C}" destId="{0374F71B-EACD-4DFF-B94C-6003BCE98376}" srcOrd="3" destOrd="0" presId="urn:microsoft.com/office/officeart/2005/8/layout/hList9"/>
    <dgm:cxn modelId="{EF2B88E4-5F1F-424F-B76C-4450E24838D4}" type="presParOf" srcId="{74D8668D-B3D8-4F48-AE83-CFEC13227E5C}" destId="{C9AE046B-9FA9-4C1F-AFDE-60009A8CDAA9}" srcOrd="4" destOrd="0" presId="urn:microsoft.com/office/officeart/2005/8/layout/hList9"/>
    <dgm:cxn modelId="{49121E70-80CC-4AD3-9C88-7E415F02BDC3}" type="presParOf" srcId="{74D8668D-B3D8-4F48-AE83-CFEC13227E5C}" destId="{96BD676F-DE55-49AF-907A-0213EEB73CA4}" srcOrd="5" destOrd="0" presId="urn:microsoft.com/office/officeart/2005/8/layout/hList9"/>
    <dgm:cxn modelId="{D539F9B5-0E66-49DE-889E-E65CDD33BEA6}" type="presParOf" srcId="{74D8668D-B3D8-4F48-AE83-CFEC13227E5C}" destId="{53D2C6C6-34A6-4C8C-9A00-0310750DE880}" srcOrd="6" destOrd="0" presId="urn:microsoft.com/office/officeart/2005/8/layout/hList9"/>
    <dgm:cxn modelId="{F75CD0DF-9BD1-4ECE-9C3A-5E4B4EB83B88}" type="presParOf" srcId="{53D2C6C6-34A6-4C8C-9A00-0310750DE880}" destId="{7825F7B8-EC96-4FA8-9650-8596FFEFACED}" srcOrd="0" destOrd="0" presId="urn:microsoft.com/office/officeart/2005/8/layout/hList9"/>
    <dgm:cxn modelId="{4865F998-33E6-4EAB-BC2D-DC572E9AFABA}" type="presParOf" srcId="{53D2C6C6-34A6-4C8C-9A00-0310750DE880}" destId="{A71653E2-08AB-4E0D-9A9E-FDA2A307A7D0}" srcOrd="1" destOrd="0" presId="urn:microsoft.com/office/officeart/2005/8/layout/hList9"/>
    <dgm:cxn modelId="{91195749-17B8-4619-8EF4-6196B0386E17}" type="presParOf" srcId="{A71653E2-08AB-4E0D-9A9E-FDA2A307A7D0}" destId="{99426CBA-A456-4996-9B73-1BDD86FC83EC}" srcOrd="0" destOrd="0" presId="urn:microsoft.com/office/officeart/2005/8/layout/hList9"/>
    <dgm:cxn modelId="{CE082F53-7288-4062-BA01-DFDF05BE5BF4}" type="presParOf" srcId="{A71653E2-08AB-4E0D-9A9E-FDA2A307A7D0}" destId="{C10676C9-DBBD-4AD2-9402-AA3C7159AD45}" srcOrd="1" destOrd="0" presId="urn:microsoft.com/office/officeart/2005/8/layout/hList9"/>
    <dgm:cxn modelId="{D8FD9A7E-1056-4BF1-9B4F-72E435D87A7A}" type="presParOf" srcId="{74D8668D-B3D8-4F48-AE83-CFEC13227E5C}" destId="{326CDB22-6777-4F87-B2C8-7ABF21B8DB1E}" srcOrd="7" destOrd="0" presId="urn:microsoft.com/office/officeart/2005/8/layout/hList9"/>
    <dgm:cxn modelId="{9092E94C-2195-4601-A90A-EAA6AAEE55B9}" type="presParOf" srcId="{74D8668D-B3D8-4F48-AE83-CFEC13227E5C}" destId="{062E88A6-F08C-4AB6-8353-7F0B6E17A052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B5EFD6-D37E-404C-869C-AC2544FAC540}" type="doc">
      <dgm:prSet loTypeId="urn:microsoft.com/office/officeart/2005/8/layout/process3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KZ"/>
        </a:p>
      </dgm:t>
    </dgm:pt>
    <dgm:pt modelId="{08393E30-5D06-4ECC-960F-BBC1A733057E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Подготовка платформы</a:t>
          </a:r>
          <a:endParaRPr lang="ru-KZ" dirty="0">
            <a:latin typeface="Century Gothic" panose="020B0502020202020204" pitchFamily="34" charset="0"/>
          </a:endParaRPr>
        </a:p>
      </dgm:t>
    </dgm:pt>
    <dgm:pt modelId="{F8F30305-B611-4878-9D40-D8CD9814FB0D}" type="parTrans" cxnId="{B1CF3A29-8D18-4630-847C-6729C9CFB7E6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9241482E-C7D4-49FD-BB84-CE4CF52BFB7C}" type="sibTrans" cxnId="{B1CF3A29-8D18-4630-847C-6729C9CFB7E6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22473393-80D4-4313-B767-F243B113E4E2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Определение наиболее подходящей платформы по Хранилищу Данных</a:t>
          </a:r>
          <a:endParaRPr lang="ru-KZ" dirty="0">
            <a:latin typeface="Century Gothic" panose="020B0502020202020204" pitchFamily="34" charset="0"/>
          </a:endParaRPr>
        </a:p>
      </dgm:t>
    </dgm:pt>
    <dgm:pt modelId="{7B7919DD-5BB0-4E18-959E-8E3FB4E7FD77}" type="parTrans" cxnId="{F6F23604-2734-477A-85A3-C9CF40E3B514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3779F9A6-DECF-4FE5-B677-7599B97289CE}" type="sibTrans" cxnId="{F6F23604-2734-477A-85A3-C9CF40E3B514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856408DB-AB5E-4618-8E0E-6E88DE8493C6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Наполнение данными</a:t>
          </a:r>
          <a:endParaRPr lang="ru-KZ" dirty="0">
            <a:latin typeface="Century Gothic" panose="020B0502020202020204" pitchFamily="34" charset="0"/>
          </a:endParaRPr>
        </a:p>
      </dgm:t>
    </dgm:pt>
    <dgm:pt modelId="{D7DFE8A1-C8E1-454B-9ECC-6E904A932BDB}" type="parTrans" cxnId="{98441D99-523D-414E-89A5-2ED0FA45D0CF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87E8B8EB-72AC-4ECD-9C0F-4BCE7AADD703}" type="sibTrans" cxnId="{98441D99-523D-414E-89A5-2ED0FA45D0CF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5C462D4F-2F3E-4107-87DD-E6D9414AE1D6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Наполнение наиболее критичными данными</a:t>
          </a:r>
          <a:endParaRPr lang="ru-KZ" dirty="0">
            <a:latin typeface="Century Gothic" panose="020B0502020202020204" pitchFamily="34" charset="0"/>
          </a:endParaRPr>
        </a:p>
      </dgm:t>
    </dgm:pt>
    <dgm:pt modelId="{2C5A39CD-58BA-4A12-A846-9078642779AD}" type="parTrans" cxnId="{5ECC8DEC-FCE2-4A24-9A64-A4F84FF52B33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9BCD138-7D32-4621-81A7-EBA1DCE7EF00}" type="sibTrans" cxnId="{5ECC8DEC-FCE2-4A24-9A64-A4F84FF52B33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8C7CF58-2827-4638-B761-E14076F768EF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Создание правил и регламента </a:t>
          </a:r>
          <a:endParaRPr lang="ru-KZ" dirty="0">
            <a:latin typeface="Century Gothic" panose="020B0502020202020204" pitchFamily="34" charset="0"/>
          </a:endParaRPr>
        </a:p>
      </dgm:t>
    </dgm:pt>
    <dgm:pt modelId="{D324FD1A-B4BB-487C-BE13-7A4F027BC149}" type="parTrans" cxnId="{8BAFD9C1-8A79-40C3-8E2D-397B73B3ED27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034B125B-0F61-4D63-B1E8-CA3371BF9347}" type="sibTrans" cxnId="{8BAFD9C1-8A79-40C3-8E2D-397B73B3ED27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EF660D88-0DB6-400C-9362-535F5D145714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Описание регламента по доступу и управлению данными со стороны коммунальных предприятий</a:t>
          </a:r>
          <a:endParaRPr lang="ru-KZ" dirty="0">
            <a:latin typeface="Century Gothic" panose="020B0502020202020204" pitchFamily="34" charset="0"/>
          </a:endParaRPr>
        </a:p>
      </dgm:t>
    </dgm:pt>
    <dgm:pt modelId="{1FB0001C-ACFE-4380-A89A-5F1731CE78F5}" type="parTrans" cxnId="{4E691C50-925C-47D5-9DBE-8674990789E1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9FD70AA8-DBE8-4718-95CB-6E4048E9B653}" type="sibTrans" cxnId="{4E691C50-925C-47D5-9DBE-8674990789E1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CA2C9CF-A524-4C1A-ABE9-44B3846F28B6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Анализ внутренней логики работы и методологии</a:t>
          </a:r>
          <a:endParaRPr lang="ru-KZ" dirty="0">
            <a:latin typeface="Century Gothic" panose="020B0502020202020204" pitchFamily="34" charset="0"/>
          </a:endParaRPr>
        </a:p>
      </dgm:t>
    </dgm:pt>
    <dgm:pt modelId="{7E882E81-803D-4871-A0D6-70C55CDD387B}" type="parTrans" cxnId="{EDD69BBB-5128-4661-ACCE-7B8C240A5347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0BF47E24-E265-4AAE-B549-ED415BB85D16}" type="sibTrans" cxnId="{EDD69BBB-5128-4661-ACCE-7B8C240A5347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53F021F4-4ECF-4FF7-B1D5-59AC517B694D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Анализ успешных кейсов применения</a:t>
          </a:r>
          <a:endParaRPr lang="ru-KZ" dirty="0">
            <a:latin typeface="Century Gothic" panose="020B0502020202020204" pitchFamily="34" charset="0"/>
          </a:endParaRPr>
        </a:p>
      </dgm:t>
    </dgm:pt>
    <dgm:pt modelId="{E42AA997-368D-409A-80E4-CF7C9C2E1C77}" type="parTrans" cxnId="{707681F5-BD21-4A1D-98F8-EBFFD7068035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AABB653-D05D-4D5E-9B17-32684C13EE65}" type="sibTrans" cxnId="{707681F5-BD21-4A1D-98F8-EBFFD7068035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95E34F2C-8526-4560-A9B3-1932A5A71B9E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Фокус на бартерный обмен </a:t>
          </a:r>
          <a:endParaRPr lang="ru-KZ" dirty="0">
            <a:latin typeface="Century Gothic" panose="020B0502020202020204" pitchFamily="34" charset="0"/>
          </a:endParaRPr>
        </a:p>
      </dgm:t>
    </dgm:pt>
    <dgm:pt modelId="{F67876DA-9453-4F86-99CF-C5DFC7E22916}" type="parTrans" cxnId="{283B3E87-D1E0-4FD9-BF5C-6710CB338BEF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0A889231-3335-46A0-B55B-9F92DFA8FD80}" type="sibTrans" cxnId="{283B3E87-D1E0-4FD9-BF5C-6710CB338BEF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D2AC290-96EB-4E09-8CB5-95F6B0680827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Вовлечение коммерческих предприятий</a:t>
          </a:r>
          <a:endParaRPr lang="ru-KZ" dirty="0">
            <a:latin typeface="Century Gothic" panose="020B0502020202020204" pitchFamily="34" charset="0"/>
          </a:endParaRPr>
        </a:p>
      </dgm:t>
    </dgm:pt>
    <dgm:pt modelId="{225AACB7-B689-46DC-85A5-22694BC213C5}" type="parTrans" cxnId="{77FB9861-72EC-4BC9-A202-9D8F8D905D78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7C95F33C-B30A-4275-A867-864A2638E9B8}" type="sibTrans" cxnId="{77FB9861-72EC-4BC9-A202-9D8F8D905D78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D485DFF2-41BF-478F-8147-6D2075DDAD77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Сотрудничество со стратегическими источниками данных</a:t>
          </a:r>
          <a:endParaRPr lang="ru-KZ" dirty="0">
            <a:latin typeface="Century Gothic" panose="020B0502020202020204" pitchFamily="34" charset="0"/>
          </a:endParaRPr>
        </a:p>
      </dgm:t>
    </dgm:pt>
    <dgm:pt modelId="{55A24A14-8A5C-4F56-933A-B111354D9099}" type="parTrans" cxnId="{E6ACC430-2200-425D-B103-3BFD557DED54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5AAF90B9-3257-4632-91E0-9A5E889D22CB}" type="sibTrans" cxnId="{E6ACC430-2200-425D-B103-3BFD557DED54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5F597C3F-05EF-45C0-B695-27A53E0D865B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Утверждение пакета по правилам данных</a:t>
          </a:r>
          <a:endParaRPr lang="ru-KZ" dirty="0">
            <a:latin typeface="Century Gothic" panose="020B0502020202020204" pitchFamily="34" charset="0"/>
          </a:endParaRPr>
        </a:p>
      </dgm:t>
    </dgm:pt>
    <dgm:pt modelId="{4BE8CCCD-95A9-47FC-9880-CF2BADF166BE}" type="parTrans" cxnId="{BEFFE29A-BA72-422C-A1CD-434054F38FFB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A2D37709-84B2-4A23-8324-18655496BD6E}" type="sibTrans" cxnId="{BEFFE29A-BA72-422C-A1CD-434054F38FFB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B950CA8E-9D61-4BD1-8131-2F031EEF4633}">
      <dgm:prSet phldrT="[Текст]"/>
      <dgm:spPr/>
      <dgm:t>
        <a:bodyPr/>
        <a:lstStyle/>
        <a:p>
          <a:r>
            <a:rPr lang="ru-RU" dirty="0">
              <a:latin typeface="Century Gothic" panose="020B0502020202020204" pitchFamily="34" charset="0"/>
            </a:rPr>
            <a:t>Поэтапная  корректировка данных</a:t>
          </a:r>
          <a:endParaRPr lang="ru-KZ" dirty="0">
            <a:latin typeface="Century Gothic" panose="020B0502020202020204" pitchFamily="34" charset="0"/>
          </a:endParaRPr>
        </a:p>
      </dgm:t>
    </dgm:pt>
    <dgm:pt modelId="{FDCD264D-6C20-4515-99F8-49851F375619}" type="parTrans" cxnId="{0146F0A3-9CE3-45D4-9708-18C0030618F8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50C877E9-C1CA-4313-A452-A96A70ED27A8}" type="sibTrans" cxnId="{0146F0A3-9CE3-45D4-9708-18C0030618F8}">
      <dgm:prSet/>
      <dgm:spPr/>
      <dgm:t>
        <a:bodyPr/>
        <a:lstStyle/>
        <a:p>
          <a:endParaRPr lang="ru-KZ">
            <a:latin typeface="Century Gothic" panose="020B0502020202020204" pitchFamily="34" charset="0"/>
          </a:endParaRPr>
        </a:p>
      </dgm:t>
    </dgm:pt>
    <dgm:pt modelId="{EB7D1605-2FB9-4860-BDF6-E8509D1A7B5B}" type="pres">
      <dgm:prSet presAssocID="{1BB5EFD6-D37E-404C-869C-AC2544FAC540}" presName="linearFlow" presStyleCnt="0">
        <dgm:presLayoutVars>
          <dgm:dir/>
          <dgm:animLvl val="lvl"/>
          <dgm:resizeHandles val="exact"/>
        </dgm:presLayoutVars>
      </dgm:prSet>
      <dgm:spPr/>
    </dgm:pt>
    <dgm:pt modelId="{CDB9292B-9132-439F-9143-FF76221739FA}" type="pres">
      <dgm:prSet presAssocID="{08393E30-5D06-4ECC-960F-BBC1A733057E}" presName="composite" presStyleCnt="0"/>
      <dgm:spPr/>
    </dgm:pt>
    <dgm:pt modelId="{47CACAED-7FBE-45E1-B971-F411BEA622D3}" type="pres">
      <dgm:prSet presAssocID="{08393E30-5D06-4ECC-960F-BBC1A733057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435AC65-4A36-4234-8BE3-616399D89A65}" type="pres">
      <dgm:prSet presAssocID="{08393E30-5D06-4ECC-960F-BBC1A733057E}" presName="parSh" presStyleLbl="node1" presStyleIdx="0" presStyleCnt="3"/>
      <dgm:spPr/>
    </dgm:pt>
    <dgm:pt modelId="{121143EB-40E9-403A-97AA-F69B4820A579}" type="pres">
      <dgm:prSet presAssocID="{08393E30-5D06-4ECC-960F-BBC1A733057E}" presName="desTx" presStyleLbl="fgAcc1" presStyleIdx="0" presStyleCnt="3">
        <dgm:presLayoutVars>
          <dgm:bulletEnabled val="1"/>
        </dgm:presLayoutVars>
      </dgm:prSet>
      <dgm:spPr/>
    </dgm:pt>
    <dgm:pt modelId="{BFC83F51-A8E9-45A2-8A59-07A9124EFB29}" type="pres">
      <dgm:prSet presAssocID="{9241482E-C7D4-49FD-BB84-CE4CF52BFB7C}" presName="sibTrans" presStyleLbl="sibTrans2D1" presStyleIdx="0" presStyleCnt="2"/>
      <dgm:spPr/>
    </dgm:pt>
    <dgm:pt modelId="{F5323D19-12D6-4979-9E6D-B1DD15A0B907}" type="pres">
      <dgm:prSet presAssocID="{9241482E-C7D4-49FD-BB84-CE4CF52BFB7C}" presName="connTx" presStyleLbl="sibTrans2D1" presStyleIdx="0" presStyleCnt="2"/>
      <dgm:spPr/>
    </dgm:pt>
    <dgm:pt modelId="{FDD90E8A-8EAD-4697-9A45-78B1B4938F77}" type="pres">
      <dgm:prSet presAssocID="{856408DB-AB5E-4618-8E0E-6E88DE8493C6}" presName="composite" presStyleCnt="0"/>
      <dgm:spPr/>
    </dgm:pt>
    <dgm:pt modelId="{A576DF96-BE90-4D6D-9E54-0473B796853C}" type="pres">
      <dgm:prSet presAssocID="{856408DB-AB5E-4618-8E0E-6E88DE8493C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B332FF1-46EF-458E-A9C9-33981BAF5B3B}" type="pres">
      <dgm:prSet presAssocID="{856408DB-AB5E-4618-8E0E-6E88DE8493C6}" presName="parSh" presStyleLbl="node1" presStyleIdx="1" presStyleCnt="3"/>
      <dgm:spPr/>
    </dgm:pt>
    <dgm:pt modelId="{8C6B8CD9-112B-4220-B1CC-3979CE17072F}" type="pres">
      <dgm:prSet presAssocID="{856408DB-AB5E-4618-8E0E-6E88DE8493C6}" presName="desTx" presStyleLbl="fgAcc1" presStyleIdx="1" presStyleCnt="3">
        <dgm:presLayoutVars>
          <dgm:bulletEnabled val="1"/>
        </dgm:presLayoutVars>
      </dgm:prSet>
      <dgm:spPr/>
    </dgm:pt>
    <dgm:pt modelId="{2157EC0D-6395-4771-AB7B-69462B8EFD56}" type="pres">
      <dgm:prSet presAssocID="{87E8B8EB-72AC-4ECD-9C0F-4BCE7AADD703}" presName="sibTrans" presStyleLbl="sibTrans2D1" presStyleIdx="1" presStyleCnt="2"/>
      <dgm:spPr/>
    </dgm:pt>
    <dgm:pt modelId="{12B28F2F-F502-4C1A-950E-72402506381E}" type="pres">
      <dgm:prSet presAssocID="{87E8B8EB-72AC-4ECD-9C0F-4BCE7AADD703}" presName="connTx" presStyleLbl="sibTrans2D1" presStyleIdx="1" presStyleCnt="2"/>
      <dgm:spPr/>
    </dgm:pt>
    <dgm:pt modelId="{27D66922-B626-41A1-A769-3FF9A075745B}" type="pres">
      <dgm:prSet presAssocID="{78C7CF58-2827-4638-B761-E14076F768EF}" presName="composite" presStyleCnt="0"/>
      <dgm:spPr/>
    </dgm:pt>
    <dgm:pt modelId="{3448A82C-4901-4AEA-BF3A-FDE2F3DC0FDD}" type="pres">
      <dgm:prSet presAssocID="{78C7CF58-2827-4638-B761-E14076F768EF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FEE3F12-7EC6-45BE-ABBC-2B8CD9F829D0}" type="pres">
      <dgm:prSet presAssocID="{78C7CF58-2827-4638-B761-E14076F768EF}" presName="parSh" presStyleLbl="node1" presStyleIdx="2" presStyleCnt="3"/>
      <dgm:spPr/>
    </dgm:pt>
    <dgm:pt modelId="{BE390845-9787-4AB9-97BF-6AE132BB79A9}" type="pres">
      <dgm:prSet presAssocID="{78C7CF58-2827-4638-B761-E14076F768EF}" presName="desTx" presStyleLbl="fgAcc1" presStyleIdx="2" presStyleCnt="3">
        <dgm:presLayoutVars>
          <dgm:bulletEnabled val="1"/>
        </dgm:presLayoutVars>
      </dgm:prSet>
      <dgm:spPr/>
    </dgm:pt>
  </dgm:ptLst>
  <dgm:cxnLst>
    <dgm:cxn modelId="{F6F23604-2734-477A-85A3-C9CF40E3B514}" srcId="{08393E30-5D06-4ECC-960F-BBC1A733057E}" destId="{22473393-80D4-4313-B767-F243B113E4E2}" srcOrd="0" destOrd="0" parTransId="{7B7919DD-5BB0-4E18-959E-8E3FB4E7FD77}" sibTransId="{3779F9A6-DECF-4FE5-B677-7599B97289CE}"/>
    <dgm:cxn modelId="{238E6316-FEC9-443C-B926-36138C076EDB}" type="presOf" srcId="{95E34F2C-8526-4560-A9B3-1932A5A71B9E}" destId="{8C6B8CD9-112B-4220-B1CC-3979CE17072F}" srcOrd="0" destOrd="1" presId="urn:microsoft.com/office/officeart/2005/8/layout/process3"/>
    <dgm:cxn modelId="{0065611D-2909-4B75-AB6C-64AC7E779D82}" type="presOf" srcId="{78C7CF58-2827-4638-B761-E14076F768EF}" destId="{3448A82C-4901-4AEA-BF3A-FDE2F3DC0FDD}" srcOrd="0" destOrd="0" presId="urn:microsoft.com/office/officeart/2005/8/layout/process3"/>
    <dgm:cxn modelId="{2307F021-23AC-4A88-B43C-2D4BB553DEF3}" type="presOf" srcId="{53F021F4-4ECF-4FF7-B1D5-59AC517B694D}" destId="{121143EB-40E9-403A-97AA-F69B4820A579}" srcOrd="0" destOrd="2" presId="urn:microsoft.com/office/officeart/2005/8/layout/process3"/>
    <dgm:cxn modelId="{8BF54028-44D8-448E-BC4C-38AB3AE3D3C7}" type="presOf" srcId="{EF660D88-0DB6-400C-9362-535F5D145714}" destId="{BE390845-9787-4AB9-97BF-6AE132BB79A9}" srcOrd="0" destOrd="0" presId="urn:microsoft.com/office/officeart/2005/8/layout/process3"/>
    <dgm:cxn modelId="{B1CF3A29-8D18-4630-847C-6729C9CFB7E6}" srcId="{1BB5EFD6-D37E-404C-869C-AC2544FAC540}" destId="{08393E30-5D06-4ECC-960F-BBC1A733057E}" srcOrd="0" destOrd="0" parTransId="{F8F30305-B611-4878-9D40-D8CD9814FB0D}" sibTransId="{9241482E-C7D4-49FD-BB84-CE4CF52BFB7C}"/>
    <dgm:cxn modelId="{E6ACC430-2200-425D-B103-3BFD557DED54}" srcId="{856408DB-AB5E-4618-8E0E-6E88DE8493C6}" destId="{D485DFF2-41BF-478F-8147-6D2075DDAD77}" srcOrd="3" destOrd="0" parTransId="{55A24A14-8A5C-4F56-933A-B111354D9099}" sibTransId="{5AAF90B9-3257-4632-91E0-9A5E889D22CB}"/>
    <dgm:cxn modelId="{87D7723E-C724-4CE4-A99C-4D77E20277BC}" type="presOf" srcId="{5F597C3F-05EF-45C0-B695-27A53E0D865B}" destId="{BE390845-9787-4AB9-97BF-6AE132BB79A9}" srcOrd="0" destOrd="1" presId="urn:microsoft.com/office/officeart/2005/8/layout/process3"/>
    <dgm:cxn modelId="{77FB9861-72EC-4BC9-A202-9D8F8D905D78}" srcId="{856408DB-AB5E-4618-8E0E-6E88DE8493C6}" destId="{7D2AC290-96EB-4E09-8CB5-95F6B0680827}" srcOrd="2" destOrd="0" parTransId="{225AACB7-B689-46DC-85A5-22694BC213C5}" sibTransId="{7C95F33C-B30A-4275-A867-864A2638E9B8}"/>
    <dgm:cxn modelId="{988E3045-3E78-4F10-A442-3E013B01F5D5}" type="presOf" srcId="{87E8B8EB-72AC-4ECD-9C0F-4BCE7AADD703}" destId="{12B28F2F-F502-4C1A-950E-72402506381E}" srcOrd="1" destOrd="0" presId="urn:microsoft.com/office/officeart/2005/8/layout/process3"/>
    <dgm:cxn modelId="{FA443547-E64F-45BD-B1F6-C9F274FE8BAE}" type="presOf" srcId="{7CA2C9CF-A524-4C1A-ABE9-44B3846F28B6}" destId="{121143EB-40E9-403A-97AA-F69B4820A579}" srcOrd="0" destOrd="1" presId="urn:microsoft.com/office/officeart/2005/8/layout/process3"/>
    <dgm:cxn modelId="{4E691C50-925C-47D5-9DBE-8674990789E1}" srcId="{78C7CF58-2827-4638-B761-E14076F768EF}" destId="{EF660D88-0DB6-400C-9362-535F5D145714}" srcOrd="0" destOrd="0" parTransId="{1FB0001C-ACFE-4380-A89A-5F1731CE78F5}" sibTransId="{9FD70AA8-DBE8-4718-95CB-6E4048E9B653}"/>
    <dgm:cxn modelId="{9D783E78-18E7-4FA5-9A55-5F883ACFFFEB}" type="presOf" srcId="{5C462D4F-2F3E-4107-87DD-E6D9414AE1D6}" destId="{8C6B8CD9-112B-4220-B1CC-3979CE17072F}" srcOrd="0" destOrd="0" presId="urn:microsoft.com/office/officeart/2005/8/layout/process3"/>
    <dgm:cxn modelId="{02AC6383-EF1A-491D-9A5A-43135E4949A2}" type="presOf" srcId="{1BB5EFD6-D37E-404C-869C-AC2544FAC540}" destId="{EB7D1605-2FB9-4860-BDF6-E8509D1A7B5B}" srcOrd="0" destOrd="0" presId="urn:microsoft.com/office/officeart/2005/8/layout/process3"/>
    <dgm:cxn modelId="{8BCC3087-FF91-48A7-B5F2-49027BFBF0D9}" type="presOf" srcId="{78C7CF58-2827-4638-B761-E14076F768EF}" destId="{FFEE3F12-7EC6-45BE-ABBC-2B8CD9F829D0}" srcOrd="1" destOrd="0" presId="urn:microsoft.com/office/officeart/2005/8/layout/process3"/>
    <dgm:cxn modelId="{283B3E87-D1E0-4FD9-BF5C-6710CB338BEF}" srcId="{856408DB-AB5E-4618-8E0E-6E88DE8493C6}" destId="{95E34F2C-8526-4560-A9B3-1932A5A71B9E}" srcOrd="1" destOrd="0" parTransId="{F67876DA-9453-4F86-99CF-C5DFC7E22916}" sibTransId="{0A889231-3335-46A0-B55B-9F92DFA8FD80}"/>
    <dgm:cxn modelId="{3BA7848B-522E-45CA-9B91-C139C4F3B213}" type="presOf" srcId="{08393E30-5D06-4ECC-960F-BBC1A733057E}" destId="{1435AC65-4A36-4234-8BE3-616399D89A65}" srcOrd="1" destOrd="0" presId="urn:microsoft.com/office/officeart/2005/8/layout/process3"/>
    <dgm:cxn modelId="{DB5D728C-5D65-4480-B924-DEE54509C152}" type="presOf" srcId="{856408DB-AB5E-4618-8E0E-6E88DE8493C6}" destId="{A576DF96-BE90-4D6D-9E54-0473B796853C}" srcOrd="0" destOrd="0" presId="urn:microsoft.com/office/officeart/2005/8/layout/process3"/>
    <dgm:cxn modelId="{98441D99-523D-414E-89A5-2ED0FA45D0CF}" srcId="{1BB5EFD6-D37E-404C-869C-AC2544FAC540}" destId="{856408DB-AB5E-4618-8E0E-6E88DE8493C6}" srcOrd="1" destOrd="0" parTransId="{D7DFE8A1-C8E1-454B-9ECC-6E904A932BDB}" sibTransId="{87E8B8EB-72AC-4ECD-9C0F-4BCE7AADD703}"/>
    <dgm:cxn modelId="{DAEFE699-D177-463D-9774-42F9F44556B6}" type="presOf" srcId="{22473393-80D4-4313-B767-F243B113E4E2}" destId="{121143EB-40E9-403A-97AA-F69B4820A579}" srcOrd="0" destOrd="0" presId="urn:microsoft.com/office/officeart/2005/8/layout/process3"/>
    <dgm:cxn modelId="{B6BB679A-87E5-49AC-8B18-39F72A062E76}" type="presOf" srcId="{7D2AC290-96EB-4E09-8CB5-95F6B0680827}" destId="{8C6B8CD9-112B-4220-B1CC-3979CE17072F}" srcOrd="0" destOrd="2" presId="urn:microsoft.com/office/officeart/2005/8/layout/process3"/>
    <dgm:cxn modelId="{BEFFE29A-BA72-422C-A1CD-434054F38FFB}" srcId="{78C7CF58-2827-4638-B761-E14076F768EF}" destId="{5F597C3F-05EF-45C0-B695-27A53E0D865B}" srcOrd="1" destOrd="0" parTransId="{4BE8CCCD-95A9-47FC-9880-CF2BADF166BE}" sibTransId="{A2D37709-84B2-4A23-8324-18655496BD6E}"/>
    <dgm:cxn modelId="{E936799B-FD6F-45B8-83AD-68C3DBE32952}" type="presOf" srcId="{08393E30-5D06-4ECC-960F-BBC1A733057E}" destId="{47CACAED-7FBE-45E1-B971-F411BEA622D3}" srcOrd="0" destOrd="0" presId="urn:microsoft.com/office/officeart/2005/8/layout/process3"/>
    <dgm:cxn modelId="{0146F0A3-9CE3-45D4-9708-18C0030618F8}" srcId="{78C7CF58-2827-4638-B761-E14076F768EF}" destId="{B950CA8E-9D61-4BD1-8131-2F031EEF4633}" srcOrd="2" destOrd="0" parTransId="{FDCD264D-6C20-4515-99F8-49851F375619}" sibTransId="{50C877E9-C1CA-4313-A452-A96A70ED27A8}"/>
    <dgm:cxn modelId="{EDD69BBB-5128-4661-ACCE-7B8C240A5347}" srcId="{08393E30-5D06-4ECC-960F-BBC1A733057E}" destId="{7CA2C9CF-A524-4C1A-ABE9-44B3846F28B6}" srcOrd="1" destOrd="0" parTransId="{7E882E81-803D-4871-A0D6-70C55CDD387B}" sibTransId="{0BF47E24-E265-4AAE-B549-ED415BB85D16}"/>
    <dgm:cxn modelId="{3D4929BC-81AC-437F-BAED-E12EF12A6D8A}" type="presOf" srcId="{9241482E-C7D4-49FD-BB84-CE4CF52BFB7C}" destId="{BFC83F51-A8E9-45A2-8A59-07A9124EFB29}" srcOrd="0" destOrd="0" presId="urn:microsoft.com/office/officeart/2005/8/layout/process3"/>
    <dgm:cxn modelId="{5FD699C1-9A22-491D-9208-7301855D261D}" type="presOf" srcId="{D485DFF2-41BF-478F-8147-6D2075DDAD77}" destId="{8C6B8CD9-112B-4220-B1CC-3979CE17072F}" srcOrd="0" destOrd="3" presId="urn:microsoft.com/office/officeart/2005/8/layout/process3"/>
    <dgm:cxn modelId="{7D0FC2C1-844E-449B-A572-3EF87482E0E6}" type="presOf" srcId="{B950CA8E-9D61-4BD1-8131-2F031EEF4633}" destId="{BE390845-9787-4AB9-97BF-6AE132BB79A9}" srcOrd="0" destOrd="2" presId="urn:microsoft.com/office/officeart/2005/8/layout/process3"/>
    <dgm:cxn modelId="{8BAFD9C1-8A79-40C3-8E2D-397B73B3ED27}" srcId="{1BB5EFD6-D37E-404C-869C-AC2544FAC540}" destId="{78C7CF58-2827-4638-B761-E14076F768EF}" srcOrd="2" destOrd="0" parTransId="{D324FD1A-B4BB-487C-BE13-7A4F027BC149}" sibTransId="{034B125B-0F61-4D63-B1E8-CA3371BF9347}"/>
    <dgm:cxn modelId="{3E1ACCC7-0609-4462-B65B-60E72F3C0ABE}" type="presOf" srcId="{856408DB-AB5E-4618-8E0E-6E88DE8493C6}" destId="{BB332FF1-46EF-458E-A9C9-33981BAF5B3B}" srcOrd="1" destOrd="0" presId="urn:microsoft.com/office/officeart/2005/8/layout/process3"/>
    <dgm:cxn modelId="{2403E9C9-6914-4AD8-B3BB-415019AD11B3}" type="presOf" srcId="{9241482E-C7D4-49FD-BB84-CE4CF52BFB7C}" destId="{F5323D19-12D6-4979-9E6D-B1DD15A0B907}" srcOrd="1" destOrd="0" presId="urn:microsoft.com/office/officeart/2005/8/layout/process3"/>
    <dgm:cxn modelId="{5ECC8DEC-FCE2-4A24-9A64-A4F84FF52B33}" srcId="{856408DB-AB5E-4618-8E0E-6E88DE8493C6}" destId="{5C462D4F-2F3E-4107-87DD-E6D9414AE1D6}" srcOrd="0" destOrd="0" parTransId="{2C5A39CD-58BA-4A12-A846-9078642779AD}" sibTransId="{79BCD138-7D32-4621-81A7-EBA1DCE7EF00}"/>
    <dgm:cxn modelId="{9966C0EC-CB15-453F-B712-38C9D230E82D}" type="presOf" srcId="{87E8B8EB-72AC-4ECD-9C0F-4BCE7AADD703}" destId="{2157EC0D-6395-4771-AB7B-69462B8EFD56}" srcOrd="0" destOrd="0" presId="urn:microsoft.com/office/officeart/2005/8/layout/process3"/>
    <dgm:cxn modelId="{707681F5-BD21-4A1D-98F8-EBFFD7068035}" srcId="{08393E30-5D06-4ECC-960F-BBC1A733057E}" destId="{53F021F4-4ECF-4FF7-B1D5-59AC517B694D}" srcOrd="2" destOrd="0" parTransId="{E42AA997-368D-409A-80E4-CF7C9C2E1C77}" sibTransId="{7AABB653-D05D-4D5E-9B17-32684C13EE65}"/>
    <dgm:cxn modelId="{A8CFC104-6B07-4D3A-ACFA-3A48153A7D68}" type="presParOf" srcId="{EB7D1605-2FB9-4860-BDF6-E8509D1A7B5B}" destId="{CDB9292B-9132-439F-9143-FF76221739FA}" srcOrd="0" destOrd="0" presId="urn:microsoft.com/office/officeart/2005/8/layout/process3"/>
    <dgm:cxn modelId="{D8FEB1BB-65DA-4EE7-866F-18B4F18B506D}" type="presParOf" srcId="{CDB9292B-9132-439F-9143-FF76221739FA}" destId="{47CACAED-7FBE-45E1-B971-F411BEA622D3}" srcOrd="0" destOrd="0" presId="urn:microsoft.com/office/officeart/2005/8/layout/process3"/>
    <dgm:cxn modelId="{85F8E3B7-AB1A-4733-B3D9-305F1CCEB42F}" type="presParOf" srcId="{CDB9292B-9132-439F-9143-FF76221739FA}" destId="{1435AC65-4A36-4234-8BE3-616399D89A65}" srcOrd="1" destOrd="0" presId="urn:microsoft.com/office/officeart/2005/8/layout/process3"/>
    <dgm:cxn modelId="{B4323A55-F396-4465-8D71-A939CCCD5F20}" type="presParOf" srcId="{CDB9292B-9132-439F-9143-FF76221739FA}" destId="{121143EB-40E9-403A-97AA-F69B4820A579}" srcOrd="2" destOrd="0" presId="urn:microsoft.com/office/officeart/2005/8/layout/process3"/>
    <dgm:cxn modelId="{FEB07ED1-AE61-4F5A-874E-BDACEA55C685}" type="presParOf" srcId="{EB7D1605-2FB9-4860-BDF6-E8509D1A7B5B}" destId="{BFC83F51-A8E9-45A2-8A59-07A9124EFB29}" srcOrd="1" destOrd="0" presId="urn:microsoft.com/office/officeart/2005/8/layout/process3"/>
    <dgm:cxn modelId="{A7CEAF0A-86D8-40AD-8F4A-3534E53E7A80}" type="presParOf" srcId="{BFC83F51-A8E9-45A2-8A59-07A9124EFB29}" destId="{F5323D19-12D6-4979-9E6D-B1DD15A0B907}" srcOrd="0" destOrd="0" presId="urn:microsoft.com/office/officeart/2005/8/layout/process3"/>
    <dgm:cxn modelId="{7CDBB33B-F6C7-4BBE-8D5E-53857D3F42F5}" type="presParOf" srcId="{EB7D1605-2FB9-4860-BDF6-E8509D1A7B5B}" destId="{FDD90E8A-8EAD-4697-9A45-78B1B4938F77}" srcOrd="2" destOrd="0" presId="urn:microsoft.com/office/officeart/2005/8/layout/process3"/>
    <dgm:cxn modelId="{9CDC6E7D-D14B-4BD7-8825-31A861C5057C}" type="presParOf" srcId="{FDD90E8A-8EAD-4697-9A45-78B1B4938F77}" destId="{A576DF96-BE90-4D6D-9E54-0473B796853C}" srcOrd="0" destOrd="0" presId="urn:microsoft.com/office/officeart/2005/8/layout/process3"/>
    <dgm:cxn modelId="{B4D4C4D5-9124-40AF-9086-FEFBE0F66D90}" type="presParOf" srcId="{FDD90E8A-8EAD-4697-9A45-78B1B4938F77}" destId="{BB332FF1-46EF-458E-A9C9-33981BAF5B3B}" srcOrd="1" destOrd="0" presId="urn:microsoft.com/office/officeart/2005/8/layout/process3"/>
    <dgm:cxn modelId="{55629C61-AB88-46A7-9608-16B25B47E989}" type="presParOf" srcId="{FDD90E8A-8EAD-4697-9A45-78B1B4938F77}" destId="{8C6B8CD9-112B-4220-B1CC-3979CE17072F}" srcOrd="2" destOrd="0" presId="urn:microsoft.com/office/officeart/2005/8/layout/process3"/>
    <dgm:cxn modelId="{8867EFA9-DD1D-4C4B-A805-86D92FA49C4F}" type="presParOf" srcId="{EB7D1605-2FB9-4860-BDF6-E8509D1A7B5B}" destId="{2157EC0D-6395-4771-AB7B-69462B8EFD56}" srcOrd="3" destOrd="0" presId="urn:microsoft.com/office/officeart/2005/8/layout/process3"/>
    <dgm:cxn modelId="{CC972735-AC3F-496E-B62F-3C8AC36EA487}" type="presParOf" srcId="{2157EC0D-6395-4771-AB7B-69462B8EFD56}" destId="{12B28F2F-F502-4C1A-950E-72402506381E}" srcOrd="0" destOrd="0" presId="urn:microsoft.com/office/officeart/2005/8/layout/process3"/>
    <dgm:cxn modelId="{3915CA0E-EFE4-400C-B5B4-84925B32F597}" type="presParOf" srcId="{EB7D1605-2FB9-4860-BDF6-E8509D1A7B5B}" destId="{27D66922-B626-41A1-A769-3FF9A075745B}" srcOrd="4" destOrd="0" presId="urn:microsoft.com/office/officeart/2005/8/layout/process3"/>
    <dgm:cxn modelId="{F94F27F3-857E-43F8-9192-6D157EDE7C76}" type="presParOf" srcId="{27D66922-B626-41A1-A769-3FF9A075745B}" destId="{3448A82C-4901-4AEA-BF3A-FDE2F3DC0FDD}" srcOrd="0" destOrd="0" presId="urn:microsoft.com/office/officeart/2005/8/layout/process3"/>
    <dgm:cxn modelId="{2CE7377D-3A13-48FB-89C1-079A5F9FAF47}" type="presParOf" srcId="{27D66922-B626-41A1-A769-3FF9A075745B}" destId="{FFEE3F12-7EC6-45BE-ABBC-2B8CD9F829D0}" srcOrd="1" destOrd="0" presId="urn:microsoft.com/office/officeart/2005/8/layout/process3"/>
    <dgm:cxn modelId="{804B9AAD-14ED-4A43-97D3-FCA5206AD2AF}" type="presParOf" srcId="{27D66922-B626-41A1-A769-3FF9A075745B}" destId="{BE390845-9787-4AB9-97BF-6AE132BB79A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9EEACA-47AE-484E-8151-30D6C7695EEF}" type="doc">
      <dgm:prSet loTypeId="urn:microsoft.com/office/officeart/2005/8/layout/chevron1" loCatId="process" qsTypeId="urn:microsoft.com/office/officeart/2005/8/quickstyle/simple1" qsCatId="simple" csTypeId="urn:microsoft.com/office/officeart/2005/8/colors/accent2_1" csCatId="accent2" phldr="1"/>
      <dgm:spPr/>
    </dgm:pt>
    <dgm:pt modelId="{A70AF343-88F4-40B4-B091-63033EAABBE8}">
      <dgm:prSet phldrT="[Текст]"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ru-RU" b="1" dirty="0">
              <a:latin typeface="Century Gothic" panose="020B0502020202020204" pitchFamily="34" charset="0"/>
            </a:rPr>
            <a:t>Запуск ЕХД в промышленной эксплуатации</a:t>
          </a:r>
        </a:p>
        <a:p>
          <a:pPr algn="ctr">
            <a:spcBef>
              <a:spcPts val="0"/>
            </a:spcBef>
            <a:spcAft>
              <a:spcPts val="0"/>
            </a:spcAft>
          </a:pPr>
          <a:r>
            <a:rPr lang="ru-RU" b="1" dirty="0">
              <a:latin typeface="Century Gothic" panose="020B0502020202020204" pitchFamily="34" charset="0"/>
            </a:rPr>
            <a:t>2020-2023</a:t>
          </a:r>
          <a:endParaRPr lang="ru-KZ" b="1" dirty="0">
            <a:latin typeface="Century Gothic" panose="020B0502020202020204" pitchFamily="34" charset="0"/>
          </a:endParaRPr>
        </a:p>
      </dgm:t>
    </dgm:pt>
    <dgm:pt modelId="{14C7C203-9EC6-4FFC-A2F1-A5FA456286BF}" type="parTrans" cxnId="{1515AFB2-2CC6-4E5C-BB64-E125DA3E6F5F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041FD712-3B72-4A87-B3A7-A84E3D87EA4F}" type="sibTrans" cxnId="{1515AFB2-2CC6-4E5C-BB64-E125DA3E6F5F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98FA6562-43FA-4E20-80A9-56B4DE29013F}">
      <dgm:prSet phldrT="[Текст]"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ru-RU" b="1" dirty="0">
              <a:latin typeface="Century Gothic" panose="020B0502020202020204" pitchFamily="34" charset="0"/>
            </a:rPr>
            <a:t>Утверждение кейсов </a:t>
          </a:r>
          <a:endParaRPr lang="en-US" b="1" dirty="0">
            <a:latin typeface="Century Gothic" panose="020B0502020202020204" pitchFamily="34" charset="0"/>
          </a:endParaRPr>
        </a:p>
        <a:p>
          <a:pPr algn="ctr">
            <a:spcBef>
              <a:spcPts val="0"/>
            </a:spcBef>
            <a:spcAft>
              <a:spcPts val="0"/>
            </a:spcAft>
          </a:pPr>
          <a:r>
            <a:rPr lang="ru-RU" b="1" dirty="0">
              <a:latin typeface="Century Gothic" panose="020B0502020202020204" pitchFamily="34" charset="0"/>
            </a:rPr>
            <a:t>(</a:t>
          </a:r>
          <a:r>
            <a:rPr lang="en-US" b="1" dirty="0">
              <a:latin typeface="Century Gothic" panose="020B0502020202020204" pitchFamily="34" charset="0"/>
            </a:rPr>
            <a:t>Proof-of-concept</a:t>
          </a:r>
          <a:r>
            <a:rPr lang="ru-RU" b="1" dirty="0">
              <a:latin typeface="Century Gothic" panose="020B0502020202020204" pitchFamily="34" charset="0"/>
            </a:rPr>
            <a:t>)</a:t>
          </a:r>
          <a:endParaRPr lang="en-US" b="1" dirty="0">
            <a:latin typeface="Century Gothic" panose="020B0502020202020204" pitchFamily="34" charset="0"/>
          </a:endParaRPr>
        </a:p>
        <a:p>
          <a:pPr algn="ctr">
            <a:spcBef>
              <a:spcPts val="0"/>
            </a:spcBef>
            <a:spcAft>
              <a:spcPts val="0"/>
            </a:spcAft>
          </a:pPr>
          <a:r>
            <a:rPr lang="en-US" b="1" dirty="0">
              <a:latin typeface="Century Gothic" panose="020B0502020202020204" pitchFamily="34" charset="0"/>
            </a:rPr>
            <a:t>2023-2025</a:t>
          </a:r>
          <a:endParaRPr lang="ru-RU" b="1" dirty="0">
            <a:latin typeface="Century Gothic" panose="020B0502020202020204" pitchFamily="34" charset="0"/>
          </a:endParaRPr>
        </a:p>
        <a:p>
          <a:pPr algn="ctr">
            <a:spcBef>
              <a:spcPts val="0"/>
            </a:spcBef>
            <a:spcAft>
              <a:spcPts val="0"/>
            </a:spcAft>
          </a:pPr>
          <a:endParaRPr lang="ru-KZ" b="1" dirty="0">
            <a:latin typeface="Century Gothic" panose="020B0502020202020204" pitchFamily="34" charset="0"/>
          </a:endParaRPr>
        </a:p>
      </dgm:t>
    </dgm:pt>
    <dgm:pt modelId="{5E280ED2-624C-4F81-BA57-78F457131158}" type="parTrans" cxnId="{7EB21293-602A-43AC-A461-2D66C288D2E2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4C457F0B-46F3-41D0-9623-A25E1040E627}" type="sibTrans" cxnId="{7EB21293-602A-43AC-A461-2D66C288D2E2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73B515E5-727D-45EB-AD38-0D1BF46C3911}">
      <dgm:prSet phldrT="[Текст]"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r>
            <a:rPr lang="ru-RU" b="1" dirty="0">
              <a:latin typeface="Century Gothic" panose="020B0502020202020204" pitchFamily="34" charset="0"/>
            </a:rPr>
            <a:t>Предоставление сервиса другим городам</a:t>
          </a:r>
          <a:endParaRPr lang="en-US" b="1" dirty="0">
            <a:latin typeface="Century Gothic" panose="020B0502020202020204" pitchFamily="34" charset="0"/>
          </a:endParaRPr>
        </a:p>
        <a:p>
          <a:pPr algn="ctr">
            <a:spcBef>
              <a:spcPts val="0"/>
            </a:spcBef>
            <a:spcAft>
              <a:spcPts val="0"/>
            </a:spcAft>
          </a:pPr>
          <a:r>
            <a:rPr lang="en-US" b="1" dirty="0">
              <a:latin typeface="Century Gothic" panose="020B0502020202020204" pitchFamily="34" charset="0"/>
            </a:rPr>
            <a:t>2024-2030</a:t>
          </a:r>
          <a:endParaRPr lang="ru-KZ" b="1" dirty="0">
            <a:latin typeface="Century Gothic" panose="020B0502020202020204" pitchFamily="34" charset="0"/>
          </a:endParaRPr>
        </a:p>
      </dgm:t>
    </dgm:pt>
    <dgm:pt modelId="{597F1A53-9329-4418-AC49-FBC6E34EA2EE}" type="parTrans" cxnId="{02810B5E-5A1C-4FE1-BC50-2F8FB78A90C4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D0C59C48-AFC2-49E4-92A3-66783F53972D}" type="sibTrans" cxnId="{02810B5E-5A1C-4FE1-BC50-2F8FB78A90C4}">
      <dgm:prSet/>
      <dgm:spPr/>
      <dgm:t>
        <a:bodyPr/>
        <a:lstStyle/>
        <a:p>
          <a:pPr algn="ctr">
            <a:spcBef>
              <a:spcPts val="0"/>
            </a:spcBef>
            <a:spcAft>
              <a:spcPts val="0"/>
            </a:spcAft>
          </a:pPr>
          <a:endParaRPr lang="ru-KZ">
            <a:latin typeface="Century Gothic" panose="020B0502020202020204" pitchFamily="34" charset="0"/>
          </a:endParaRPr>
        </a:p>
      </dgm:t>
    </dgm:pt>
    <dgm:pt modelId="{5FEB7E87-4EDB-4F1E-AF50-D499F4CF1333}" type="pres">
      <dgm:prSet presAssocID="{9F9EEACA-47AE-484E-8151-30D6C7695EEF}" presName="Name0" presStyleCnt="0">
        <dgm:presLayoutVars>
          <dgm:dir/>
          <dgm:animLvl val="lvl"/>
          <dgm:resizeHandles val="exact"/>
        </dgm:presLayoutVars>
      </dgm:prSet>
      <dgm:spPr/>
    </dgm:pt>
    <dgm:pt modelId="{D3A3A3A6-21B8-44E3-B2DC-05A151CE4186}" type="pres">
      <dgm:prSet presAssocID="{A70AF343-88F4-40B4-B091-63033EAABB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A3C94743-1B57-4DC3-90A5-5E1C67324422}" type="pres">
      <dgm:prSet presAssocID="{041FD712-3B72-4A87-B3A7-A84E3D87EA4F}" presName="parTxOnlySpace" presStyleCnt="0"/>
      <dgm:spPr/>
    </dgm:pt>
    <dgm:pt modelId="{3C8B928F-063F-451D-B11C-F74640FC0552}" type="pres">
      <dgm:prSet presAssocID="{98FA6562-43FA-4E20-80A9-56B4DE29013F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BA2595E5-22DF-47E4-89AD-9A9DEF8CB29C}" type="pres">
      <dgm:prSet presAssocID="{4C457F0B-46F3-41D0-9623-A25E1040E627}" presName="parTxOnlySpace" presStyleCnt="0"/>
      <dgm:spPr/>
    </dgm:pt>
    <dgm:pt modelId="{12C991D9-6D5B-4E16-962E-7AC195BC6A88}" type="pres">
      <dgm:prSet presAssocID="{73B515E5-727D-45EB-AD38-0D1BF46C3911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742E203E-F893-456D-BE7B-96D2BE6FD221}" type="presOf" srcId="{98FA6562-43FA-4E20-80A9-56B4DE29013F}" destId="{3C8B928F-063F-451D-B11C-F74640FC0552}" srcOrd="0" destOrd="0" presId="urn:microsoft.com/office/officeart/2005/8/layout/chevron1"/>
    <dgm:cxn modelId="{02810B5E-5A1C-4FE1-BC50-2F8FB78A90C4}" srcId="{9F9EEACA-47AE-484E-8151-30D6C7695EEF}" destId="{73B515E5-727D-45EB-AD38-0D1BF46C3911}" srcOrd="2" destOrd="0" parTransId="{597F1A53-9329-4418-AC49-FBC6E34EA2EE}" sibTransId="{D0C59C48-AFC2-49E4-92A3-66783F53972D}"/>
    <dgm:cxn modelId="{3DF4D476-2E70-41C4-8246-37D2E6173965}" type="presOf" srcId="{9F9EEACA-47AE-484E-8151-30D6C7695EEF}" destId="{5FEB7E87-4EDB-4F1E-AF50-D499F4CF1333}" srcOrd="0" destOrd="0" presId="urn:microsoft.com/office/officeart/2005/8/layout/chevron1"/>
    <dgm:cxn modelId="{7EB21293-602A-43AC-A461-2D66C288D2E2}" srcId="{9F9EEACA-47AE-484E-8151-30D6C7695EEF}" destId="{98FA6562-43FA-4E20-80A9-56B4DE29013F}" srcOrd="1" destOrd="0" parTransId="{5E280ED2-624C-4F81-BA57-78F457131158}" sibTransId="{4C457F0B-46F3-41D0-9623-A25E1040E627}"/>
    <dgm:cxn modelId="{1515AFB2-2CC6-4E5C-BB64-E125DA3E6F5F}" srcId="{9F9EEACA-47AE-484E-8151-30D6C7695EEF}" destId="{A70AF343-88F4-40B4-B091-63033EAABBE8}" srcOrd="0" destOrd="0" parTransId="{14C7C203-9EC6-4FFC-A2F1-A5FA456286BF}" sibTransId="{041FD712-3B72-4A87-B3A7-A84E3D87EA4F}"/>
    <dgm:cxn modelId="{441E00D1-986D-45ED-8E4B-DAE51B2F406D}" type="presOf" srcId="{A70AF343-88F4-40B4-B091-63033EAABBE8}" destId="{D3A3A3A6-21B8-44E3-B2DC-05A151CE4186}" srcOrd="0" destOrd="0" presId="urn:microsoft.com/office/officeart/2005/8/layout/chevron1"/>
    <dgm:cxn modelId="{614932F4-DEF1-43E9-9192-2143DF262EAA}" type="presOf" srcId="{73B515E5-727D-45EB-AD38-0D1BF46C3911}" destId="{12C991D9-6D5B-4E16-962E-7AC195BC6A88}" srcOrd="0" destOrd="0" presId="urn:microsoft.com/office/officeart/2005/8/layout/chevron1"/>
    <dgm:cxn modelId="{2676691F-049E-4CEA-8C64-70F9ECC0C288}" type="presParOf" srcId="{5FEB7E87-4EDB-4F1E-AF50-D499F4CF1333}" destId="{D3A3A3A6-21B8-44E3-B2DC-05A151CE4186}" srcOrd="0" destOrd="0" presId="urn:microsoft.com/office/officeart/2005/8/layout/chevron1"/>
    <dgm:cxn modelId="{36DD6C86-1A17-4C3B-880E-2E42AD9F79FC}" type="presParOf" srcId="{5FEB7E87-4EDB-4F1E-AF50-D499F4CF1333}" destId="{A3C94743-1B57-4DC3-90A5-5E1C67324422}" srcOrd="1" destOrd="0" presId="urn:microsoft.com/office/officeart/2005/8/layout/chevron1"/>
    <dgm:cxn modelId="{91B91060-B833-484A-AC5C-6B4A99E3155A}" type="presParOf" srcId="{5FEB7E87-4EDB-4F1E-AF50-D499F4CF1333}" destId="{3C8B928F-063F-451D-B11C-F74640FC0552}" srcOrd="2" destOrd="0" presId="urn:microsoft.com/office/officeart/2005/8/layout/chevron1"/>
    <dgm:cxn modelId="{DC509D69-03BB-460B-A37C-DDFE6367D13F}" type="presParOf" srcId="{5FEB7E87-4EDB-4F1E-AF50-D499F4CF1333}" destId="{BA2595E5-22DF-47E4-89AD-9A9DEF8CB29C}" srcOrd="3" destOrd="0" presId="urn:microsoft.com/office/officeart/2005/8/layout/chevron1"/>
    <dgm:cxn modelId="{33A6356B-EF23-41DE-9039-138F6E7BBC49}" type="presParOf" srcId="{5FEB7E87-4EDB-4F1E-AF50-D499F4CF1333}" destId="{12C991D9-6D5B-4E16-962E-7AC195BC6A88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37CF0-A504-49C4-A48B-EE0E85A8FBE0}">
      <dsp:nvSpPr>
        <dsp:cNvPr id="0" name=""/>
        <dsp:cNvSpPr/>
      </dsp:nvSpPr>
      <dsp:spPr>
        <a:xfrm>
          <a:off x="686335" y="1000011"/>
          <a:ext cx="1285372" cy="8573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rPr>
            <a:t>Поступило обращений</a:t>
          </a:r>
        </a:p>
      </dsp:txBody>
      <dsp:txXfrm>
        <a:off x="891995" y="1000011"/>
        <a:ext cx="1079713" cy="857343"/>
      </dsp:txXfrm>
    </dsp:sp>
    <dsp:sp modelId="{0374F71B-EACD-4DFF-B94C-6003BCE98376}">
      <dsp:nvSpPr>
        <dsp:cNvPr id="0" name=""/>
        <dsp:cNvSpPr/>
      </dsp:nvSpPr>
      <dsp:spPr>
        <a:xfrm>
          <a:off x="803" y="657245"/>
          <a:ext cx="856915" cy="856915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Century Gothic" pitchFamily="34" charset="0"/>
            </a:rPr>
            <a:t>1</a:t>
          </a:r>
          <a:r>
            <a:rPr lang="en-US" sz="2800" b="1" kern="1200" dirty="0">
              <a:latin typeface="Century Gothic" pitchFamily="34" charset="0"/>
            </a:rPr>
            <a:t>28</a:t>
          </a:r>
          <a:endParaRPr lang="ru-RU" sz="2800" kern="1200" dirty="0">
            <a:latin typeface="Century Gothic" pitchFamily="34" charset="0"/>
          </a:endParaRPr>
        </a:p>
      </dsp:txBody>
      <dsp:txXfrm>
        <a:off x="126295" y="782737"/>
        <a:ext cx="605931" cy="605931"/>
      </dsp:txXfrm>
    </dsp:sp>
    <dsp:sp modelId="{99426CBA-A456-4996-9B73-1BDD86FC83EC}">
      <dsp:nvSpPr>
        <dsp:cNvPr id="0" name=""/>
        <dsp:cNvSpPr/>
      </dsp:nvSpPr>
      <dsp:spPr>
        <a:xfrm>
          <a:off x="2828623" y="1000011"/>
          <a:ext cx="1285372" cy="85734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rPr>
            <a:t>В работе</a:t>
          </a:r>
        </a:p>
      </dsp:txBody>
      <dsp:txXfrm>
        <a:off x="3034283" y="1000011"/>
        <a:ext cx="1079713" cy="857343"/>
      </dsp:txXfrm>
    </dsp:sp>
    <dsp:sp modelId="{062E88A6-F08C-4AB6-8353-7F0B6E17A052}">
      <dsp:nvSpPr>
        <dsp:cNvPr id="0" name=""/>
        <dsp:cNvSpPr/>
      </dsp:nvSpPr>
      <dsp:spPr>
        <a:xfrm>
          <a:off x="2143091" y="657245"/>
          <a:ext cx="856915" cy="856915"/>
        </a:xfrm>
        <a:prstGeom prst="ellipse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Century Gothic" pitchFamily="34" charset="0"/>
            </a:rPr>
            <a:t>1</a:t>
          </a:r>
        </a:p>
      </dsp:txBody>
      <dsp:txXfrm>
        <a:off x="2268583" y="782737"/>
        <a:ext cx="605931" cy="605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237CF0-A504-49C4-A48B-EE0E85A8FBE0}">
      <dsp:nvSpPr>
        <dsp:cNvPr id="0" name=""/>
        <dsp:cNvSpPr/>
      </dsp:nvSpPr>
      <dsp:spPr>
        <a:xfrm>
          <a:off x="686335" y="1000011"/>
          <a:ext cx="1285372" cy="8573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entury Gothic" pitchFamily="34" charset="0"/>
            </a:rPr>
            <a:t>Поступило обращений</a:t>
          </a:r>
          <a:endParaRPr lang="ru-RU" sz="1200" kern="1200" dirty="0">
            <a:latin typeface="Century Gothic" pitchFamily="34" charset="0"/>
          </a:endParaRPr>
        </a:p>
      </dsp:txBody>
      <dsp:txXfrm>
        <a:off x="891995" y="1000011"/>
        <a:ext cx="1079713" cy="857343"/>
      </dsp:txXfrm>
    </dsp:sp>
    <dsp:sp modelId="{0374F71B-EACD-4DFF-B94C-6003BCE98376}">
      <dsp:nvSpPr>
        <dsp:cNvPr id="0" name=""/>
        <dsp:cNvSpPr/>
      </dsp:nvSpPr>
      <dsp:spPr>
        <a:xfrm>
          <a:off x="803" y="657245"/>
          <a:ext cx="856915" cy="856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Century Gothic" pitchFamily="34" charset="0"/>
            </a:rPr>
            <a:t>254</a:t>
          </a:r>
          <a:endParaRPr lang="ru-RU" sz="2800" kern="1200" dirty="0">
            <a:latin typeface="Century Gothic" pitchFamily="34" charset="0"/>
          </a:endParaRPr>
        </a:p>
      </dsp:txBody>
      <dsp:txXfrm>
        <a:off x="126295" y="782737"/>
        <a:ext cx="605931" cy="605931"/>
      </dsp:txXfrm>
    </dsp:sp>
    <dsp:sp modelId="{99426CBA-A456-4996-9B73-1BDD86FC83EC}">
      <dsp:nvSpPr>
        <dsp:cNvPr id="0" name=""/>
        <dsp:cNvSpPr/>
      </dsp:nvSpPr>
      <dsp:spPr>
        <a:xfrm>
          <a:off x="2828623" y="1000011"/>
          <a:ext cx="1285372" cy="857343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entury Gothic" pitchFamily="34" charset="0"/>
            </a:rPr>
            <a:t>В работе</a:t>
          </a:r>
          <a:endParaRPr lang="ru-RU" sz="1200" kern="1200" dirty="0">
            <a:latin typeface="Century Gothic" pitchFamily="34" charset="0"/>
          </a:endParaRPr>
        </a:p>
      </dsp:txBody>
      <dsp:txXfrm>
        <a:off x="3034283" y="1000011"/>
        <a:ext cx="1079713" cy="857343"/>
      </dsp:txXfrm>
    </dsp:sp>
    <dsp:sp modelId="{062E88A6-F08C-4AB6-8353-7F0B6E17A052}">
      <dsp:nvSpPr>
        <dsp:cNvPr id="0" name=""/>
        <dsp:cNvSpPr/>
      </dsp:nvSpPr>
      <dsp:spPr>
        <a:xfrm>
          <a:off x="2143091" y="657245"/>
          <a:ext cx="856915" cy="856915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latin typeface="Century Gothic" pitchFamily="34" charset="0"/>
            </a:rPr>
            <a:t>6</a:t>
          </a:r>
        </a:p>
      </dsp:txBody>
      <dsp:txXfrm>
        <a:off x="2268583" y="782737"/>
        <a:ext cx="605931" cy="605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5AC65-4A36-4234-8BE3-616399D89A65}">
      <dsp:nvSpPr>
        <dsp:cNvPr id="0" name=""/>
        <dsp:cNvSpPr/>
      </dsp:nvSpPr>
      <dsp:spPr>
        <a:xfrm>
          <a:off x="4042" y="1075690"/>
          <a:ext cx="1838086" cy="7193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Подготовка платформы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4042" y="1075690"/>
        <a:ext cx="1838086" cy="479536"/>
      </dsp:txXfrm>
    </dsp:sp>
    <dsp:sp modelId="{121143EB-40E9-403A-97AA-F69B4820A579}">
      <dsp:nvSpPr>
        <dsp:cNvPr id="0" name=""/>
        <dsp:cNvSpPr/>
      </dsp:nvSpPr>
      <dsp:spPr>
        <a:xfrm>
          <a:off x="380518" y="1555226"/>
          <a:ext cx="1838086" cy="278775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Определение наиболее подходящей платформы по Хранилищу Данных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Анализ внутренней логики работы и методологии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Анализ успешных кейсов применения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434354" y="1609062"/>
        <a:ext cx="1730414" cy="2680078"/>
      </dsp:txXfrm>
    </dsp:sp>
    <dsp:sp modelId="{BFC83F51-A8E9-45A2-8A59-07A9124EFB29}">
      <dsp:nvSpPr>
        <dsp:cNvPr id="0" name=""/>
        <dsp:cNvSpPr/>
      </dsp:nvSpPr>
      <dsp:spPr>
        <a:xfrm>
          <a:off x="2120776" y="1086643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000" kern="1200">
            <a:latin typeface="Century Gothic" panose="020B0502020202020204" pitchFamily="34" charset="0"/>
          </a:endParaRPr>
        </a:p>
      </dsp:txBody>
      <dsp:txXfrm>
        <a:off x="2120776" y="1178169"/>
        <a:ext cx="453443" cy="274578"/>
      </dsp:txXfrm>
    </dsp:sp>
    <dsp:sp modelId="{BB332FF1-46EF-458E-A9C9-33981BAF5B3B}">
      <dsp:nvSpPr>
        <dsp:cNvPr id="0" name=""/>
        <dsp:cNvSpPr/>
      </dsp:nvSpPr>
      <dsp:spPr>
        <a:xfrm>
          <a:off x="2956718" y="1075690"/>
          <a:ext cx="1838086" cy="7193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Наполнение данными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2956718" y="1075690"/>
        <a:ext cx="1838086" cy="479536"/>
      </dsp:txXfrm>
    </dsp:sp>
    <dsp:sp modelId="{8C6B8CD9-112B-4220-B1CC-3979CE17072F}">
      <dsp:nvSpPr>
        <dsp:cNvPr id="0" name=""/>
        <dsp:cNvSpPr/>
      </dsp:nvSpPr>
      <dsp:spPr>
        <a:xfrm>
          <a:off x="3333194" y="1555226"/>
          <a:ext cx="1838086" cy="278775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Наполнение наиболее критичными данными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Фокус на бартерный обмен 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Вовлечение коммерческих предприятий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Сотрудничество со стратегическими источниками данных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3387030" y="1609062"/>
        <a:ext cx="1730414" cy="2680078"/>
      </dsp:txXfrm>
    </dsp:sp>
    <dsp:sp modelId="{2157EC0D-6395-4771-AB7B-69462B8EFD56}">
      <dsp:nvSpPr>
        <dsp:cNvPr id="0" name=""/>
        <dsp:cNvSpPr/>
      </dsp:nvSpPr>
      <dsp:spPr>
        <a:xfrm>
          <a:off x="5073452" y="1086643"/>
          <a:ext cx="590732" cy="457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1000" kern="1200">
            <a:latin typeface="Century Gothic" panose="020B0502020202020204" pitchFamily="34" charset="0"/>
          </a:endParaRPr>
        </a:p>
      </dsp:txBody>
      <dsp:txXfrm>
        <a:off x="5073452" y="1178169"/>
        <a:ext cx="453443" cy="274578"/>
      </dsp:txXfrm>
    </dsp:sp>
    <dsp:sp modelId="{FFEE3F12-7EC6-45BE-ABBC-2B8CD9F829D0}">
      <dsp:nvSpPr>
        <dsp:cNvPr id="0" name=""/>
        <dsp:cNvSpPr/>
      </dsp:nvSpPr>
      <dsp:spPr>
        <a:xfrm>
          <a:off x="5909394" y="1075690"/>
          <a:ext cx="1838086" cy="7193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Century Gothic" panose="020B0502020202020204" pitchFamily="34" charset="0"/>
            </a:rPr>
            <a:t>Создание правил и регламента 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5909394" y="1075690"/>
        <a:ext cx="1838086" cy="479536"/>
      </dsp:txXfrm>
    </dsp:sp>
    <dsp:sp modelId="{BE390845-9787-4AB9-97BF-6AE132BB79A9}">
      <dsp:nvSpPr>
        <dsp:cNvPr id="0" name=""/>
        <dsp:cNvSpPr/>
      </dsp:nvSpPr>
      <dsp:spPr>
        <a:xfrm>
          <a:off x="6285870" y="1555226"/>
          <a:ext cx="1838086" cy="278775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Описание регламента по доступу и управлению данными со стороны коммунальных предприятий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Утверждение пакета по правилам данных</a:t>
          </a:r>
          <a:endParaRPr lang="ru-KZ" sz="1200" kern="1200" dirty="0">
            <a:latin typeface="Century Gothic" panose="020B0502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Century Gothic" panose="020B0502020202020204" pitchFamily="34" charset="0"/>
            </a:rPr>
            <a:t>Поэтапная  корректировка данных</a:t>
          </a:r>
          <a:endParaRPr lang="ru-KZ" sz="1200" kern="1200" dirty="0">
            <a:latin typeface="Century Gothic" panose="020B0502020202020204" pitchFamily="34" charset="0"/>
          </a:endParaRPr>
        </a:p>
      </dsp:txBody>
      <dsp:txXfrm>
        <a:off x="6339706" y="1609062"/>
        <a:ext cx="1730414" cy="26800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3A3A6-21B8-44E3-B2DC-05A151CE4186}">
      <dsp:nvSpPr>
        <dsp:cNvPr id="0" name=""/>
        <dsp:cNvSpPr/>
      </dsp:nvSpPr>
      <dsp:spPr>
        <a:xfrm>
          <a:off x="2381" y="2358195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Запуск ЕХД в промышленной эксплуатации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2020-2023</a:t>
          </a:r>
          <a:endParaRPr lang="ru-KZ" sz="1400" b="1" kern="1200" dirty="0">
            <a:latin typeface="Century Gothic" panose="020B0502020202020204" pitchFamily="34" charset="0"/>
          </a:endParaRPr>
        </a:p>
      </dsp:txBody>
      <dsp:txXfrm>
        <a:off x="582612" y="2358195"/>
        <a:ext cx="1740694" cy="1160462"/>
      </dsp:txXfrm>
    </dsp:sp>
    <dsp:sp modelId="{3C8B928F-063F-451D-B11C-F74640FC0552}">
      <dsp:nvSpPr>
        <dsp:cNvPr id="0" name=""/>
        <dsp:cNvSpPr/>
      </dsp:nvSpPr>
      <dsp:spPr>
        <a:xfrm>
          <a:off x="2613421" y="2358195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Утверждение кейсов </a:t>
          </a:r>
          <a:endParaRPr lang="en-US" sz="1400" b="1" kern="1200" dirty="0"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(</a:t>
          </a:r>
          <a:r>
            <a:rPr lang="en-US" sz="1400" b="1" kern="1200" dirty="0">
              <a:latin typeface="Century Gothic" panose="020B0502020202020204" pitchFamily="34" charset="0"/>
            </a:rPr>
            <a:t>Proof-of-concept</a:t>
          </a:r>
          <a:r>
            <a:rPr lang="ru-RU" sz="1400" b="1" kern="1200" dirty="0">
              <a:latin typeface="Century Gothic" panose="020B0502020202020204" pitchFamily="34" charset="0"/>
            </a:rPr>
            <a:t>)</a:t>
          </a:r>
          <a:endParaRPr lang="en-US" sz="1400" b="1" kern="1200" dirty="0"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</a:rPr>
            <a:t>2023-2025</a:t>
          </a:r>
          <a:endParaRPr lang="ru-RU" sz="1400" b="1" kern="1200" dirty="0"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ru-KZ" sz="1400" b="1" kern="1200" dirty="0">
            <a:latin typeface="Century Gothic" panose="020B0502020202020204" pitchFamily="34" charset="0"/>
          </a:endParaRPr>
        </a:p>
      </dsp:txBody>
      <dsp:txXfrm>
        <a:off x="3193652" y="2358195"/>
        <a:ext cx="1740694" cy="1160462"/>
      </dsp:txXfrm>
    </dsp:sp>
    <dsp:sp modelId="{12C991D9-6D5B-4E16-962E-7AC195BC6A88}">
      <dsp:nvSpPr>
        <dsp:cNvPr id="0" name=""/>
        <dsp:cNvSpPr/>
      </dsp:nvSpPr>
      <dsp:spPr>
        <a:xfrm>
          <a:off x="5224462" y="2358195"/>
          <a:ext cx="2901156" cy="1160462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>
              <a:latin typeface="Century Gothic" panose="020B0502020202020204" pitchFamily="34" charset="0"/>
            </a:rPr>
            <a:t>Предоставление сервиса другим городам</a:t>
          </a:r>
          <a:endParaRPr lang="en-US" sz="1400" b="1" kern="1200" dirty="0">
            <a:latin typeface="Century Gothic" panose="020B0502020202020204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b="1" kern="1200" dirty="0">
              <a:latin typeface="Century Gothic" panose="020B0502020202020204" pitchFamily="34" charset="0"/>
            </a:rPr>
            <a:t>2024-2030</a:t>
          </a:r>
          <a:endParaRPr lang="ru-KZ" sz="1400" b="1" kern="1200" dirty="0">
            <a:latin typeface="Century Gothic" panose="020B0502020202020204" pitchFamily="34" charset="0"/>
          </a:endParaRPr>
        </a:p>
      </dsp:txBody>
      <dsp:txXfrm>
        <a:off x="5804693" y="2358195"/>
        <a:ext cx="1740694" cy="1160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9FFF9-4A87-46BD-95CC-3634F174944F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C12DA-AD2F-45D6-A039-ED3BC354F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34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153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1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409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58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501900" y="992188"/>
            <a:ext cx="8826500" cy="4964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5C98C5-A662-47A9-AF72-B6022083CC7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5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501900" y="992188"/>
            <a:ext cx="8826500" cy="4964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16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501900" y="992188"/>
            <a:ext cx="8826500" cy="4964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44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501900" y="992188"/>
            <a:ext cx="8826500" cy="49641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590267-76E0-4C28-9AE8-434958496F2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681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35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7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064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7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72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772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41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88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9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4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6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0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C12DA-AD2F-45D6-A039-ED3BC354FA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2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5D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5D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F385D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9C865F-3F44-4AC5-980C-9D47D44E7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2C45-EC40-46AD-8DD9-10E87AB8A535}" type="datetimeFigureOut">
              <a:rPr lang="ru-RU" smtClean="0"/>
              <a:t>23.01.2023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04716D-619E-46E9-B0AD-C7F57AB3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423C6-35A0-4909-BB9A-AAA62B0D8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53A85-1D0E-4439-A35B-68B569B576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831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half" idx="1"/>
          </p:nvPr>
        </p:nvSpPr>
        <p:spPr>
          <a:xfrm>
            <a:off x="764052" y="1919063"/>
            <a:ext cx="10670245" cy="221996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/>
          </a:bodyPr>
          <a:lstStyle/>
          <a:p>
            <a:r>
              <a:t>Click to add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47147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A5F3D-E0E7-8931-5123-BC1CF265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0914A6-6346-3882-D085-1A905EE2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B1301-B392-43FB-BA74-3745E95CEF84}" type="datetimeFigureOut">
              <a:rPr lang="x-none" smtClean="0"/>
              <a:t>23.01.2023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340D7D-91E9-B481-B532-75733A1FE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104997-CD54-A75A-B6D3-6CFCF7BB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96EFE2-0E3A-4BAF-B4AD-E62EF8F4FA4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793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0649" y="1491400"/>
            <a:ext cx="10497051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cs typeface="Gotha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4052" y="1919063"/>
            <a:ext cx="10670245" cy="2219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80460" y="6257321"/>
            <a:ext cx="633730" cy="210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08285"/>
                </a:solidFill>
                <a:latin typeface="KZ_Exo 2 Medium Condensed"/>
                <a:cs typeface="KZ_Exo 2 Medium Condensed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/>
              <a:t>Qazaqstan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6.emf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sv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ilimalmaty.kz/" TargetMode="External"/><Relationship Id="rId5" Type="http://schemas.openxmlformats.org/officeDocument/2006/relationships/hyperlink" Target="http://www.balabaqsha.open-almaty.kz/" TargetMode="External"/><Relationship Id="rId4" Type="http://schemas.openxmlformats.org/officeDocument/2006/relationships/image" Target="../media/image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63.svg"/><Relationship Id="rId21" Type="http://schemas.openxmlformats.org/officeDocument/2006/relationships/image" Target="../media/image81.sv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5" Type="http://schemas.openxmlformats.org/officeDocument/2006/relationships/image" Target="../media/image85.sv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24" Type="http://schemas.openxmlformats.org/officeDocument/2006/relationships/image" Target="../media/image84.pn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23" Type="http://schemas.openxmlformats.org/officeDocument/2006/relationships/image" Target="../media/image83.svg"/><Relationship Id="rId28" Type="http://schemas.openxmlformats.org/officeDocument/2006/relationships/image" Target="../media/image88.jpe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92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91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5.png"/><Relationship Id="rId12" Type="http://schemas.openxmlformats.org/officeDocument/2006/relationships/image" Target="../media/image9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9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89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5.png"/><Relationship Id="rId9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1"/>
            <a:ext cx="12203878" cy="6309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06_ Almaty DIGITAL _Logoty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9" y="31819"/>
            <a:ext cx="12192000" cy="6864681"/>
          </a:xfrm>
          <a:prstGeom prst="rect">
            <a:avLst/>
          </a:prstGeom>
        </p:spPr>
      </p:pic>
      <p:sp>
        <p:nvSpPr>
          <p:cNvPr id="6" name="object 8"/>
          <p:cNvSpPr txBox="1">
            <a:spLocks noGrp="1"/>
          </p:cNvSpPr>
          <p:nvPr>
            <p:ph type="title"/>
          </p:nvPr>
        </p:nvSpPr>
        <p:spPr>
          <a:xfrm>
            <a:off x="381000" y="4876800"/>
            <a:ext cx="10210798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l" defTabSz="952615">
              <a:defRPr/>
            </a:pPr>
            <a:r>
              <a:rPr lang="ru-RU" spc="100" dirty="0">
                <a:solidFill>
                  <a:srgbClr val="FFFFFF"/>
                </a:solidFill>
                <a:latin typeface="Century Gothic" pitchFamily="34" charset="0"/>
              </a:rPr>
              <a:t>Отчет</a:t>
            </a:r>
            <a:r>
              <a:rPr lang="en-US" spc="100" dirty="0">
                <a:solidFill>
                  <a:srgbClr val="FFFFFF"/>
                </a:solidFill>
                <a:latin typeface="Century Gothic" pitchFamily="34" charset="0"/>
              </a:rPr>
              <a:t> </a:t>
            </a:r>
            <a:r>
              <a:rPr lang="ru-RU" spc="100" dirty="0">
                <a:solidFill>
                  <a:srgbClr val="FFFFFF"/>
                </a:solidFill>
                <a:latin typeface="Century Gothic" pitchFamily="34" charset="0"/>
              </a:rPr>
              <a:t>Управления цифровизации г. Алматы</a:t>
            </a:r>
            <a:br>
              <a:rPr lang="en-US" spc="100" dirty="0">
                <a:solidFill>
                  <a:srgbClr val="FFFFFF"/>
                </a:solidFill>
                <a:latin typeface="Century Gothic" pitchFamily="34" charset="0"/>
              </a:rPr>
            </a:br>
            <a:r>
              <a:rPr lang="ru-RU" spc="100" dirty="0">
                <a:solidFill>
                  <a:srgbClr val="FFFFFF"/>
                </a:solidFill>
                <a:latin typeface="Century Gothic" pitchFamily="34" charset="0"/>
              </a:rPr>
              <a:t>за второе  полугодие 2022 года</a:t>
            </a:r>
            <a:endParaRPr lang="ru-RU" sz="1200" spc="75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Группа 27"/>
          <p:cNvGrpSpPr/>
          <p:nvPr/>
        </p:nvGrpSpPr>
        <p:grpSpPr>
          <a:xfrm>
            <a:off x="2087695" y="2735514"/>
            <a:ext cx="1704049" cy="1113276"/>
            <a:chOff x="773316" y="773317"/>
            <a:chExt cx="1055484" cy="750684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1828800" y="856034"/>
              <a:ext cx="0" cy="658239"/>
            </a:xfrm>
            <a:prstGeom prst="line">
              <a:avLst/>
            </a:prstGeom>
            <a:ln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316" y="773317"/>
              <a:ext cx="750685" cy="750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580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407104" y="1326569"/>
            <a:ext cx="3418395" cy="246221"/>
          </a:xfrm>
          <a:prstGeom prst="rect">
            <a:avLst/>
          </a:prstGeom>
        </p:spPr>
        <p:txBody>
          <a:bodyPr>
            <a:noAutofit/>
          </a:bodyPr>
          <a:lstStyle/>
          <a:p>
            <a:pPr marR="5080" indent="12700" algn="ctr">
              <a:spcBef>
                <a:spcPts val="100"/>
              </a:spcBef>
              <a:defRPr spc="-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dirty="0">
                <a:solidFill>
                  <a:srgbClr val="2C4467"/>
                </a:solidFill>
              </a:rPr>
              <a:t>ПЛАНЫ ПО ЕКП НА 2023 ГОД</a:t>
            </a:r>
            <a:endParaRPr dirty="0">
              <a:solidFill>
                <a:srgbClr val="2C4467"/>
              </a:solidFill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646225B8-7290-42F6-AF8F-D567915193C6}"/>
              </a:ext>
            </a:extLst>
          </p:cNvPr>
          <p:cNvSpPr txBox="1"/>
          <p:nvPr/>
        </p:nvSpPr>
        <p:spPr>
          <a:xfrm>
            <a:off x="11653189" y="35100"/>
            <a:ext cx="170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FFFFFF"/>
                </a:solidFill>
                <a:latin typeface="KZ_Exo 2 Medium Condensed"/>
                <a:cs typeface="KZ_Exo 2 Medium Condensed"/>
              </a:rPr>
              <a:t>1</a:t>
            </a:r>
            <a:endParaRPr sz="1200" dirty="0">
              <a:latin typeface="KZ_Exo 2 Medium Condensed"/>
              <a:cs typeface="KZ_Exo 2 Medium Condensed"/>
            </a:endParaRPr>
          </a:p>
        </p:txBody>
      </p:sp>
      <p:sp>
        <p:nvSpPr>
          <p:cNvPr id="30" name="Shape 2926">
            <a:extLst>
              <a:ext uri="{FF2B5EF4-FFF2-40B4-BE49-F238E27FC236}">
                <a16:creationId xmlns:a16="http://schemas.microsoft.com/office/drawing/2014/main" id="{995BF6D2-EE56-434F-A00D-7B2F1118BAE2}"/>
              </a:ext>
            </a:extLst>
          </p:cNvPr>
          <p:cNvSpPr/>
          <p:nvPr/>
        </p:nvSpPr>
        <p:spPr>
          <a:xfrm>
            <a:off x="477269" y="2573064"/>
            <a:ext cx="4638468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R="5080" indent="12700">
              <a:spcBef>
                <a:spcPts val="1000"/>
              </a:spcBef>
              <a:defRPr sz="1200" b="1">
                <a:solidFill>
                  <a:srgbClr val="1F3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342900" indent="-342900" algn="just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Передача ЕКП в СПК.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600" dirty="0"/>
              <a:t>Подключение программ/факультетов игровой индустрии и киберспорта.</a:t>
            </a:r>
          </a:p>
          <a:p>
            <a:pPr marL="342900" indent="-342900" algn="just">
              <a:spcBef>
                <a:spcPts val="0"/>
              </a:spcBef>
              <a:buFont typeface="+mj-lt"/>
              <a:buAutoNum type="arabicPeriod"/>
            </a:pPr>
            <a:endParaRPr lang="en-US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D2485-731B-40E2-8E0B-EF6830262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86" y="2085723"/>
            <a:ext cx="338738" cy="3387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066048-A31A-4051-B44A-939DCBDDA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0" y="2081565"/>
            <a:ext cx="338738" cy="3387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2F3AC94-8335-4F9D-9272-D4A6F6F98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7" y="2084017"/>
            <a:ext cx="1355039" cy="302766"/>
          </a:xfrm>
          <a:prstGeom prst="rect">
            <a:avLst/>
          </a:prstGeom>
        </p:spPr>
      </p:pic>
      <p:sp>
        <p:nvSpPr>
          <p:cNvPr id="34" name="Shape 2926">
            <a:extLst>
              <a:ext uri="{FF2B5EF4-FFF2-40B4-BE49-F238E27FC236}">
                <a16:creationId xmlns:a16="http://schemas.microsoft.com/office/drawing/2014/main" id="{DA129710-6789-4EF5-825C-6E5DC2BCB34F}"/>
              </a:ext>
            </a:extLst>
          </p:cNvPr>
          <p:cNvSpPr/>
          <p:nvPr/>
        </p:nvSpPr>
        <p:spPr>
          <a:xfrm>
            <a:off x="7429501" y="1572790"/>
            <a:ext cx="44134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R="5080" indent="12700">
              <a:spcBef>
                <a:spcPts val="1000"/>
              </a:spcBef>
              <a:defRPr sz="1200" b="1">
                <a:solidFill>
                  <a:srgbClr val="1F3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indent="0" algn="just">
              <a:spcBef>
                <a:spcPts val="0"/>
              </a:spcBef>
            </a:pPr>
            <a:endParaRPr lang="ru-RU" sz="1400" b="0" dirty="0"/>
          </a:p>
        </p:txBody>
      </p:sp>
      <p:sp>
        <p:nvSpPr>
          <p:cNvPr id="38" name="Shape 2926">
            <a:extLst>
              <a:ext uri="{FF2B5EF4-FFF2-40B4-BE49-F238E27FC236}">
                <a16:creationId xmlns:a16="http://schemas.microsoft.com/office/drawing/2014/main" id="{72920C8C-EB74-4C09-95D1-476362DCF463}"/>
              </a:ext>
            </a:extLst>
          </p:cNvPr>
          <p:cNvSpPr/>
          <p:nvPr/>
        </p:nvSpPr>
        <p:spPr>
          <a:xfrm>
            <a:off x="479457" y="1680512"/>
            <a:ext cx="3612561" cy="892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R="5080" indent="12700">
              <a:spcBef>
                <a:spcPts val="1000"/>
              </a:spcBef>
              <a:defRPr sz="1200" b="1">
                <a:solidFill>
                  <a:srgbClr val="1F3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indent="0" algn="just">
              <a:spcBef>
                <a:spcPts val="0"/>
              </a:spcBef>
            </a:pPr>
            <a:r>
              <a:rPr lang="ru-RU" sz="1600" dirty="0"/>
              <a:t>Продвижение платформы:</a:t>
            </a:r>
            <a:endParaRPr lang="en-US" sz="1600" dirty="0"/>
          </a:p>
          <a:p>
            <a:pPr indent="0" algn="just">
              <a:spcBef>
                <a:spcPts val="0"/>
              </a:spcBef>
            </a:pPr>
            <a:endParaRPr lang="ru-RU" sz="1400" dirty="0"/>
          </a:p>
          <a:p>
            <a:pPr indent="0" algn="just">
              <a:spcBef>
                <a:spcPts val="0"/>
              </a:spcBef>
            </a:pPr>
            <a:endParaRPr lang="en-US" sz="1400" dirty="0"/>
          </a:p>
          <a:p>
            <a:pPr indent="0" algn="just">
              <a:spcBef>
                <a:spcPts val="0"/>
              </a:spcBef>
            </a:pPr>
            <a:endParaRPr lang="ru-RU" sz="1400" dirty="0"/>
          </a:p>
        </p:txBody>
      </p:sp>
      <p:sp>
        <p:nvSpPr>
          <p:cNvPr id="40" name="Shape 2939">
            <a:extLst>
              <a:ext uri="{FF2B5EF4-FFF2-40B4-BE49-F238E27FC236}">
                <a16:creationId xmlns:a16="http://schemas.microsoft.com/office/drawing/2014/main" id="{FCD2DE5E-5170-44D2-A427-38108DFD4348}"/>
              </a:ext>
            </a:extLst>
          </p:cNvPr>
          <p:cNvSpPr/>
          <p:nvPr/>
        </p:nvSpPr>
        <p:spPr>
          <a:xfrm>
            <a:off x="5953125" y="-14679"/>
            <a:ext cx="0" cy="6863653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75981D-2BE1-47B0-AA5E-48227E3B2EA7}"/>
              </a:ext>
            </a:extLst>
          </p:cNvPr>
          <p:cNvSpPr txBox="1"/>
          <p:nvPr/>
        </p:nvSpPr>
        <p:spPr>
          <a:xfrm>
            <a:off x="7429501" y="624441"/>
            <a:ext cx="3915497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4150" marR="5080" indent="-171450">
              <a:buClr>
                <a:srgbClr val="1F385D"/>
              </a:buClr>
              <a:buSzPct val="100000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sz="1600" b="1" dirty="0">
                <a:solidFill>
                  <a:srgbClr val="2C4467"/>
                </a:solidFill>
              </a:rPr>
              <a:t>ALMATY CYBER GAMES 2023-25</a:t>
            </a:r>
          </a:p>
        </p:txBody>
      </p:sp>
      <p:pic>
        <p:nvPicPr>
          <p:cNvPr id="43" name="Picture 2" descr="C:\Users\Аппрат Акима 1\Desktop\Ерасыл\701СК\qr-code.gif">
            <a:extLst>
              <a:ext uri="{FF2B5EF4-FFF2-40B4-BE49-F238E27FC236}">
                <a16:creationId xmlns:a16="http://schemas.microsoft.com/office/drawing/2014/main" id="{A49759F4-602D-4C03-ADA0-DD27DCF1E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2069" y="3886200"/>
            <a:ext cx="1740368" cy="1740368"/>
          </a:xfrm>
          <a:prstGeom prst="rect">
            <a:avLst/>
          </a:prstGeom>
          <a:noFill/>
        </p:spPr>
      </p:pic>
      <p:grpSp>
        <p:nvGrpSpPr>
          <p:cNvPr id="22" name="Группа 72">
            <a:extLst>
              <a:ext uri="{FF2B5EF4-FFF2-40B4-BE49-F238E27FC236}">
                <a16:creationId xmlns:a16="http://schemas.microsoft.com/office/drawing/2014/main" id="{71A9B3C2-1B2F-442F-9E39-54109FD53ACD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1" name="Группа 79">
              <a:extLst>
                <a:ext uri="{FF2B5EF4-FFF2-40B4-BE49-F238E27FC236}">
                  <a16:creationId xmlns:a16="http://schemas.microsoft.com/office/drawing/2014/main" id="{A6AE729D-AA43-4A33-B49A-5F81E838846A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7" name="object 48">
                <a:extLst>
                  <a:ext uri="{FF2B5EF4-FFF2-40B4-BE49-F238E27FC236}">
                    <a16:creationId xmlns:a16="http://schemas.microsoft.com/office/drawing/2014/main" id="{539F244C-9CCE-4559-96FB-1F0E0FC0518B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9" name="object 48">
                <a:extLst>
                  <a:ext uri="{FF2B5EF4-FFF2-40B4-BE49-F238E27FC236}">
                    <a16:creationId xmlns:a16="http://schemas.microsoft.com/office/drawing/2014/main" id="{FE54A549-EE4A-4FC9-A452-48298E70A0A0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3" name="Группа 85">
              <a:extLst>
                <a:ext uri="{FF2B5EF4-FFF2-40B4-BE49-F238E27FC236}">
                  <a16:creationId xmlns:a16="http://schemas.microsoft.com/office/drawing/2014/main" id="{E2D289C2-3D84-41B4-BB7E-40240C3EBAF0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5" name="object 48">
                <a:extLst>
                  <a:ext uri="{FF2B5EF4-FFF2-40B4-BE49-F238E27FC236}">
                    <a16:creationId xmlns:a16="http://schemas.microsoft.com/office/drawing/2014/main" id="{463678B2-36FB-4A6D-B854-23B6D822C746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6" name="object 48">
                <a:extLst>
                  <a:ext uri="{FF2B5EF4-FFF2-40B4-BE49-F238E27FC236}">
                    <a16:creationId xmlns:a16="http://schemas.microsoft.com/office/drawing/2014/main" id="{3AED32F8-074F-4F39-86F0-526EC9E31B9E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4" name="Группа 68">
            <a:extLst>
              <a:ext uri="{FF2B5EF4-FFF2-40B4-BE49-F238E27FC236}">
                <a16:creationId xmlns:a16="http://schemas.microsoft.com/office/drawing/2014/main" id="{7ADDFDC9-0882-4E0B-A90C-CF0D35BF4E0E}"/>
              </a:ext>
            </a:extLst>
          </p:cNvPr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45" name="Группа 73">
              <a:extLst>
                <a:ext uri="{FF2B5EF4-FFF2-40B4-BE49-F238E27FC236}">
                  <a16:creationId xmlns:a16="http://schemas.microsoft.com/office/drawing/2014/main" id="{35C316DD-C457-41BB-A766-1A9507394AC1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9" name="object 48">
                <a:extLst>
                  <a:ext uri="{FF2B5EF4-FFF2-40B4-BE49-F238E27FC236}">
                    <a16:creationId xmlns:a16="http://schemas.microsoft.com/office/drawing/2014/main" id="{66CE1199-EE91-48A1-ADEB-1200D95758AA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50" name="object 48">
                <a:extLst>
                  <a:ext uri="{FF2B5EF4-FFF2-40B4-BE49-F238E27FC236}">
                    <a16:creationId xmlns:a16="http://schemas.microsoft.com/office/drawing/2014/main" id="{FDF6742E-EDA1-45A1-900B-3638B0DC1E81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6" name="Группа 74">
              <a:extLst>
                <a:ext uri="{FF2B5EF4-FFF2-40B4-BE49-F238E27FC236}">
                  <a16:creationId xmlns:a16="http://schemas.microsoft.com/office/drawing/2014/main" id="{AC6132C7-C2A5-4DA8-9B66-3FB0C8F46D58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7" name="object 48">
                <a:extLst>
                  <a:ext uri="{FF2B5EF4-FFF2-40B4-BE49-F238E27FC236}">
                    <a16:creationId xmlns:a16="http://schemas.microsoft.com/office/drawing/2014/main" id="{64C76125-C0CA-4A55-8B9F-C374DF2BC6F1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8" name="object 48">
                <a:extLst>
                  <a:ext uri="{FF2B5EF4-FFF2-40B4-BE49-F238E27FC236}">
                    <a16:creationId xmlns:a16="http://schemas.microsoft.com/office/drawing/2014/main" id="{06B131A1-E0B6-471C-B35B-E2FCF5038B48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6143819" y="1235771"/>
            <a:ext cx="5939152" cy="3290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Проведение ряда комплексных мероприятии под эгидой ACG 2023-2025: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ACG 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Media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Tournament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ACG CUP;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ACG 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Students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League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ACG 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International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1F385D"/>
              </a:solidFill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Создание программ и факультетов игровой индустрии и </a:t>
            </a:r>
            <a:r>
              <a:rPr lang="ru-RU" sz="1400" b="1" dirty="0" err="1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киберспорта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Создание студии трансляции;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Создание программного обеспечения (ПО) для </a:t>
            </a:r>
            <a:r>
              <a:rPr lang="ru-RU" sz="1400" b="1" dirty="0" err="1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киберспорта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;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Создание локальных серверов для проведения турниров.</a:t>
            </a:r>
            <a:endParaRPr lang="ru-RU" sz="1400" b="1" dirty="0">
              <a:solidFill>
                <a:srgbClr val="1F385D"/>
              </a:solidFill>
              <a:effectLst/>
              <a:latin typeface="Century Gothic" panose="020B0502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8078CAD-599A-4B72-B5CE-A603D8A5F1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2087"/>
          <a:stretch/>
        </p:blipFill>
        <p:spPr>
          <a:xfrm>
            <a:off x="7429501" y="4686880"/>
            <a:ext cx="3394907" cy="201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96900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Офис цифровизации при Акиме города Алматы</a:t>
            </a: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pic>
        <p:nvPicPr>
          <p:cNvPr id="33" name="Рисунок 32" descr="Город">
            <a:extLst>
              <a:ext uri="{FF2B5EF4-FFF2-40B4-BE49-F238E27FC236}">
                <a16:creationId xmlns:a16="http://schemas.microsoft.com/office/drawing/2014/main" id="{C17FB0D2-8A39-477A-8A4D-7744FDD7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990600"/>
            <a:ext cx="533400" cy="533400"/>
          </a:xfrm>
          <a:prstGeom prst="rect">
            <a:avLst/>
          </a:prstGeom>
        </p:spPr>
      </p:pic>
      <p:sp>
        <p:nvSpPr>
          <p:cNvPr id="27" name="Текст 16"/>
          <p:cNvSpPr>
            <a:spLocks noGrp="1"/>
          </p:cNvSpPr>
          <p:nvPr>
            <p:ph type="body" idx="1"/>
          </p:nvPr>
        </p:nvSpPr>
        <p:spPr>
          <a:xfrm>
            <a:off x="228599" y="1714488"/>
            <a:ext cx="5714993" cy="261616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sz="1600" b="1" spc="-20" dirty="0">
                <a:solidFill>
                  <a:srgbClr val="002060"/>
                </a:solidFill>
                <a:latin typeface="Century Gothic" pitchFamily="34" charset="0"/>
              </a:rPr>
              <a:t>Проделанная работа:</a:t>
            </a:r>
          </a:p>
          <a:p>
            <a:pPr marL="355600" marR="5080" indent="-342900" algn="just">
              <a:lnSpc>
                <a:spcPct val="15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dirty="0">
                <a:solidFill>
                  <a:srgbClr val="002060"/>
                </a:solidFill>
                <a:latin typeface="Century Gothic" pitchFamily="34" charset="0"/>
              </a:rPr>
              <a:t>Проведено </a:t>
            </a:r>
            <a:r>
              <a:rPr lang="ru-RU" sz="1400" b="1" dirty="0">
                <a:solidFill>
                  <a:srgbClr val="002060"/>
                </a:solidFill>
                <a:latin typeface="Century Gothic" pitchFamily="34" charset="0"/>
              </a:rPr>
              <a:t>33 заседаний </a:t>
            </a:r>
            <a:r>
              <a:rPr lang="ru-RU" sz="1400" dirty="0">
                <a:solidFill>
                  <a:srgbClr val="002060"/>
                </a:solidFill>
                <a:latin typeface="Century Gothic" pitchFamily="34" charset="0"/>
              </a:rPr>
              <a:t>Офиса цифровизации;</a:t>
            </a:r>
          </a:p>
          <a:p>
            <a:pPr marL="355600" marR="5080" indent="-342900" algn="just">
              <a:lnSpc>
                <a:spcPct val="1500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Century Gothic" pitchFamily="34" charset="0"/>
              </a:rPr>
              <a:t>Целью</a:t>
            </a:r>
            <a:r>
              <a:rPr lang="ru-RU" sz="1400" dirty="0">
                <a:solidFill>
                  <a:srgbClr val="002060"/>
                </a:solidFill>
                <a:latin typeface="Century Gothic" pitchFamily="34" charset="0"/>
              </a:rPr>
              <a:t> деятельности Офиса цифровизации является выработка решений и содействия реализации единой политики по цифровизации города Алматы в интересах жителей города Алматы и его развития, поддержанию развития предпринимательства и образования в сфере цифровизации.</a:t>
            </a:r>
            <a:endParaRPr lang="ru-RU" sz="1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24600" y="2140007"/>
            <a:ext cx="5627287" cy="2031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5080" indent="-285750" algn="just">
              <a:lnSpc>
                <a:spcPct val="1139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Начиная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 марта 2022 года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еженедельно проводятся Офисы Цифровизации с участием Акима города и всех заместителей Акима по направлениям, если у вас есть предложения для вынесения их на уровень руководства города просим Вас обратиться по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email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upr.digital@a-a.kz</a:t>
            </a:r>
            <a:endParaRPr lang="ru-RU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6172200" y="1600200"/>
            <a:ext cx="0" cy="4648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7">
            <a:extLst>
              <a:ext uri="{FF2B5EF4-FFF2-40B4-BE49-F238E27FC236}">
                <a16:creationId xmlns:a16="http://schemas.microsoft.com/office/drawing/2014/main" id="{39CDAC3E-989D-4665-84A3-DF7EF488F299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5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Офис цифровизации при Акиме города Алматы</a:t>
            </a: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pic>
        <p:nvPicPr>
          <p:cNvPr id="33" name="Рисунок 32" descr="Город">
            <a:extLst>
              <a:ext uri="{FF2B5EF4-FFF2-40B4-BE49-F238E27FC236}">
                <a16:creationId xmlns:a16="http://schemas.microsoft.com/office/drawing/2014/main" id="{C17FB0D2-8A39-477A-8A4D-7744FDD7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990600"/>
            <a:ext cx="533400" cy="533400"/>
          </a:xfrm>
          <a:prstGeom prst="rect">
            <a:avLst/>
          </a:prstGeom>
        </p:spPr>
      </p:pic>
      <p:sp>
        <p:nvSpPr>
          <p:cNvPr id="27" name="Текст 16"/>
          <p:cNvSpPr>
            <a:spLocks noGrp="1"/>
          </p:cNvSpPr>
          <p:nvPr>
            <p:ph type="body" idx="1"/>
          </p:nvPr>
        </p:nvSpPr>
        <p:spPr>
          <a:xfrm>
            <a:off x="228599" y="1714488"/>
            <a:ext cx="5777611" cy="5537413"/>
          </a:xfrm>
        </p:spPr>
        <p:txBody>
          <a:bodyPr/>
          <a:lstStyle/>
          <a:p>
            <a:pPr marL="12700" marR="5080">
              <a:spcBef>
                <a:spcPts val="100"/>
              </a:spcBef>
            </a:pPr>
            <a:r>
              <a:rPr lang="ru-RU" sz="1600" b="1" spc="2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Заседания ОЦ по вопросам:</a:t>
            </a:r>
            <a:endParaRPr lang="ru-RU" sz="1600" b="1" spc="-2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Умный учет воды и тепла в городе Алматы- результаты скрининг проект с Азиатским Банком Развития;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Запуск пилота с Национальным Банком РК по мониторингу СЗПТ, оценки экономических программ;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Единая Дежурно-Диспетчерская Служба-112;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Доступность и покрытие каналов связи;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Развитие сетей мобильных операторов;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Коммунальные сервисы для горожан/автоматизация выдачи технических условий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Единое Коммуникационное Пространство;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Единый Контакт Центр-109;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Единое Хранилище Данных города;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Ситуационный центр города Алматы;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Автоматизированная система учета временных землепользователей и внедрение технологии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Blockchain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в кластер землепользования;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Open Almaty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- проект развития;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Проактивный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 сервис для СУСН;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Взаимодействие с ВУЗами города Алматы по цифровизации;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Расширение комплексов видеомониторинга в городе по дорожно-транспортной инфраструктуре и в местах массового скопления;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Единая Система Видеомониторинга;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Проведение технико-экономического исследования по инициативе «Цифровой двойник»;</a:t>
            </a:r>
          </a:p>
          <a:p>
            <a:pPr marL="355600" marR="5080" indent="-34290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По безопасному и экологичному формату передвижения для умных городов;</a:t>
            </a:r>
          </a:p>
          <a:p>
            <a:pPr algn="just"/>
            <a:endParaRPr lang="ru-RU" sz="16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95999" y="1627761"/>
            <a:ext cx="5855891" cy="4919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О деятельности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«Suleyman </a:t>
            </a:r>
            <a:r>
              <a:rPr lang="en-US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Demirel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University»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в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«Alatau Creative Hub</a:t>
            </a:r>
            <a:r>
              <a:rPr lang="ru-RU" sz="1200" dirty="0">
                <a:solidFill>
                  <a:srgbClr val="002060"/>
                </a:solidFill>
                <a:latin typeface="Century Gothic" pitchFamily="34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itchFamily="34" charset="0"/>
              </a:rPr>
              <a:t>    По результатам пилотных проектов АО «Центр развития платежных и финансовых технологий НБРК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Обсуждение результатов пилотного проекта Алматы Менеджмент Университет;</a:t>
            </a:r>
          </a:p>
          <a:p>
            <a:pPr marL="355600" marR="5080" indent="-34290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Концепция развития управления данными города Алматы;</a:t>
            </a:r>
          </a:p>
          <a:p>
            <a:pPr marL="355600" marR="5080" indent="-34290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 некоторых вопросах цифровизации в сфере жилищно-коммунального хозяйств;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Аналитические кейсы ЕХД: анализ медицинских учреждений города;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Расширение ГЧП проекта «Интеллектуальная система безопасности и анализ дорожного трафика города Алматы» на 575 АПК в городе Алматы и проект «Система видеомониторинга мест массового скопления людей на 3050 камер»;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О проекте «Система распределения и учета использования гарантированного социального пакета»;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О проекте «Центр Телемедицины Управления общественного здравоохранения города Алматы»;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О вопросах усиления мер противодействия религиозному экстремизму и терроризму посредством запуска Программного комплекса «BAQYLAU»;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О Ситуационном центре города Алматы;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О подходах по развитию киберспорта в городе Алматы;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Результаты оценки «умных городов» в мире;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О инициативных проектах ГКП на ПХВ «Службы Спасения города Алматы».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V="1">
            <a:off x="6095999" y="1714488"/>
            <a:ext cx="0" cy="4648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27">
            <a:extLst>
              <a:ext uri="{FF2B5EF4-FFF2-40B4-BE49-F238E27FC236}">
                <a16:creationId xmlns:a16="http://schemas.microsoft.com/office/drawing/2014/main" id="{39CDAC3E-989D-4665-84A3-DF7EF488F299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1429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Отдел управления изменениями и процессного развития</a:t>
            </a: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314325" cy="256800"/>
          </a:xfrm>
          <a:prstGeom prst="rect">
            <a:avLst/>
          </a:prstGeom>
        </p:spPr>
      </p:pic>
      <p:graphicFrame>
        <p:nvGraphicFramePr>
          <p:cNvPr id="29" name="Схема 28"/>
          <p:cNvGraphicFramePr/>
          <p:nvPr/>
        </p:nvGraphicFramePr>
        <p:xfrm>
          <a:off x="7244953" y="2158251"/>
          <a:ext cx="41148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1" name="object 6"/>
          <p:cNvSpPr txBox="1">
            <a:spLocks/>
          </p:cNvSpPr>
          <p:nvPr/>
        </p:nvSpPr>
        <p:spPr>
          <a:xfrm>
            <a:off x="7005804" y="1832677"/>
            <a:ext cx="46482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ctr"/>
            <a:r>
              <a:rPr lang="ru-RU" sz="1800" kern="0" spc="50" dirty="0">
                <a:latin typeface="Century Gothic" pitchFamily="34" charset="0"/>
              </a:rPr>
              <a:t>«</a:t>
            </a:r>
            <a:r>
              <a:rPr lang="en-US" sz="1800" kern="0" spc="50" dirty="0">
                <a:latin typeface="Century Gothic" pitchFamily="34" charset="0"/>
              </a:rPr>
              <a:t>Front Office</a:t>
            </a:r>
            <a:r>
              <a:rPr lang="ru-RU" sz="1800" kern="0" spc="50" dirty="0">
                <a:latin typeface="Century Gothic" pitchFamily="34" charset="0"/>
              </a:rPr>
              <a:t> </a:t>
            </a:r>
            <a:r>
              <a:rPr lang="en-US" sz="1800" kern="0" spc="50" dirty="0">
                <a:latin typeface="Century Gothic" pitchFamily="34" charset="0"/>
              </a:rPr>
              <a:t>Open-Almaty</a:t>
            </a:r>
            <a:r>
              <a:rPr lang="ru-RU" sz="1800" kern="0" spc="50" dirty="0">
                <a:latin typeface="Century Gothic" pitchFamily="34" charset="0"/>
              </a:rPr>
              <a:t>»</a:t>
            </a:r>
          </a:p>
          <a:p>
            <a:pPr marL="12700" marR="5080" algn="ctr"/>
            <a:r>
              <a:rPr lang="ru-RU" sz="1800" kern="0" spc="50" dirty="0">
                <a:latin typeface="Century Gothic" pitchFamily="34" charset="0"/>
              </a:rPr>
              <a:t>2022 год</a:t>
            </a:r>
          </a:p>
        </p:txBody>
      </p:sp>
      <p:grpSp>
        <p:nvGrpSpPr>
          <p:cNvPr id="32" name="Группа 31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-1343" y="0"/>
            <a:ext cx="12193343" cy="382587"/>
            <a:chOff x="0" y="6401651"/>
            <a:chExt cx="12193343" cy="382587"/>
          </a:xfrm>
        </p:grpSpPr>
        <p:grpSp>
          <p:nvGrpSpPr>
            <p:cNvPr id="42" name="Группа 45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3" name="Группа 52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8736" y="4879917"/>
            <a:ext cx="333886" cy="305948"/>
            <a:chOff x="8129588" y="19050"/>
            <a:chExt cx="1176338" cy="1077913"/>
          </a:xfrm>
        </p:grpSpPr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9161463" y="619125"/>
              <a:ext cx="144463" cy="33338"/>
            </a:xfrm>
            <a:custGeom>
              <a:avLst/>
              <a:gdLst>
                <a:gd name="T0" fmla="*/ 13 w 13"/>
                <a:gd name="T1" fmla="*/ 0 h 3"/>
                <a:gd name="T2" fmla="*/ 0 w 1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cubicBezTo>
                    <a:pt x="13" y="0"/>
                    <a:pt x="1" y="1"/>
                    <a:pt x="0" y="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8850313" y="330200"/>
              <a:ext cx="344488" cy="455613"/>
            </a:xfrm>
            <a:custGeom>
              <a:avLst/>
              <a:gdLst>
                <a:gd name="T0" fmla="*/ 0 w 31"/>
                <a:gd name="T1" fmla="*/ 0 h 41"/>
                <a:gd name="T2" fmla="*/ 27 w 31"/>
                <a:gd name="T3" fmla="*/ 27 h 41"/>
                <a:gd name="T4" fmla="*/ 28 w 31"/>
                <a:gd name="T5" fmla="*/ 29 h 41"/>
                <a:gd name="T6" fmla="*/ 27 w 31"/>
                <a:gd name="T7" fmla="*/ 39 h 41"/>
                <a:gd name="T8" fmla="*/ 17 w 31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0" y="0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32"/>
                    <a:pt x="30" y="36"/>
                    <a:pt x="27" y="39"/>
                  </a:cubicBezTo>
                  <a:cubicBezTo>
                    <a:pt x="24" y="41"/>
                    <a:pt x="20" y="41"/>
                    <a:pt x="17" y="3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0" name="Freeform 10"/>
            <p:cNvSpPr>
              <a:spLocks/>
            </p:cNvSpPr>
            <p:nvPr/>
          </p:nvSpPr>
          <p:spPr bwMode="auto">
            <a:xfrm>
              <a:off x="8905875" y="741363"/>
              <a:ext cx="166688" cy="144463"/>
            </a:xfrm>
            <a:custGeom>
              <a:avLst/>
              <a:gdLst>
                <a:gd name="T0" fmla="*/ 11 w 15"/>
                <a:gd name="T1" fmla="*/ 0 h 13"/>
                <a:gd name="T2" fmla="*/ 12 w 15"/>
                <a:gd name="T3" fmla="*/ 1 h 13"/>
                <a:gd name="T4" fmla="*/ 11 w 15"/>
                <a:gd name="T5" fmla="*/ 11 h 13"/>
                <a:gd name="T6" fmla="*/ 1 w 15"/>
                <a:gd name="T7" fmla="*/ 10 h 13"/>
                <a:gd name="T8" fmla="*/ 0 w 15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5" y="4"/>
                    <a:pt x="14" y="8"/>
                    <a:pt x="11" y="11"/>
                  </a:cubicBezTo>
                  <a:cubicBezTo>
                    <a:pt x="8" y="13"/>
                    <a:pt x="3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8794750" y="852488"/>
              <a:ext cx="144463" cy="144463"/>
            </a:xfrm>
            <a:custGeom>
              <a:avLst/>
              <a:gdLst>
                <a:gd name="T0" fmla="*/ 11 w 13"/>
                <a:gd name="T1" fmla="*/ 0 h 13"/>
                <a:gd name="T2" fmla="*/ 10 w 13"/>
                <a:gd name="T3" fmla="*/ 10 h 13"/>
                <a:gd name="T4" fmla="*/ 0 w 13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1" y="0"/>
                  </a:moveTo>
                  <a:cubicBezTo>
                    <a:pt x="13" y="3"/>
                    <a:pt x="13" y="8"/>
                    <a:pt x="10" y="10"/>
                  </a:cubicBezTo>
                  <a:cubicBezTo>
                    <a:pt x="7" y="13"/>
                    <a:pt x="2" y="12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8650288" y="941388"/>
              <a:ext cx="166688" cy="155575"/>
            </a:xfrm>
            <a:custGeom>
              <a:avLst/>
              <a:gdLst>
                <a:gd name="T0" fmla="*/ 12 w 15"/>
                <a:gd name="T1" fmla="*/ 0 h 14"/>
                <a:gd name="T2" fmla="*/ 13 w 15"/>
                <a:gd name="T3" fmla="*/ 1 h 14"/>
                <a:gd name="T4" fmla="*/ 12 w 15"/>
                <a:gd name="T5" fmla="*/ 11 h 14"/>
                <a:gd name="T6" fmla="*/ 1 w 15"/>
                <a:gd name="T7" fmla="*/ 10 h 14"/>
                <a:gd name="T8" fmla="*/ 0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5" y="4"/>
                    <a:pt x="15" y="9"/>
                    <a:pt x="12" y="11"/>
                  </a:cubicBezTo>
                  <a:cubicBezTo>
                    <a:pt x="8" y="14"/>
                    <a:pt x="4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8129588" y="74613"/>
              <a:ext cx="598488" cy="66675"/>
            </a:xfrm>
            <a:custGeom>
              <a:avLst/>
              <a:gdLst>
                <a:gd name="T0" fmla="*/ 0 w 377"/>
                <a:gd name="T1" fmla="*/ 0 h 42"/>
                <a:gd name="T2" fmla="*/ 139 w 377"/>
                <a:gd name="T3" fmla="*/ 42 h 42"/>
                <a:gd name="T4" fmla="*/ 377 w 377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42">
                  <a:moveTo>
                    <a:pt x="0" y="0"/>
                  </a:moveTo>
                  <a:lnTo>
                    <a:pt x="139" y="42"/>
                  </a:lnTo>
                  <a:lnTo>
                    <a:pt x="377" y="4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8129588" y="596900"/>
              <a:ext cx="111125" cy="333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8428038" y="19050"/>
              <a:ext cx="877888" cy="388938"/>
            </a:xfrm>
            <a:custGeom>
              <a:avLst/>
              <a:gdLst>
                <a:gd name="T0" fmla="*/ 79 w 79"/>
                <a:gd name="T1" fmla="*/ 6 h 35"/>
                <a:gd name="T2" fmla="*/ 68 w 79"/>
                <a:gd name="T3" fmla="*/ 9 h 35"/>
                <a:gd name="T4" fmla="*/ 57 w 79"/>
                <a:gd name="T5" fmla="*/ 8 h 35"/>
                <a:gd name="T6" fmla="*/ 43 w 79"/>
                <a:gd name="T7" fmla="*/ 3 h 35"/>
                <a:gd name="T8" fmla="*/ 0 w 79"/>
                <a:gd name="T9" fmla="*/ 26 h 35"/>
                <a:gd name="T10" fmla="*/ 13 w 79"/>
                <a:gd name="T11" fmla="*/ 35 h 35"/>
                <a:gd name="T12" fmla="*/ 38 w 79"/>
                <a:gd name="T13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5">
                  <a:moveTo>
                    <a:pt x="79" y="6"/>
                  </a:moveTo>
                  <a:cubicBezTo>
                    <a:pt x="79" y="6"/>
                    <a:pt x="70" y="9"/>
                    <a:pt x="68" y="9"/>
                  </a:cubicBezTo>
                  <a:cubicBezTo>
                    <a:pt x="66" y="10"/>
                    <a:pt x="62" y="11"/>
                    <a:pt x="57" y="8"/>
                  </a:cubicBezTo>
                  <a:cubicBezTo>
                    <a:pt x="53" y="5"/>
                    <a:pt x="50" y="0"/>
                    <a:pt x="43" y="3"/>
                  </a:cubicBezTo>
                  <a:cubicBezTo>
                    <a:pt x="35" y="7"/>
                    <a:pt x="0" y="26"/>
                    <a:pt x="0" y="26"/>
                  </a:cubicBezTo>
                  <a:cubicBezTo>
                    <a:pt x="0" y="26"/>
                    <a:pt x="4" y="35"/>
                    <a:pt x="13" y="35"/>
                  </a:cubicBezTo>
                  <a:cubicBezTo>
                    <a:pt x="21" y="35"/>
                    <a:pt x="38" y="28"/>
                    <a:pt x="38" y="2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8328025" y="708025"/>
              <a:ext cx="133350" cy="144463"/>
            </a:xfrm>
            <a:custGeom>
              <a:avLst/>
              <a:gdLst>
                <a:gd name="T0" fmla="*/ 3 w 12"/>
                <a:gd name="T1" fmla="*/ 0 h 13"/>
                <a:gd name="T2" fmla="*/ 2 w 12"/>
                <a:gd name="T3" fmla="*/ 1 h 13"/>
                <a:gd name="T4" fmla="*/ 2 w 12"/>
                <a:gd name="T5" fmla="*/ 10 h 13"/>
                <a:gd name="T6" fmla="*/ 12 w 12"/>
                <a:gd name="T7" fmla="*/ 11 h 13"/>
                <a:gd name="T8" fmla="*/ 12 w 12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" y="13"/>
                    <a:pt x="9" y="13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8383588" y="663575"/>
              <a:ext cx="133350" cy="133350"/>
            </a:xfrm>
            <a:custGeom>
              <a:avLst/>
              <a:gdLst>
                <a:gd name="T0" fmla="*/ 0 w 12"/>
                <a:gd name="T1" fmla="*/ 3 h 12"/>
                <a:gd name="T2" fmla="*/ 0 w 12"/>
                <a:gd name="T3" fmla="*/ 3 h 12"/>
                <a:gd name="T4" fmla="*/ 9 w 12"/>
                <a:gd name="T5" fmla="*/ 3 h 12"/>
                <a:gd name="T6" fmla="*/ 9 w 12"/>
                <a:gd name="T7" fmla="*/ 12 h 12"/>
                <a:gd name="T8" fmla="*/ 9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7" y="0"/>
                    <a:pt x="9" y="3"/>
                  </a:cubicBezTo>
                  <a:cubicBezTo>
                    <a:pt x="12" y="6"/>
                    <a:pt x="12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8229600" y="563563"/>
              <a:ext cx="187325" cy="188913"/>
            </a:xfrm>
            <a:custGeom>
              <a:avLst/>
              <a:gdLst>
                <a:gd name="T0" fmla="*/ 5 w 17"/>
                <a:gd name="T1" fmla="*/ 2 h 17"/>
                <a:gd name="T2" fmla="*/ 4 w 17"/>
                <a:gd name="T3" fmla="*/ 3 h 17"/>
                <a:gd name="T4" fmla="*/ 3 w 17"/>
                <a:gd name="T5" fmla="*/ 4 h 17"/>
                <a:gd name="T6" fmla="*/ 2 w 17"/>
                <a:gd name="T7" fmla="*/ 5 h 17"/>
                <a:gd name="T8" fmla="*/ 2 w 17"/>
                <a:gd name="T9" fmla="*/ 14 h 17"/>
                <a:gd name="T10" fmla="*/ 11 w 17"/>
                <a:gd name="T11" fmla="*/ 14 h 17"/>
                <a:gd name="T12" fmla="*/ 12 w 17"/>
                <a:gd name="T13" fmla="*/ 13 h 17"/>
                <a:gd name="T14" fmla="*/ 14 w 17"/>
                <a:gd name="T15" fmla="*/ 12 h 17"/>
                <a:gd name="T16" fmla="*/ 14 w 17"/>
                <a:gd name="T17" fmla="*/ 12 h 17"/>
                <a:gd name="T18" fmla="*/ 14 w 17"/>
                <a:gd name="T19" fmla="*/ 2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6"/>
                    <a:pt x="9" y="17"/>
                    <a:pt x="11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7" y="5"/>
                    <a:pt x="14" y="2"/>
                  </a:cubicBezTo>
                  <a:cubicBezTo>
                    <a:pt x="12" y="0"/>
                    <a:pt x="7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8428038" y="774700"/>
              <a:ext cx="188913" cy="188913"/>
            </a:xfrm>
            <a:custGeom>
              <a:avLst/>
              <a:gdLst>
                <a:gd name="T0" fmla="*/ 5 w 17"/>
                <a:gd name="T1" fmla="*/ 2 h 17"/>
                <a:gd name="T2" fmla="*/ 5 w 17"/>
                <a:gd name="T3" fmla="*/ 2 h 17"/>
                <a:gd name="T4" fmla="*/ 3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4 h 17"/>
                <a:gd name="T12" fmla="*/ 13 w 17"/>
                <a:gd name="T13" fmla="*/ 13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7"/>
                    <a:pt x="9" y="17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9"/>
                    <a:pt x="17" y="5"/>
                    <a:pt x="14" y="3"/>
                  </a:cubicBezTo>
                  <a:cubicBezTo>
                    <a:pt x="12" y="0"/>
                    <a:pt x="8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8528050" y="874713"/>
              <a:ext cx="188913" cy="188913"/>
            </a:xfrm>
            <a:custGeom>
              <a:avLst/>
              <a:gdLst>
                <a:gd name="T0" fmla="*/ 5 w 17"/>
                <a:gd name="T1" fmla="*/ 3 h 17"/>
                <a:gd name="T2" fmla="*/ 4 w 17"/>
                <a:gd name="T3" fmla="*/ 4 h 17"/>
                <a:gd name="T4" fmla="*/ 4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5 h 17"/>
                <a:gd name="T12" fmla="*/ 13 w 17"/>
                <a:gd name="T13" fmla="*/ 14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8"/>
                    <a:pt x="0" y="12"/>
                    <a:pt x="2" y="14"/>
                  </a:cubicBezTo>
                  <a:cubicBezTo>
                    <a:pt x="5" y="17"/>
                    <a:pt x="9" y="17"/>
                    <a:pt x="12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17" y="6"/>
                    <a:pt x="14" y="3"/>
                  </a:cubicBezTo>
                  <a:cubicBezTo>
                    <a:pt x="12" y="0"/>
                    <a:pt x="8" y="0"/>
                    <a:pt x="5" y="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</p:grpSp>
      <p:cxnSp>
        <p:nvCxnSpPr>
          <p:cNvPr id="79" name="Прямая соединительная линия 78"/>
          <p:cNvCxnSpPr/>
          <p:nvPr/>
        </p:nvCxnSpPr>
        <p:spPr>
          <a:xfrm flipV="1">
            <a:off x="6400800" y="1689880"/>
            <a:ext cx="0" cy="4648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bject 6">
            <a:extLst>
              <a:ext uri="{FF2B5EF4-FFF2-40B4-BE49-F238E27FC236}">
                <a16:creationId xmlns:a16="http://schemas.microsoft.com/office/drawing/2014/main" id="{F1F6EB6C-12C2-460B-B226-08C070D76796}"/>
              </a:ext>
            </a:extLst>
          </p:cNvPr>
          <p:cNvSpPr txBox="1">
            <a:spLocks/>
          </p:cNvSpPr>
          <p:nvPr/>
        </p:nvSpPr>
        <p:spPr>
          <a:xfrm>
            <a:off x="6615781" y="4914613"/>
            <a:ext cx="5433189" cy="1269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just">
              <a:spcBef>
                <a:spcPts val="100"/>
              </a:spcBef>
            </a:pPr>
            <a:r>
              <a:rPr lang="ru-RU" sz="1600" i="1" kern="0" spc="2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Справочно</a:t>
            </a:r>
            <a:r>
              <a:rPr lang="ru-RU" sz="160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endParaRPr lang="en-US" sz="1600" i="1" kern="0" spc="2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r>
              <a:rPr lang="ru-RU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за 2020 год было отработано </a:t>
            </a:r>
            <a:r>
              <a:rPr lang="ru-RU" sz="160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229 обращений</a:t>
            </a:r>
            <a:r>
              <a:rPr lang="ru-RU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0" i="1" u="sng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(78,91%);</a:t>
            </a:r>
            <a:endParaRPr lang="en-US" sz="1600" b="0" i="1" u="sng" kern="0" spc="2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r>
              <a:rPr lang="ru-RU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за 202</a:t>
            </a:r>
            <a:r>
              <a:rPr lang="en-US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1</a:t>
            </a:r>
            <a:r>
              <a:rPr lang="ru-RU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 год было отработано </a:t>
            </a:r>
            <a:r>
              <a:rPr lang="en-US" sz="160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176</a:t>
            </a:r>
            <a:r>
              <a:rPr lang="ru-RU" sz="160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 обращений</a:t>
            </a:r>
            <a:r>
              <a:rPr lang="ru-RU" sz="1600" b="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0" i="1" u="sng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(37,50%).</a:t>
            </a:r>
            <a:endParaRPr lang="ru-RU" sz="1600" b="0" i="1" kern="0" spc="2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9" name="Схема 68">
            <a:extLst>
              <a:ext uri="{FF2B5EF4-FFF2-40B4-BE49-F238E27FC236}">
                <a16:creationId xmlns:a16="http://schemas.microsoft.com/office/drawing/2014/main" id="{0E49871A-FE99-4CCD-9E89-03523EA3D5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4384024"/>
              </p:ext>
            </p:extLst>
          </p:nvPr>
        </p:nvGraphicFramePr>
        <p:xfrm>
          <a:off x="1163212" y="2124719"/>
          <a:ext cx="41148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75" name="object 6">
            <a:extLst>
              <a:ext uri="{FF2B5EF4-FFF2-40B4-BE49-F238E27FC236}">
                <a16:creationId xmlns:a16="http://schemas.microsoft.com/office/drawing/2014/main" id="{774B5293-57E6-43AD-8FBF-B1071310D4D3}"/>
              </a:ext>
            </a:extLst>
          </p:cNvPr>
          <p:cNvSpPr txBox="1">
            <a:spLocks/>
          </p:cNvSpPr>
          <p:nvPr/>
        </p:nvSpPr>
        <p:spPr>
          <a:xfrm>
            <a:off x="924063" y="1799145"/>
            <a:ext cx="464820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ctr"/>
            <a:r>
              <a:rPr lang="ru-RU" sz="1800" kern="0" spc="50" dirty="0">
                <a:latin typeface="Century Gothic" pitchFamily="34" charset="0"/>
              </a:rPr>
              <a:t>«</a:t>
            </a:r>
            <a:r>
              <a:rPr lang="en-US" sz="1800" kern="0" spc="50" dirty="0">
                <a:latin typeface="Century Gothic" pitchFamily="34" charset="0"/>
              </a:rPr>
              <a:t>e-</a:t>
            </a:r>
            <a:r>
              <a:rPr lang="en-US" sz="1800" kern="0" spc="50" dirty="0" err="1">
                <a:latin typeface="Century Gothic" pitchFamily="34" charset="0"/>
              </a:rPr>
              <a:t>Otinish</a:t>
            </a:r>
            <a:r>
              <a:rPr lang="ru-RU" sz="1800" kern="0" spc="50" dirty="0">
                <a:latin typeface="Century Gothic" pitchFamily="34" charset="0"/>
              </a:rPr>
              <a:t>»</a:t>
            </a:r>
          </a:p>
          <a:p>
            <a:pPr marL="12700" marR="5080" algn="ctr"/>
            <a:r>
              <a:rPr lang="ru-RU" sz="1800" kern="0" spc="50" dirty="0">
                <a:latin typeface="Century Gothic" pitchFamily="34" charset="0"/>
              </a:rPr>
              <a:t>2022 год</a:t>
            </a:r>
          </a:p>
        </p:txBody>
      </p:sp>
      <p:sp>
        <p:nvSpPr>
          <p:cNvPr id="81" name="object 6">
            <a:extLst>
              <a:ext uri="{FF2B5EF4-FFF2-40B4-BE49-F238E27FC236}">
                <a16:creationId xmlns:a16="http://schemas.microsoft.com/office/drawing/2014/main" id="{676D4C54-2A75-41D3-966E-F1D9707F9BE5}"/>
              </a:ext>
            </a:extLst>
          </p:cNvPr>
          <p:cNvSpPr txBox="1">
            <a:spLocks/>
          </p:cNvSpPr>
          <p:nvPr/>
        </p:nvSpPr>
        <p:spPr>
          <a:xfrm>
            <a:off x="376250" y="4914613"/>
            <a:ext cx="5869494" cy="19851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just">
              <a:spcBef>
                <a:spcPts val="100"/>
              </a:spcBef>
            </a:pPr>
            <a:r>
              <a:rPr lang="ru-RU" sz="1600" i="1" kern="0" spc="20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Справочно</a:t>
            </a:r>
            <a:r>
              <a:rPr lang="ru-RU" sz="1600" i="1" kern="0" spc="20" dirty="0">
                <a:solidFill>
                  <a:srgbClr val="C00000"/>
                </a:solidFill>
                <a:latin typeface="Century Gothic" panose="020B0502020202020204" pitchFamily="34" charset="0"/>
              </a:rPr>
              <a:t>:</a:t>
            </a:r>
            <a:endParaRPr lang="en-US" sz="1600" i="1" kern="0" spc="20" dirty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r>
              <a:rPr lang="ru-RU" sz="1600" b="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Единая платформа приема и обработки всех обращений граждан</a:t>
            </a:r>
            <a:r>
              <a:rPr lang="en-US" sz="1600" b="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6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«</a:t>
            </a:r>
            <a:r>
              <a:rPr lang="en-US" sz="16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e-</a:t>
            </a:r>
            <a:r>
              <a:rPr lang="en-US" sz="1600" kern="0" spc="2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Otinish</a:t>
            </a:r>
            <a:r>
              <a:rPr lang="ru-RU" sz="16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»</a:t>
            </a:r>
            <a:r>
              <a:rPr lang="ru-RU" sz="1600" b="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функционирует</a:t>
            </a:r>
            <a:br>
              <a:rPr lang="ru-RU" sz="1600" b="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ru-RU" sz="16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с 1 июля 2021 года.</a:t>
            </a:r>
          </a:p>
          <a:p>
            <a:pPr marL="12700" marR="5080" algn="just">
              <a:spcBef>
                <a:spcPts val="100"/>
              </a:spcBef>
            </a:pPr>
            <a:endParaRPr lang="ru-RU" sz="1600" kern="0" spc="2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r>
              <a:rPr lang="ru-RU" sz="14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2021 год – 75 обращений;</a:t>
            </a:r>
          </a:p>
          <a:p>
            <a:pPr marL="12700" marR="5080" algn="just">
              <a:spcBef>
                <a:spcPts val="100"/>
              </a:spcBef>
            </a:pPr>
            <a:r>
              <a:rPr lang="ru-RU" sz="1400" kern="0" spc="2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2022 год – 185 обращений;</a:t>
            </a:r>
          </a:p>
          <a:p>
            <a:pPr marL="12700" marR="5080" algn="just">
              <a:spcBef>
                <a:spcPts val="100"/>
              </a:spcBef>
            </a:pPr>
            <a:endParaRPr lang="ru-RU" sz="1600" kern="0" spc="2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779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План развития телекоммуникационной инфраструктуры </a:t>
            </a:r>
            <a:r>
              <a:rPr lang="ru-RU" kern="0" spc="20" dirty="0">
                <a:solidFill>
                  <a:srgbClr val="C00000"/>
                </a:solidFill>
                <a:latin typeface="Century Gothic" pitchFamily="34" charset="0"/>
              </a:rPr>
              <a:t>(</a:t>
            </a:r>
            <a:r>
              <a:rPr lang="ru-RU" dirty="0">
                <a:solidFill>
                  <a:srgbClr val="C00000"/>
                </a:solidFill>
              </a:rPr>
              <a:t>БЫЛО</a:t>
            </a:r>
            <a:r>
              <a:rPr lang="ru-RU" kern="0" spc="20" dirty="0">
                <a:solidFill>
                  <a:srgbClr val="C00000"/>
                </a:solidFill>
                <a:latin typeface="Century Gothic" pitchFamily="34" charset="0"/>
              </a:rPr>
              <a:t>)</a:t>
            </a:r>
          </a:p>
        </p:txBody>
      </p:sp>
      <p:grpSp>
        <p:nvGrpSpPr>
          <p:cNvPr id="6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7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8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9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sp>
        <p:nvSpPr>
          <p:cNvPr id="69" name="object 6"/>
          <p:cNvSpPr txBox="1">
            <a:spLocks/>
          </p:cNvSpPr>
          <p:nvPr/>
        </p:nvSpPr>
        <p:spPr>
          <a:xfrm>
            <a:off x="304800" y="1676400"/>
            <a:ext cx="5257800" cy="4478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ctr">
              <a:spcBef>
                <a:spcPts val="100"/>
              </a:spcBef>
            </a:pPr>
            <a:r>
              <a:rPr lang="ru-RU" sz="1600" kern="0" spc="20" dirty="0">
                <a:latin typeface="Century Gothic" pitchFamily="34" charset="0"/>
              </a:rPr>
              <a:t>Первоначальный план развития сетей (2021 год)</a:t>
            </a:r>
          </a:p>
          <a:p>
            <a:pPr marL="12700" marR="5080" algn="ctr">
              <a:spcBef>
                <a:spcPts val="100"/>
              </a:spcBef>
            </a:pPr>
            <a:r>
              <a:rPr lang="ru-RU" sz="1400" b="0" kern="0" spc="20" dirty="0">
                <a:latin typeface="Century Gothic" pitchFamily="34" charset="0"/>
              </a:rPr>
              <a:t>Реализация строительства ВОЛС по следующим районам:</a:t>
            </a:r>
          </a:p>
          <a:p>
            <a:pPr marL="12700" marR="5080" algn="ctr">
              <a:spcBef>
                <a:spcPts val="100"/>
              </a:spcBef>
            </a:pPr>
            <a:endParaRPr lang="ru-RU" sz="1600" b="0" kern="0" spc="20" dirty="0">
              <a:latin typeface="Century Gothic" pitchFamily="34" charset="0"/>
            </a:endParaRPr>
          </a:p>
          <a:p>
            <a:pPr marL="12700" marR="5080">
              <a:spcBef>
                <a:spcPts val="100"/>
              </a:spcBef>
            </a:pPr>
            <a:r>
              <a:rPr lang="ru-RU" sz="1600" u="sng" kern="0" spc="20" dirty="0" err="1">
                <a:latin typeface="Century Gothic" pitchFamily="34" charset="0"/>
              </a:rPr>
              <a:t>Турксибский</a:t>
            </a:r>
            <a:r>
              <a:rPr lang="ru-RU" sz="1600" u="sng" kern="0" spc="20" dirty="0">
                <a:latin typeface="Century Gothic" pitchFamily="34" charset="0"/>
              </a:rPr>
              <a:t> район: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Нуршашкан</a:t>
            </a:r>
            <a:r>
              <a:rPr lang="ru-RU" sz="1400" b="0" kern="0" spc="20" dirty="0">
                <a:latin typeface="Century Gothic" pitchFamily="34" charset="0"/>
              </a:rPr>
              <a:t> (завершен);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Маяк;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Альмерек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12700" marR="5080">
              <a:spcBef>
                <a:spcPts val="100"/>
              </a:spcBef>
            </a:pPr>
            <a:r>
              <a:rPr lang="ru-RU" sz="1600" u="sng" kern="0" spc="20" dirty="0" err="1">
                <a:latin typeface="Century Gothic" pitchFamily="34" charset="0"/>
              </a:rPr>
              <a:t>Наурызбайский</a:t>
            </a:r>
            <a:r>
              <a:rPr lang="ru-RU" sz="1600" u="sng" kern="0" spc="20" dirty="0">
                <a:latin typeface="Century Gothic" pitchFamily="34" charset="0"/>
              </a:rPr>
              <a:t> район: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Тастыбулак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Акжар;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Таужолы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Шугыла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12700" marR="5080">
              <a:spcBef>
                <a:spcPts val="100"/>
              </a:spcBef>
            </a:pPr>
            <a:r>
              <a:rPr lang="ru-RU" sz="1600" u="sng" kern="0" spc="20" dirty="0">
                <a:latin typeface="Century Gothic" pitchFamily="34" charset="0"/>
              </a:rPr>
              <a:t>Алатауский район: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Алгабас;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Айгерим;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Саялы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Бурундай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  <a:p>
            <a:pPr marL="355600" marR="5080" indent="-342900">
              <a:spcBef>
                <a:spcPts val="100"/>
              </a:spcBef>
              <a:buFont typeface="+mj-lt"/>
              <a:buAutoNum type="arabicPeriod"/>
            </a:pPr>
            <a:r>
              <a:rPr lang="ru-RU" sz="1400" b="0" kern="0" spc="20" dirty="0" err="1">
                <a:latin typeface="Century Gothic" pitchFamily="34" charset="0"/>
              </a:rPr>
              <a:t>мкр</a:t>
            </a:r>
            <a:r>
              <a:rPr lang="ru-RU" sz="1400" b="0" kern="0" spc="20" dirty="0">
                <a:latin typeface="Century Gothic" pitchFamily="34" charset="0"/>
              </a:rPr>
              <a:t>. </a:t>
            </a:r>
            <a:r>
              <a:rPr lang="ru-RU" sz="1400" b="0" kern="0" spc="20" dirty="0" err="1">
                <a:latin typeface="Century Gothic" pitchFamily="34" charset="0"/>
              </a:rPr>
              <a:t>Мадениет</a:t>
            </a:r>
            <a:r>
              <a:rPr lang="ru-RU" sz="1400" b="0" kern="0" spc="20" dirty="0">
                <a:latin typeface="Century Gothic" pitchFamily="34" charset="0"/>
              </a:rPr>
              <a:t>;</a:t>
            </a:r>
          </a:p>
        </p:txBody>
      </p:sp>
      <p:pic>
        <p:nvPicPr>
          <p:cNvPr id="33" name="Рисунок 32" descr="Город">
            <a:extLst>
              <a:ext uri="{FF2B5EF4-FFF2-40B4-BE49-F238E27FC236}">
                <a16:creationId xmlns:a16="http://schemas.microsoft.com/office/drawing/2014/main" id="{C17FB0D2-8A39-477A-8A4D-7744FDD7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990600"/>
            <a:ext cx="533400" cy="533400"/>
          </a:xfrm>
          <a:prstGeom prst="rect">
            <a:avLst/>
          </a:prstGeom>
        </p:spPr>
      </p:pic>
      <p:pic>
        <p:nvPicPr>
          <p:cNvPr id="2050" name="Picture 2" descr="C:\Users\Аппрат Акима 1\Desktop\отчет_УЦ_полугодовой\NLS_2.jpg"/>
          <p:cNvPicPr>
            <a:picLocks noChangeAspect="1" noChangeArrowheads="1"/>
          </p:cNvPicPr>
          <p:nvPr/>
        </p:nvPicPr>
        <p:blipFill>
          <a:blip r:embed="rId6" cstate="print"/>
          <a:srcRect l="1345" t="1351"/>
          <a:stretch>
            <a:fillRect/>
          </a:stretch>
        </p:blipFill>
        <p:spPr bwMode="auto">
          <a:xfrm>
            <a:off x="5943600" y="1676400"/>
            <a:ext cx="5029200" cy="5004861"/>
          </a:xfrm>
          <a:prstGeom prst="rect">
            <a:avLst/>
          </a:prstGeom>
          <a:noFill/>
        </p:spPr>
      </p:pic>
      <p:sp>
        <p:nvSpPr>
          <p:cNvPr id="27" name="object 27">
            <a:extLst>
              <a:ext uri="{FF2B5EF4-FFF2-40B4-BE49-F238E27FC236}">
                <a16:creationId xmlns:a16="http://schemas.microsoft.com/office/drawing/2014/main" id="{0493C6E5-429D-4C22-964E-AAECC0C1E4CD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345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sp>
        <p:nvSpPr>
          <p:cNvPr id="57" name="object 6"/>
          <p:cNvSpPr txBox="1">
            <a:spLocks/>
          </p:cNvSpPr>
          <p:nvPr/>
        </p:nvSpPr>
        <p:spPr>
          <a:xfrm>
            <a:off x="965186" y="1127777"/>
            <a:ext cx="251106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2022 год </a:t>
            </a:r>
            <a:r>
              <a:rPr lang="ru-RU" kern="0" spc="20" dirty="0">
                <a:solidFill>
                  <a:srgbClr val="C00000"/>
                </a:solidFill>
                <a:latin typeface="Century Gothic" pitchFamily="34" charset="0"/>
              </a:rPr>
              <a:t>(</a:t>
            </a:r>
            <a:r>
              <a:rPr lang="ru-RU" dirty="0">
                <a:solidFill>
                  <a:srgbClr val="C00000"/>
                </a:solidFill>
              </a:rPr>
              <a:t>СТАЛО</a:t>
            </a:r>
            <a:r>
              <a:rPr lang="ru-RU" kern="0" spc="20" dirty="0">
                <a:solidFill>
                  <a:srgbClr val="C00000"/>
                </a:solidFill>
                <a:latin typeface="Century Gothic" pitchFamily="34" charset="0"/>
              </a:rPr>
              <a:t>)</a:t>
            </a:r>
          </a:p>
        </p:txBody>
      </p:sp>
      <p:grpSp>
        <p:nvGrpSpPr>
          <p:cNvPr id="6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7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8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9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33" name="Рисунок 32" descr="Город">
            <a:extLst>
              <a:ext uri="{FF2B5EF4-FFF2-40B4-BE49-F238E27FC236}">
                <a16:creationId xmlns:a16="http://schemas.microsoft.com/office/drawing/2014/main" id="{C17FB0D2-8A39-477A-8A4D-7744FDD7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990600"/>
            <a:ext cx="533400" cy="533400"/>
          </a:xfrm>
          <a:prstGeom prst="rect">
            <a:avLst/>
          </a:prstGeom>
        </p:spPr>
      </p:pic>
      <p:sp>
        <p:nvSpPr>
          <p:cNvPr id="30" name="object 27">
            <a:extLst>
              <a:ext uri="{FF2B5EF4-FFF2-40B4-BE49-F238E27FC236}">
                <a16:creationId xmlns:a16="http://schemas.microsoft.com/office/drawing/2014/main" id="{596A101A-EB28-413A-9B6F-E88AAEFBBBD4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1EBF42-42BA-444C-AC09-FF1CB87B7E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24" r="25625" b="5513"/>
          <a:stretch/>
        </p:blipFill>
        <p:spPr>
          <a:xfrm>
            <a:off x="3200400" y="1139875"/>
            <a:ext cx="8494422" cy="541332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0A35980-5477-4C50-985C-4663010A3447}"/>
              </a:ext>
            </a:extLst>
          </p:cNvPr>
          <p:cNvSpPr/>
          <p:nvPr/>
        </p:nvSpPr>
        <p:spPr>
          <a:xfrm>
            <a:off x="144576" y="4241761"/>
            <a:ext cx="304800" cy="304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DDB0D9F7-6E81-44D7-B695-E632B1116812}"/>
              </a:ext>
            </a:extLst>
          </p:cNvPr>
          <p:cNvSpPr txBox="1">
            <a:spLocks/>
          </p:cNvSpPr>
          <p:nvPr/>
        </p:nvSpPr>
        <p:spPr>
          <a:xfrm>
            <a:off x="587595" y="4233860"/>
            <a:ext cx="251106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1800" kern="0" spc="20" dirty="0">
                <a:latin typeface="Century Gothic" pitchFamily="34" charset="0"/>
              </a:rPr>
              <a:t>Действующие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0CAD20-27C8-427F-918E-72967D673CA7}"/>
              </a:ext>
            </a:extLst>
          </p:cNvPr>
          <p:cNvSpPr/>
          <p:nvPr/>
        </p:nvSpPr>
        <p:spPr>
          <a:xfrm>
            <a:off x="144576" y="4793282"/>
            <a:ext cx="304800" cy="304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C0176FC5-2272-468C-AAD5-7CCAB25E934E}"/>
              </a:ext>
            </a:extLst>
          </p:cNvPr>
          <p:cNvSpPr txBox="1">
            <a:spLocks/>
          </p:cNvSpPr>
          <p:nvPr/>
        </p:nvSpPr>
        <p:spPr>
          <a:xfrm>
            <a:off x="587595" y="4786622"/>
            <a:ext cx="272843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1800" kern="0" spc="20" dirty="0">
                <a:latin typeface="Century Gothic" pitchFamily="34" charset="0"/>
              </a:rPr>
              <a:t>Частичное покрытие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5BC6225-D6AC-4703-B713-18DE3075C7C7}"/>
              </a:ext>
            </a:extLst>
          </p:cNvPr>
          <p:cNvSpPr/>
          <p:nvPr/>
        </p:nvSpPr>
        <p:spPr>
          <a:xfrm>
            <a:off x="144576" y="5386574"/>
            <a:ext cx="30480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D722543E-D452-4A8E-87A0-23BFAB1037B2}"/>
              </a:ext>
            </a:extLst>
          </p:cNvPr>
          <p:cNvSpPr txBox="1">
            <a:spLocks/>
          </p:cNvSpPr>
          <p:nvPr/>
        </p:nvSpPr>
        <p:spPr>
          <a:xfrm>
            <a:off x="587595" y="5273996"/>
            <a:ext cx="27284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1800" kern="0" spc="20" dirty="0">
                <a:latin typeface="Century Gothic" pitchFamily="34" charset="0"/>
              </a:rPr>
              <a:t>Стадия строительства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98690DD-419F-451A-9175-648F4CB1869A}"/>
              </a:ext>
            </a:extLst>
          </p:cNvPr>
          <p:cNvSpPr/>
          <p:nvPr/>
        </p:nvSpPr>
        <p:spPr>
          <a:xfrm>
            <a:off x="144576" y="5995992"/>
            <a:ext cx="304800" cy="3048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object 6">
            <a:extLst>
              <a:ext uri="{FF2B5EF4-FFF2-40B4-BE49-F238E27FC236}">
                <a16:creationId xmlns:a16="http://schemas.microsoft.com/office/drawing/2014/main" id="{D831ECF0-38FC-4D29-A6F5-658A4E63163A}"/>
              </a:ext>
            </a:extLst>
          </p:cNvPr>
          <p:cNvSpPr txBox="1">
            <a:spLocks/>
          </p:cNvSpPr>
          <p:nvPr/>
        </p:nvSpPr>
        <p:spPr>
          <a:xfrm>
            <a:off x="587595" y="5988091"/>
            <a:ext cx="251106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sz="1800" kern="0" spc="20" dirty="0">
                <a:latin typeface="Century Gothic" pitchFamily="34" charset="0"/>
              </a:rPr>
              <a:t>Планируемые</a:t>
            </a:r>
          </a:p>
        </p:txBody>
      </p:sp>
    </p:spTree>
    <p:extLst>
      <p:ext uri="{BB962C8B-B14F-4D97-AF65-F5344CB8AC3E}">
        <p14:creationId xmlns:p14="http://schemas.microsoft.com/office/powerpoint/2010/main" val="246602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>
            <a:extLst>
              <a:ext uri="{FF2B5EF4-FFF2-40B4-BE49-F238E27FC236}">
                <a16:creationId xmlns:a16="http://schemas.microsoft.com/office/drawing/2014/main" id="{D6B14F98-E2AC-2249-B27D-13DB59AE36B1}"/>
              </a:ext>
            </a:extLst>
          </p:cNvPr>
          <p:cNvSpPr/>
          <p:nvPr/>
        </p:nvSpPr>
        <p:spPr>
          <a:xfrm>
            <a:off x="114300" y="413993"/>
            <a:ext cx="11963400" cy="83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Arial"/>
              </a:rPr>
              <a:t>Реализация проекта «FWA» в г. Алматы</a:t>
            </a:r>
          </a:p>
        </p:txBody>
      </p:sp>
      <p:grpSp>
        <p:nvGrpSpPr>
          <p:cNvPr id="27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28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2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3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29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grpSp>
        <p:nvGrpSpPr>
          <p:cNvPr id="34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35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36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37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38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9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40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4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41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2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43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51A839E-4E6C-4AD5-809F-05DCBB4D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6" y="1432577"/>
            <a:ext cx="2151448" cy="92333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581F74A-698A-45B2-9542-C64C836EC3D1}"/>
              </a:ext>
            </a:extLst>
          </p:cNvPr>
          <p:cNvSpPr txBox="1"/>
          <p:nvPr/>
        </p:nvSpPr>
        <p:spPr>
          <a:xfrm>
            <a:off x="863703" y="2522090"/>
            <a:ext cx="258574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Установлено </a:t>
            </a:r>
            <a:r>
              <a:rPr lang="ru-RU" sz="2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19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базовых станций </a:t>
            </a:r>
            <a:endParaRPr lang="ru-RU" sz="28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215829AA-E2DD-4005-9D05-473C26BEB72B}"/>
              </a:ext>
            </a:extLst>
          </p:cNvPr>
          <p:cNvGrpSpPr/>
          <p:nvPr/>
        </p:nvGrpSpPr>
        <p:grpSpPr>
          <a:xfrm>
            <a:off x="633268" y="2589188"/>
            <a:ext cx="230435" cy="230435"/>
            <a:chOff x="424411" y="930258"/>
            <a:chExt cx="424595" cy="424595"/>
          </a:xfrm>
        </p:grpSpPr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14754588-2555-4825-8B5A-F829BC45314A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Shape 5411">
              <a:extLst>
                <a:ext uri="{FF2B5EF4-FFF2-40B4-BE49-F238E27FC236}">
                  <a16:creationId xmlns:a16="http://schemas.microsoft.com/office/drawing/2014/main" id="{87F3F907-7A86-44EF-8538-8CA373EDAB72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50F81A7-3143-44CD-9260-BA806C7FFDB2}"/>
              </a:ext>
            </a:extLst>
          </p:cNvPr>
          <p:cNvSpPr txBox="1"/>
          <p:nvPr/>
        </p:nvSpPr>
        <p:spPr>
          <a:xfrm>
            <a:off x="5105401" y="5903814"/>
            <a:ext cx="6498624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До конца 2022 г </a:t>
            </a:r>
            <a:r>
              <a:rPr lang="ru-RU" sz="2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+ 3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базовых станций </a:t>
            </a:r>
            <a:endParaRPr lang="ru-RU" sz="28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C8E0EC0-2484-4C9A-9EDB-12FD1640F3B4}"/>
              </a:ext>
            </a:extLst>
          </p:cNvPr>
          <p:cNvGrpSpPr/>
          <p:nvPr/>
        </p:nvGrpSpPr>
        <p:grpSpPr>
          <a:xfrm>
            <a:off x="5859529" y="5982495"/>
            <a:ext cx="230435" cy="230435"/>
            <a:chOff x="424411" y="930258"/>
            <a:chExt cx="424595" cy="424595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ECC3DA9B-90DC-4691-B35A-62809E1EADE5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Shape 5411">
              <a:extLst>
                <a:ext uri="{FF2B5EF4-FFF2-40B4-BE49-F238E27FC236}">
                  <a16:creationId xmlns:a16="http://schemas.microsoft.com/office/drawing/2014/main" id="{6DCA6E99-B9F9-4B12-AB92-4F32312E7DD1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/>
            </a:p>
          </p:txBody>
        </p:sp>
      </p:grp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AB09ED9-7D26-427F-9798-32139D9CA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1" y="1283599"/>
            <a:ext cx="6498624" cy="4567684"/>
          </a:xfrm>
          <a:prstGeom prst="rect">
            <a:avLst/>
          </a:prstGeom>
        </p:spPr>
      </p:pic>
      <p:sp>
        <p:nvSpPr>
          <p:cNvPr id="71" name="object 27">
            <a:extLst>
              <a:ext uri="{FF2B5EF4-FFF2-40B4-BE49-F238E27FC236}">
                <a16:creationId xmlns:a16="http://schemas.microsoft.com/office/drawing/2014/main" id="{0B6406DD-D606-4659-A94A-017D97035DD3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79" name="Table 3">
            <a:extLst>
              <a:ext uri="{FF2B5EF4-FFF2-40B4-BE49-F238E27FC236}">
                <a16:creationId xmlns:a16="http://schemas.microsoft.com/office/drawing/2014/main" id="{698BAABC-9502-4DD8-AC0D-FFA3CE5E9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127167"/>
              </p:ext>
            </p:extLst>
          </p:nvPr>
        </p:nvGraphicFramePr>
        <p:xfrm>
          <a:off x="634022" y="3146577"/>
          <a:ext cx="4308966" cy="35985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0360">
                  <a:extLst>
                    <a:ext uri="{9D8B030D-6E8A-4147-A177-3AD203B41FA5}">
                      <a16:colId xmlns:a16="http://schemas.microsoft.com/office/drawing/2014/main" val="3248354919"/>
                    </a:ext>
                  </a:extLst>
                </a:gridCol>
                <a:gridCol w="1315667">
                  <a:extLst>
                    <a:ext uri="{9D8B030D-6E8A-4147-A177-3AD203B41FA5}">
                      <a16:colId xmlns:a16="http://schemas.microsoft.com/office/drawing/2014/main" val="293050655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323173442"/>
                    </a:ext>
                  </a:extLst>
                </a:gridCol>
                <a:gridCol w="671739">
                  <a:extLst>
                    <a:ext uri="{9D8B030D-6E8A-4147-A177-3AD203B41FA5}">
                      <a16:colId xmlns:a16="http://schemas.microsoft.com/office/drawing/2014/main" val="275476255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39079972"/>
                    </a:ext>
                  </a:extLst>
                </a:gridCol>
              </a:tblGrid>
              <a:tr h="5533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№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Районы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Кол-во 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абонентов (домов)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Кол-во</a:t>
                      </a: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БС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Построено</a:t>
                      </a:r>
                      <a:endParaRPr lang="ru-RU" sz="1100" b="1" kern="1200" baseline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БС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166409232"/>
                  </a:ext>
                </a:extLst>
              </a:tr>
              <a:tr h="3315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Ожет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695204150"/>
                  </a:ext>
                </a:extLst>
              </a:tr>
              <a:tr h="337728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Алгабас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026790565"/>
                  </a:ext>
                </a:extLst>
              </a:tr>
              <a:tr h="345318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мкр. Бурундай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02176071"/>
                  </a:ext>
                </a:extLst>
              </a:tr>
              <a:tr h="345318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Теректі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3252950356"/>
                  </a:ext>
                </a:extLst>
              </a:tr>
              <a:tr h="3315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мкр. Таусамалы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47908767"/>
                  </a:ext>
                </a:extLst>
              </a:tr>
              <a:tr h="3315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Альмерек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346415351"/>
                  </a:ext>
                </a:extLst>
              </a:tr>
              <a:tr h="3315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Маяк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634129"/>
                  </a:ext>
                </a:extLst>
              </a:tr>
              <a:tr h="331585"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мкр</a:t>
                      </a: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ru-RU" sz="1100" b="1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Томирис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566077160"/>
                  </a:ext>
                </a:extLst>
              </a:tr>
              <a:tr h="331585"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Итого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3000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22</a:t>
                      </a:r>
                      <a:endParaRPr lang="ru-RU" sz="1100" b="1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19</a:t>
                      </a:r>
                      <a:endParaRPr lang="ru-RU" sz="11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960677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2631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7B073236-2217-4C2B-8293-3D286FD8993E}"/>
              </a:ext>
            </a:extLst>
          </p:cNvPr>
          <p:cNvSpPr txBox="1"/>
          <p:nvPr/>
        </p:nvSpPr>
        <p:spPr>
          <a:xfrm>
            <a:off x="6361124" y="524513"/>
            <a:ext cx="5834098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>
                <a:solidFill>
                  <a:srgbClr val="595959"/>
                </a:solidFill>
                <a:latin typeface="Century Gothic" panose="020B0502020202020204" pitchFamily="34" charset="0"/>
                <a:ea typeface="微软雅黑" pitchFamily="34" charset="-122"/>
              </a:rPr>
              <a:t>г. Алматы, 10 месяцев 2022 г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DA8D7AA-DE1E-43DF-8CB4-6C6CABA040B3}"/>
              </a:ext>
            </a:extLst>
          </p:cNvPr>
          <p:cNvSpPr/>
          <p:nvPr/>
        </p:nvSpPr>
        <p:spPr>
          <a:xfrm>
            <a:off x="0" y="3001043"/>
            <a:ext cx="12192000" cy="2552647"/>
          </a:xfrm>
          <a:prstGeom prst="rect">
            <a:avLst/>
          </a:prstGeom>
          <a:solidFill>
            <a:srgbClr val="EB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3CA263E-1A20-4027-96B9-DEA45F767C41}"/>
              </a:ext>
            </a:extLst>
          </p:cNvPr>
          <p:cNvSpPr/>
          <p:nvPr/>
        </p:nvSpPr>
        <p:spPr>
          <a:xfrm>
            <a:off x="1076743" y="2684618"/>
            <a:ext cx="260538" cy="26053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719CB7-463A-4A6C-902B-31DFB914D315}"/>
              </a:ext>
            </a:extLst>
          </p:cNvPr>
          <p:cNvSpPr txBox="1"/>
          <p:nvPr/>
        </p:nvSpPr>
        <p:spPr>
          <a:xfrm>
            <a:off x="4957317" y="1095701"/>
            <a:ext cx="2210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Жетысуйский р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2CBADE-E0D4-42D8-AA9F-5EC0EE61D9DA}"/>
              </a:ext>
            </a:extLst>
          </p:cNvPr>
          <p:cNvSpPr txBox="1"/>
          <p:nvPr/>
        </p:nvSpPr>
        <p:spPr>
          <a:xfrm>
            <a:off x="4957317" y="1353125"/>
            <a:ext cx="3114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(ул. Казакова, ул. Баишева)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1AF269-CA6E-4394-9121-37BD8154E7C2}"/>
              </a:ext>
            </a:extLst>
          </p:cNvPr>
          <p:cNvSpPr txBox="1"/>
          <p:nvPr/>
        </p:nvSpPr>
        <p:spPr>
          <a:xfrm>
            <a:off x="4957317" y="1652518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Наурызбайский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06D0E4-5FCA-44E0-B0A0-C1A3B3580827}"/>
              </a:ext>
            </a:extLst>
          </p:cNvPr>
          <p:cNvSpPr txBox="1"/>
          <p:nvPr/>
        </p:nvSpPr>
        <p:spPr>
          <a:xfrm>
            <a:off x="4957317" y="1920239"/>
            <a:ext cx="2807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Таужолы, мкр. Шугыла,</a:t>
            </a:r>
          </a:p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ул. Байкенова)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A6D66-89C1-4557-A1DC-6D9B36242590}"/>
              </a:ext>
            </a:extLst>
          </p:cNvPr>
          <p:cNvSpPr txBox="1"/>
          <p:nvPr/>
        </p:nvSpPr>
        <p:spPr>
          <a:xfrm>
            <a:off x="8634611" y="1095701"/>
            <a:ext cx="2210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Медеуский</a:t>
            </a:r>
            <a:r>
              <a:rPr lang="x-none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р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7665D6-2FAE-431A-A879-2F119FA93604}"/>
              </a:ext>
            </a:extLst>
          </p:cNvPr>
          <p:cNvSpPr txBox="1"/>
          <p:nvPr/>
        </p:nvSpPr>
        <p:spPr>
          <a:xfrm>
            <a:off x="8634611" y="1353125"/>
            <a:ext cx="3114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Алатау, ул. Татибекрва)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084662-2174-4EC5-ADE4-4F77C61A7C9B}"/>
              </a:ext>
            </a:extLst>
          </p:cNvPr>
          <p:cNvSpPr txBox="1"/>
          <p:nvPr/>
        </p:nvSpPr>
        <p:spPr>
          <a:xfrm>
            <a:off x="8634611" y="1652518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Ауезовский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4A9CF8-22F3-45A0-8DC3-F40212F46225}"/>
              </a:ext>
            </a:extLst>
          </p:cNvPr>
          <p:cNvSpPr txBox="1"/>
          <p:nvPr/>
        </p:nvSpPr>
        <p:spPr>
          <a:xfrm>
            <a:off x="8634611" y="1920239"/>
            <a:ext cx="2807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Аксай-5, </a:t>
            </a:r>
            <a:b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</a:br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мкр. Аксай-4)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CF2D97-C399-475D-A406-AE0AC3A60302}"/>
              </a:ext>
            </a:extLst>
          </p:cNvPr>
          <p:cNvSpPr txBox="1"/>
          <p:nvPr/>
        </p:nvSpPr>
        <p:spPr>
          <a:xfrm>
            <a:off x="4960671" y="2403876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Алатауский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ABE35-5BF1-49FF-BB6F-B100AD6746B1}"/>
              </a:ext>
            </a:extLst>
          </p:cNvPr>
          <p:cNvSpPr txBox="1"/>
          <p:nvPr/>
        </p:nvSpPr>
        <p:spPr>
          <a:xfrm>
            <a:off x="4960671" y="2671597"/>
            <a:ext cx="2807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Алгабас)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11CB66-024F-43BB-B039-CF49C81C5E79}"/>
              </a:ext>
            </a:extLst>
          </p:cNvPr>
          <p:cNvSpPr txBox="1"/>
          <p:nvPr/>
        </p:nvSpPr>
        <p:spPr>
          <a:xfrm>
            <a:off x="8637965" y="2403876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Турксибский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E1F06-7F9B-44AA-B481-6D8CE773E952}"/>
              </a:ext>
            </a:extLst>
          </p:cNvPr>
          <p:cNvSpPr txBox="1"/>
          <p:nvPr/>
        </p:nvSpPr>
        <p:spPr>
          <a:xfrm>
            <a:off x="8637964" y="2671597"/>
            <a:ext cx="3110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Кайрат, ул. Жангельдина)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F51287C-E724-4EB4-B1D4-3F10CB897696}"/>
              </a:ext>
            </a:extLst>
          </p:cNvPr>
          <p:cNvGrpSpPr/>
          <p:nvPr/>
        </p:nvGrpSpPr>
        <p:grpSpPr>
          <a:xfrm>
            <a:off x="4688189" y="1175061"/>
            <a:ext cx="230435" cy="230435"/>
            <a:chOff x="424411" y="930258"/>
            <a:chExt cx="424595" cy="424595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0C3726A8-5A36-4BAC-936B-E6369C31F63C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29" name="Shape 5411">
              <a:extLst>
                <a:ext uri="{FF2B5EF4-FFF2-40B4-BE49-F238E27FC236}">
                  <a16:creationId xmlns:a16="http://schemas.microsoft.com/office/drawing/2014/main" id="{F8BF037D-5AA3-48DD-928E-B849208002BC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2DCDF8AE-7C94-4898-BADA-817B1D689E96}"/>
              </a:ext>
            </a:extLst>
          </p:cNvPr>
          <p:cNvGrpSpPr/>
          <p:nvPr/>
        </p:nvGrpSpPr>
        <p:grpSpPr>
          <a:xfrm>
            <a:off x="4688189" y="1731832"/>
            <a:ext cx="230435" cy="230435"/>
            <a:chOff x="424411" y="930258"/>
            <a:chExt cx="424595" cy="424595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710D8F00-C8AC-49AC-A3F4-60E835DF1179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32" name="Shape 5411">
              <a:extLst>
                <a:ext uri="{FF2B5EF4-FFF2-40B4-BE49-F238E27FC236}">
                  <a16:creationId xmlns:a16="http://schemas.microsoft.com/office/drawing/2014/main" id="{D5FF4543-A53B-4E16-ADEF-FA5630761352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3903F4A-25DB-47B6-88B5-94193A78EBF7}"/>
              </a:ext>
            </a:extLst>
          </p:cNvPr>
          <p:cNvGrpSpPr/>
          <p:nvPr/>
        </p:nvGrpSpPr>
        <p:grpSpPr>
          <a:xfrm>
            <a:off x="4688189" y="2470229"/>
            <a:ext cx="230435" cy="230435"/>
            <a:chOff x="424411" y="930258"/>
            <a:chExt cx="424595" cy="424595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A0118669-4EEC-4611-863B-4DB8DBAB4415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Shape 5411">
              <a:extLst>
                <a:ext uri="{FF2B5EF4-FFF2-40B4-BE49-F238E27FC236}">
                  <a16:creationId xmlns:a16="http://schemas.microsoft.com/office/drawing/2014/main" id="{0133E4A4-BB84-4A35-9F94-EC182300B63E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681CF23-1148-4FDF-8351-D20BBEFC675D}"/>
              </a:ext>
            </a:extLst>
          </p:cNvPr>
          <p:cNvGrpSpPr/>
          <p:nvPr/>
        </p:nvGrpSpPr>
        <p:grpSpPr>
          <a:xfrm>
            <a:off x="8344432" y="1175057"/>
            <a:ext cx="230435" cy="230435"/>
            <a:chOff x="424411" y="930258"/>
            <a:chExt cx="424595" cy="424595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C864343A-E78C-4537-8583-D45F868ADFDF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38" name="Shape 5411">
              <a:extLst>
                <a:ext uri="{FF2B5EF4-FFF2-40B4-BE49-F238E27FC236}">
                  <a16:creationId xmlns:a16="http://schemas.microsoft.com/office/drawing/2014/main" id="{EAAFC756-4070-4469-9DED-BFA9655BBEDC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A000BFF-FE8C-4F17-8D23-217D59E1F823}"/>
              </a:ext>
            </a:extLst>
          </p:cNvPr>
          <p:cNvGrpSpPr/>
          <p:nvPr/>
        </p:nvGrpSpPr>
        <p:grpSpPr>
          <a:xfrm>
            <a:off x="8344432" y="1731828"/>
            <a:ext cx="230435" cy="230435"/>
            <a:chOff x="424411" y="930258"/>
            <a:chExt cx="424595" cy="424595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9E453594-8BA3-4AE1-97B2-B2199125656D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Shape 5411">
              <a:extLst>
                <a:ext uri="{FF2B5EF4-FFF2-40B4-BE49-F238E27FC236}">
                  <a16:creationId xmlns:a16="http://schemas.microsoft.com/office/drawing/2014/main" id="{DF740736-0377-4AA8-A086-610708626A29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27EFFD02-74E8-490B-B9D8-B6DEF61CADDE}"/>
              </a:ext>
            </a:extLst>
          </p:cNvPr>
          <p:cNvGrpSpPr/>
          <p:nvPr/>
        </p:nvGrpSpPr>
        <p:grpSpPr>
          <a:xfrm>
            <a:off x="8344432" y="2470225"/>
            <a:ext cx="230435" cy="230435"/>
            <a:chOff x="424411" y="930258"/>
            <a:chExt cx="424595" cy="424595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43D8E369-C73D-4053-BDF2-C3FB37D5F6A8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44" name="Shape 5411">
              <a:extLst>
                <a:ext uri="{FF2B5EF4-FFF2-40B4-BE49-F238E27FC236}">
                  <a16:creationId xmlns:a16="http://schemas.microsoft.com/office/drawing/2014/main" id="{70439571-6322-4285-AE48-DE8CF9B725FF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476FD00-73D3-43B6-8D7B-87171873C671}"/>
              </a:ext>
            </a:extLst>
          </p:cNvPr>
          <p:cNvSpPr/>
          <p:nvPr/>
        </p:nvSpPr>
        <p:spPr>
          <a:xfrm>
            <a:off x="983852" y="1213870"/>
            <a:ext cx="315441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Установлено </a:t>
            </a: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8</a:t>
            </a: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новых базовых станций </a:t>
            </a:r>
            <a:endParaRPr lang="ru-RU" sz="32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E4AAAD4-EEB7-4676-872D-66D4864D86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790" y="1226572"/>
            <a:ext cx="499270" cy="499270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A6AED93A-EF48-4615-AB4A-2C3BBD3B893B}"/>
              </a:ext>
            </a:extLst>
          </p:cNvPr>
          <p:cNvSpPr/>
          <p:nvPr/>
        </p:nvSpPr>
        <p:spPr>
          <a:xfrm>
            <a:off x="545306" y="1665291"/>
            <a:ext cx="319088" cy="124284"/>
          </a:xfrm>
          <a:prstGeom prst="rect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C389B0C-7E66-4997-87A7-F8887C2A5D8E}"/>
              </a:ext>
            </a:extLst>
          </p:cNvPr>
          <p:cNvSpPr/>
          <p:nvPr/>
        </p:nvSpPr>
        <p:spPr>
          <a:xfrm>
            <a:off x="487579" y="1646166"/>
            <a:ext cx="446434" cy="19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800" b="1" dirty="0">
                <a:solidFill>
                  <a:schemeClr val="bg1"/>
                </a:solidFill>
                <a:latin typeface="Century Gothic" panose="020B0502020202020204" pitchFamily="34" charset="0"/>
                <a:ea typeface="微软雅黑" pitchFamily="34" charset="-122"/>
              </a:rPr>
              <a:t>NEW</a:t>
            </a:r>
            <a:endParaRPr lang="ru-RU" sz="1050" b="1" dirty="0">
              <a:solidFill>
                <a:schemeClr val="bg1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17F4B-458B-401C-99D6-0128D6B1CB6C}"/>
              </a:ext>
            </a:extLst>
          </p:cNvPr>
          <p:cNvSpPr txBox="1"/>
          <p:nvPr/>
        </p:nvSpPr>
        <p:spPr>
          <a:xfrm>
            <a:off x="983852" y="1944467"/>
            <a:ext cx="3527165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Улучшено </a:t>
            </a: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5</a:t>
            </a: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текущих базовых станций </a:t>
            </a:r>
            <a:endParaRPr lang="ru-RU" sz="32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6A5403A-8495-4527-B2B7-CEA149D04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758" y="2006150"/>
            <a:ext cx="501773" cy="501773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522BFF2-1D26-4ED4-89F8-602048318126}"/>
              </a:ext>
            </a:extLst>
          </p:cNvPr>
          <p:cNvSpPr/>
          <p:nvPr/>
        </p:nvSpPr>
        <p:spPr>
          <a:xfrm>
            <a:off x="1326470" y="2633565"/>
            <a:ext cx="249204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Справочно: 800-1000 человек </a:t>
            </a:r>
            <a:br>
              <a:rPr lang="en-US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</a:br>
            <a:r>
              <a:rPr lang="ru-RU" sz="12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на одну базовую станцию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1A7D70E8-F513-4D4E-99BF-617CBF40D8C7}"/>
              </a:ext>
            </a:extLst>
          </p:cNvPr>
          <p:cNvGrpSpPr/>
          <p:nvPr/>
        </p:nvGrpSpPr>
        <p:grpSpPr>
          <a:xfrm>
            <a:off x="1156747" y="2702312"/>
            <a:ext cx="82405" cy="181354"/>
            <a:chOff x="5541816" y="2209698"/>
            <a:chExt cx="1109902" cy="2442630"/>
          </a:xfrm>
          <a:solidFill>
            <a:schemeClr val="bg1"/>
          </a:solidFill>
        </p:grpSpPr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9A4DBDE1-3117-4C05-8450-42EDED54BF46}"/>
                </a:ext>
              </a:extLst>
            </p:cNvPr>
            <p:cNvSpPr/>
            <p:nvPr/>
          </p:nvSpPr>
          <p:spPr>
            <a:xfrm>
              <a:off x="5541816" y="3025702"/>
              <a:ext cx="1082868" cy="1626626"/>
            </a:xfrm>
            <a:custGeom>
              <a:avLst/>
              <a:gdLst>
                <a:gd name="connsiteX0" fmla="*/ 880043 w 1082868"/>
                <a:gd name="connsiteY0" fmla="*/ 1400822 h 1626626"/>
                <a:gd name="connsiteX1" fmla="*/ 737064 w 1082868"/>
                <a:gd name="connsiteY1" fmla="*/ 1368675 h 1626626"/>
                <a:gd name="connsiteX2" fmla="*/ 696058 w 1082868"/>
                <a:gd name="connsiteY2" fmla="*/ 1246755 h 1626626"/>
                <a:gd name="connsiteX3" fmla="*/ 709355 w 1082868"/>
                <a:gd name="connsiteY3" fmla="*/ 1135922 h 1626626"/>
                <a:gd name="connsiteX4" fmla="*/ 738169 w 1082868"/>
                <a:gd name="connsiteY4" fmla="*/ 1011783 h 1626626"/>
                <a:gd name="connsiteX5" fmla="*/ 868956 w 1082868"/>
                <a:gd name="connsiteY5" fmla="*/ 561784 h 1626626"/>
                <a:gd name="connsiteX6" fmla="*/ 895560 w 1082868"/>
                <a:gd name="connsiteY6" fmla="*/ 425452 h 1626626"/>
                <a:gd name="connsiteX7" fmla="*/ 902208 w 1082868"/>
                <a:gd name="connsiteY7" fmla="*/ 321268 h 1626626"/>
                <a:gd name="connsiteX8" fmla="*/ 799129 w 1082868"/>
                <a:gd name="connsiteY8" fmla="*/ 89620 h 1626626"/>
                <a:gd name="connsiteX9" fmla="*/ 506521 w 1082868"/>
                <a:gd name="connsiteY9" fmla="*/ 952 h 1626626"/>
                <a:gd name="connsiteX10" fmla="*/ 284845 w 1082868"/>
                <a:gd name="connsiteY10" fmla="*/ 37528 h 1626626"/>
                <a:gd name="connsiteX11" fmla="*/ 37681 w 1082868"/>
                <a:gd name="connsiteY11" fmla="*/ 125091 h 1626626"/>
                <a:gd name="connsiteX12" fmla="*/ 0 w 1082868"/>
                <a:gd name="connsiteY12" fmla="*/ 271395 h 1626626"/>
                <a:gd name="connsiteX13" fmla="*/ 91992 w 1082868"/>
                <a:gd name="connsiteY13" fmla="*/ 241467 h 1626626"/>
                <a:gd name="connsiteX14" fmla="*/ 196177 w 1082868"/>
                <a:gd name="connsiteY14" fmla="*/ 225951 h 1626626"/>
                <a:gd name="connsiteX15" fmla="*/ 336937 w 1082868"/>
                <a:gd name="connsiteY15" fmla="*/ 260308 h 1626626"/>
                <a:gd name="connsiteX16" fmla="*/ 373513 w 1082868"/>
                <a:gd name="connsiteY16" fmla="*/ 381123 h 1626626"/>
                <a:gd name="connsiteX17" fmla="*/ 361321 w 1082868"/>
                <a:gd name="connsiteY17" fmla="*/ 491956 h 1626626"/>
                <a:gd name="connsiteX18" fmla="*/ 331394 w 1082868"/>
                <a:gd name="connsiteY18" fmla="*/ 614981 h 1626626"/>
                <a:gd name="connsiteX19" fmla="*/ 199501 w 1082868"/>
                <a:gd name="connsiteY19" fmla="*/ 1067190 h 1626626"/>
                <a:gd name="connsiteX20" fmla="*/ 174012 w 1082868"/>
                <a:gd name="connsiteY20" fmla="*/ 1194653 h 1626626"/>
                <a:gd name="connsiteX21" fmla="*/ 166249 w 1082868"/>
                <a:gd name="connsiteY21" fmla="*/ 1305486 h 1626626"/>
                <a:gd name="connsiteX22" fmla="*/ 277082 w 1082868"/>
                <a:gd name="connsiteY22" fmla="*/ 1534915 h 1626626"/>
                <a:gd name="connsiteX23" fmla="*/ 574119 w 1082868"/>
                <a:gd name="connsiteY23" fmla="*/ 1625802 h 1626626"/>
                <a:gd name="connsiteX24" fmla="*/ 795795 w 1082868"/>
                <a:gd name="connsiteY24" fmla="*/ 1593655 h 1626626"/>
                <a:gd name="connsiteX25" fmla="*/ 1047398 w 1082868"/>
                <a:gd name="connsiteY25" fmla="*/ 1501663 h 1626626"/>
                <a:gd name="connsiteX26" fmla="*/ 1082869 w 1082868"/>
                <a:gd name="connsiteY26" fmla="*/ 1362008 h 1626626"/>
                <a:gd name="connsiteX27" fmla="*/ 995306 w 1082868"/>
                <a:gd name="connsiteY27" fmla="*/ 1390821 h 1626626"/>
                <a:gd name="connsiteX28" fmla="*/ 880043 w 1082868"/>
                <a:gd name="connsiteY28" fmla="*/ 1400822 h 1626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2868" h="1626626">
                  <a:moveTo>
                    <a:pt x="880043" y="1400822"/>
                  </a:moveTo>
                  <a:cubicBezTo>
                    <a:pt x="830189" y="1405470"/>
                    <a:pt x="780136" y="1394221"/>
                    <a:pt x="737064" y="1368675"/>
                  </a:cubicBezTo>
                  <a:cubicBezTo>
                    <a:pt x="705593" y="1336366"/>
                    <a:pt x="690506" y="1291513"/>
                    <a:pt x="696058" y="1246755"/>
                  </a:cubicBezTo>
                  <a:cubicBezTo>
                    <a:pt x="697221" y="1209493"/>
                    <a:pt x="701669" y="1172403"/>
                    <a:pt x="709355" y="1135922"/>
                  </a:cubicBezTo>
                  <a:cubicBezTo>
                    <a:pt x="716794" y="1094069"/>
                    <a:pt x="726405" y="1052636"/>
                    <a:pt x="738169" y="1011783"/>
                  </a:cubicBezTo>
                  <a:lnTo>
                    <a:pt x="868956" y="561784"/>
                  </a:lnTo>
                  <a:cubicBezTo>
                    <a:pt x="882444" y="517369"/>
                    <a:pt x="891359" y="471687"/>
                    <a:pt x="895560" y="425452"/>
                  </a:cubicBezTo>
                  <a:cubicBezTo>
                    <a:pt x="895560" y="375579"/>
                    <a:pt x="902208" y="341213"/>
                    <a:pt x="902208" y="321268"/>
                  </a:cubicBezTo>
                  <a:cubicBezTo>
                    <a:pt x="904989" y="232371"/>
                    <a:pt x="867032" y="147065"/>
                    <a:pt x="799129" y="89620"/>
                  </a:cubicBezTo>
                  <a:cubicBezTo>
                    <a:pt x="715604" y="25498"/>
                    <a:pt x="611591" y="-6021"/>
                    <a:pt x="506521" y="952"/>
                  </a:cubicBezTo>
                  <a:cubicBezTo>
                    <a:pt x="431225" y="2085"/>
                    <a:pt x="356511" y="14410"/>
                    <a:pt x="284845" y="37528"/>
                  </a:cubicBezTo>
                  <a:cubicBezTo>
                    <a:pt x="206521" y="61912"/>
                    <a:pt x="124130" y="91096"/>
                    <a:pt x="37681" y="125091"/>
                  </a:cubicBezTo>
                  <a:lnTo>
                    <a:pt x="0" y="271395"/>
                  </a:lnTo>
                  <a:cubicBezTo>
                    <a:pt x="25489" y="262527"/>
                    <a:pt x="56531" y="252554"/>
                    <a:pt x="91992" y="241467"/>
                  </a:cubicBezTo>
                  <a:cubicBezTo>
                    <a:pt x="125825" y="231447"/>
                    <a:pt x="160896" y="226218"/>
                    <a:pt x="196177" y="225951"/>
                  </a:cubicBezTo>
                  <a:cubicBezTo>
                    <a:pt x="245669" y="220589"/>
                    <a:pt x="295485" y="232742"/>
                    <a:pt x="336937" y="260308"/>
                  </a:cubicBezTo>
                  <a:cubicBezTo>
                    <a:pt x="365093" y="293903"/>
                    <a:pt x="378305" y="337546"/>
                    <a:pt x="373513" y="381123"/>
                  </a:cubicBezTo>
                  <a:cubicBezTo>
                    <a:pt x="373390" y="418394"/>
                    <a:pt x="369303" y="455551"/>
                    <a:pt x="361321" y="491956"/>
                  </a:cubicBezTo>
                  <a:cubicBezTo>
                    <a:pt x="353559" y="530751"/>
                    <a:pt x="343586" y="571756"/>
                    <a:pt x="331394" y="614981"/>
                  </a:cubicBezTo>
                  <a:lnTo>
                    <a:pt x="199501" y="1067190"/>
                  </a:lnTo>
                  <a:cubicBezTo>
                    <a:pt x="188871" y="1109224"/>
                    <a:pt x="180365" y="1151762"/>
                    <a:pt x="174012" y="1194653"/>
                  </a:cubicBezTo>
                  <a:cubicBezTo>
                    <a:pt x="168831" y="1231372"/>
                    <a:pt x="166240" y="1268405"/>
                    <a:pt x="166249" y="1305486"/>
                  </a:cubicBezTo>
                  <a:cubicBezTo>
                    <a:pt x="165706" y="1394993"/>
                    <a:pt x="206635" y="1479708"/>
                    <a:pt x="277082" y="1534915"/>
                  </a:cubicBezTo>
                  <a:cubicBezTo>
                    <a:pt x="361893" y="1600037"/>
                    <a:pt x="467392" y="1632318"/>
                    <a:pt x="574119" y="1625802"/>
                  </a:cubicBezTo>
                  <a:cubicBezTo>
                    <a:pt x="649272" y="1627345"/>
                    <a:pt x="724167" y="1616487"/>
                    <a:pt x="795795" y="1593655"/>
                  </a:cubicBezTo>
                  <a:cubicBezTo>
                    <a:pt x="858603" y="1572224"/>
                    <a:pt x="942470" y="1541563"/>
                    <a:pt x="1047398" y="1501663"/>
                  </a:cubicBezTo>
                  <a:lnTo>
                    <a:pt x="1082869" y="1362008"/>
                  </a:lnTo>
                  <a:cubicBezTo>
                    <a:pt x="1054446" y="1373800"/>
                    <a:pt x="1025176" y="1383429"/>
                    <a:pt x="995306" y="1390821"/>
                  </a:cubicBezTo>
                  <a:cubicBezTo>
                    <a:pt x="957529" y="1399450"/>
                    <a:pt x="918743" y="1402803"/>
                    <a:pt x="880043" y="14008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  <p:sp>
          <p:nvSpPr>
            <p:cNvPr id="57" name="Полилиния: фигура 56">
              <a:extLst>
                <a:ext uri="{FF2B5EF4-FFF2-40B4-BE49-F238E27FC236}">
                  <a16:creationId xmlns:a16="http://schemas.microsoft.com/office/drawing/2014/main" id="{6BBC107B-27C9-4772-8A7E-F28D94E17569}"/>
                </a:ext>
              </a:extLst>
            </p:cNvPr>
            <p:cNvSpPr/>
            <p:nvPr/>
          </p:nvSpPr>
          <p:spPr>
            <a:xfrm>
              <a:off x="6025135" y="2209698"/>
              <a:ext cx="626583" cy="569132"/>
            </a:xfrm>
            <a:custGeom>
              <a:avLst/>
              <a:gdLst>
                <a:gd name="connsiteX0" fmla="*/ 535265 w 626583"/>
                <a:gd name="connsiteY0" fmla="*/ 83226 h 569132"/>
                <a:gd name="connsiteX1" fmla="*/ 313590 w 626583"/>
                <a:gd name="connsiteY1" fmla="*/ 102 h 569132"/>
                <a:gd name="connsiteX2" fmla="*/ 91914 w 626583"/>
                <a:gd name="connsiteY2" fmla="*/ 83226 h 569132"/>
                <a:gd name="connsiteX3" fmla="*/ 64292 w 626583"/>
                <a:gd name="connsiteY3" fmla="*/ 456835 h 569132"/>
                <a:gd name="connsiteX4" fmla="*/ 91914 w 626583"/>
                <a:gd name="connsiteY4" fmla="*/ 484457 h 569132"/>
                <a:gd name="connsiteX5" fmla="*/ 535256 w 626583"/>
                <a:gd name="connsiteY5" fmla="*/ 484457 h 569132"/>
                <a:gd name="connsiteX6" fmla="*/ 561183 w 626583"/>
                <a:gd name="connsiteY6" fmla="*/ 109163 h 569132"/>
                <a:gd name="connsiteX7" fmla="*/ 535265 w 626583"/>
                <a:gd name="connsiteY7" fmla="*/ 83226 h 56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583" h="569132">
                  <a:moveTo>
                    <a:pt x="535265" y="83226"/>
                  </a:moveTo>
                  <a:cubicBezTo>
                    <a:pt x="474943" y="27829"/>
                    <a:pt x="395467" y="-1975"/>
                    <a:pt x="313590" y="102"/>
                  </a:cubicBezTo>
                  <a:cubicBezTo>
                    <a:pt x="231761" y="-1746"/>
                    <a:pt x="152360" y="28029"/>
                    <a:pt x="91914" y="83226"/>
                  </a:cubicBezTo>
                  <a:cubicBezTo>
                    <a:pt x="-18880" y="178762"/>
                    <a:pt x="-31253" y="346031"/>
                    <a:pt x="64292" y="456835"/>
                  </a:cubicBezTo>
                  <a:cubicBezTo>
                    <a:pt x="72807" y="466712"/>
                    <a:pt x="82037" y="475942"/>
                    <a:pt x="91914" y="484457"/>
                  </a:cubicBezTo>
                  <a:cubicBezTo>
                    <a:pt x="218140" y="597357"/>
                    <a:pt x="409040" y="597357"/>
                    <a:pt x="535256" y="484457"/>
                  </a:cubicBezTo>
                  <a:cubicBezTo>
                    <a:pt x="646050" y="387979"/>
                    <a:pt x="657661" y="219958"/>
                    <a:pt x="561183" y="109163"/>
                  </a:cubicBezTo>
                  <a:cubicBezTo>
                    <a:pt x="553163" y="99933"/>
                    <a:pt x="544495" y="91265"/>
                    <a:pt x="535265" y="832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Century Gothic" panose="020B0502020202020204" pitchFamily="34" charset="0"/>
              </a:endParaRPr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E47FEDD4-4FE0-4391-86B3-C6FA14ACF2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506" y="430395"/>
            <a:ext cx="1523466" cy="4384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F6AACC3-BA53-4D08-AA33-784960C2C61C}"/>
              </a:ext>
            </a:extLst>
          </p:cNvPr>
          <p:cNvSpPr txBox="1"/>
          <p:nvPr/>
        </p:nvSpPr>
        <p:spPr>
          <a:xfrm>
            <a:off x="1021530" y="3784933"/>
            <a:ext cx="3807076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24 </a:t>
            </a: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предписаний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в процессе </a:t>
            </a:r>
          </a:p>
          <a:p>
            <a:pPr>
              <a:lnSpc>
                <a:spcPct val="80000"/>
              </a:lnSpc>
            </a:pP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исполнения</a:t>
            </a:r>
          </a:p>
        </p:txBody>
      </p:sp>
      <p:sp>
        <p:nvSpPr>
          <p:cNvPr id="65" name="Равнобедренный треугольник 64">
            <a:extLst>
              <a:ext uri="{FF2B5EF4-FFF2-40B4-BE49-F238E27FC236}">
                <a16:creationId xmlns:a16="http://schemas.microsoft.com/office/drawing/2014/main" id="{99D2A65D-6B8E-442D-91C2-0CD05EB7D5F2}"/>
              </a:ext>
            </a:extLst>
          </p:cNvPr>
          <p:cNvSpPr/>
          <p:nvPr/>
        </p:nvSpPr>
        <p:spPr>
          <a:xfrm rot="5400000">
            <a:off x="3821568" y="1944518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87AF331-21F9-447F-9DB0-98A2018FD252}"/>
              </a:ext>
            </a:extLst>
          </p:cNvPr>
          <p:cNvSpPr txBox="1"/>
          <p:nvPr/>
        </p:nvSpPr>
        <p:spPr>
          <a:xfrm>
            <a:off x="4963843" y="3015266"/>
            <a:ext cx="2210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Жетысуйский р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93798F-94CB-4736-A126-B4661533A2B3}"/>
              </a:ext>
            </a:extLst>
          </p:cNvPr>
          <p:cNvSpPr txBox="1"/>
          <p:nvPr/>
        </p:nvSpPr>
        <p:spPr>
          <a:xfrm>
            <a:off x="4963843" y="3272690"/>
            <a:ext cx="3512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(ул. Бокейханова, ул. Сейфуллина</a:t>
            </a:r>
          </a:p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ул. Черноморская)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E89F32-D041-42BC-8754-423B2A8350C4}"/>
              </a:ext>
            </a:extLst>
          </p:cNvPr>
          <p:cNvSpPr txBox="1"/>
          <p:nvPr/>
        </p:nvSpPr>
        <p:spPr>
          <a:xfrm>
            <a:off x="4963843" y="3729046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Наурызбайский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566EF6-AC6A-4A4C-9414-0EE33FF5AB89}"/>
              </a:ext>
            </a:extLst>
          </p:cNvPr>
          <p:cNvSpPr txBox="1"/>
          <p:nvPr/>
        </p:nvSpPr>
        <p:spPr>
          <a:xfrm>
            <a:off x="4963842" y="3996767"/>
            <a:ext cx="4110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Карагайлы, мкр. Таусамалы)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093052E-DF8D-4034-97F0-7750D4801838}"/>
              </a:ext>
            </a:extLst>
          </p:cNvPr>
          <p:cNvSpPr txBox="1"/>
          <p:nvPr/>
        </p:nvSpPr>
        <p:spPr>
          <a:xfrm>
            <a:off x="4967197" y="4244409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Алатауский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97D0D0B-E5E7-437C-AA57-A487C16A50AD}"/>
              </a:ext>
            </a:extLst>
          </p:cNvPr>
          <p:cNvSpPr txBox="1"/>
          <p:nvPr/>
        </p:nvSpPr>
        <p:spPr>
          <a:xfrm>
            <a:off x="4967197" y="4512130"/>
            <a:ext cx="28076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Шанырак-2, ПКСТ, </a:t>
            </a:r>
          </a:p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ул. Галымбаева)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83" name="Овал 82">
            <a:extLst>
              <a:ext uri="{FF2B5EF4-FFF2-40B4-BE49-F238E27FC236}">
                <a16:creationId xmlns:a16="http://schemas.microsoft.com/office/drawing/2014/main" id="{DAA5D635-350A-4E90-A03E-ED4C8143FDB9}"/>
              </a:ext>
            </a:extLst>
          </p:cNvPr>
          <p:cNvSpPr/>
          <p:nvPr/>
        </p:nvSpPr>
        <p:spPr>
          <a:xfrm flipH="1">
            <a:off x="4694715" y="3094626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AC14963-7ED1-4ABF-944D-789F6574812E}"/>
              </a:ext>
            </a:extLst>
          </p:cNvPr>
          <p:cNvSpPr txBox="1"/>
          <p:nvPr/>
        </p:nvSpPr>
        <p:spPr>
          <a:xfrm>
            <a:off x="4964509" y="4978192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Бостандыкский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5C65FDA-64AB-4845-875B-FB1BBF6521A3}"/>
              </a:ext>
            </a:extLst>
          </p:cNvPr>
          <p:cNvSpPr txBox="1"/>
          <p:nvPr/>
        </p:nvSpPr>
        <p:spPr>
          <a:xfrm>
            <a:off x="4964509" y="5245913"/>
            <a:ext cx="2807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Орбита-1)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F606E7F4-BFDE-410C-BF83-4BD3966256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1700" y="3807082"/>
            <a:ext cx="606300" cy="606300"/>
          </a:xfrm>
          <a:prstGeom prst="rect">
            <a:avLst/>
          </a:prstGeom>
        </p:spPr>
      </p:pic>
      <p:sp>
        <p:nvSpPr>
          <p:cNvPr id="113" name="Равнобедренный треугольник 112">
            <a:extLst>
              <a:ext uri="{FF2B5EF4-FFF2-40B4-BE49-F238E27FC236}">
                <a16:creationId xmlns:a16="http://schemas.microsoft.com/office/drawing/2014/main" id="{8FEAB72F-4B14-42E8-922A-33153CAF071D}"/>
              </a:ext>
            </a:extLst>
          </p:cNvPr>
          <p:cNvSpPr/>
          <p:nvPr/>
        </p:nvSpPr>
        <p:spPr>
          <a:xfrm rot="5400000">
            <a:off x="3821568" y="4173976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F97BF7F-F17F-4D26-B737-E68D47DEAFE3}"/>
              </a:ext>
            </a:extLst>
          </p:cNvPr>
          <p:cNvSpPr txBox="1"/>
          <p:nvPr/>
        </p:nvSpPr>
        <p:spPr>
          <a:xfrm>
            <a:off x="8641137" y="3015266"/>
            <a:ext cx="22104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Медеуский</a:t>
            </a:r>
            <a:r>
              <a:rPr lang="x-none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р</a:t>
            </a:r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44DB9D9-72AC-4D16-ABF0-628254EF7350}"/>
              </a:ext>
            </a:extLst>
          </p:cNvPr>
          <p:cNvSpPr txBox="1"/>
          <p:nvPr/>
        </p:nvSpPr>
        <p:spPr>
          <a:xfrm>
            <a:off x="8641137" y="3272690"/>
            <a:ext cx="3114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Думан-2, ул. Шевченко)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B9FFC01D-BFC0-4243-B81A-C86B17365741}"/>
              </a:ext>
            </a:extLst>
          </p:cNvPr>
          <p:cNvSpPr txBox="1"/>
          <p:nvPr/>
        </p:nvSpPr>
        <p:spPr>
          <a:xfrm>
            <a:off x="8641137" y="3729046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Ауезовский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41A6204-9B39-41D2-B758-60F74FF80656}"/>
              </a:ext>
            </a:extLst>
          </p:cNvPr>
          <p:cNvSpPr txBox="1"/>
          <p:nvPr/>
        </p:nvSpPr>
        <p:spPr>
          <a:xfrm>
            <a:off x="8641137" y="3996767"/>
            <a:ext cx="2807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(12 мкр., ул. Торайгырова)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DDC4072-4880-478D-A6B8-E2827F164C3B}"/>
              </a:ext>
            </a:extLst>
          </p:cNvPr>
          <p:cNvSpPr txBox="1"/>
          <p:nvPr/>
        </p:nvSpPr>
        <p:spPr>
          <a:xfrm>
            <a:off x="8644491" y="4244409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Турксибский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9260E8F-8F07-4221-8988-D41D00628E58}"/>
              </a:ext>
            </a:extLst>
          </p:cNvPr>
          <p:cNvSpPr txBox="1"/>
          <p:nvPr/>
        </p:nvSpPr>
        <p:spPr>
          <a:xfrm>
            <a:off x="8644490" y="4512130"/>
            <a:ext cx="3110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(мкр. Кайрат, ул. Акынов)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7CCC4D1-F0CB-4A8A-9E38-14ABC1B3BE90}"/>
              </a:ext>
            </a:extLst>
          </p:cNvPr>
          <p:cNvSpPr txBox="1"/>
          <p:nvPr/>
        </p:nvSpPr>
        <p:spPr>
          <a:xfrm>
            <a:off x="8641803" y="4978192"/>
            <a:ext cx="29141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Алмалинский р-н</a:t>
            </a:r>
            <a:endParaRPr lang="x-none" sz="16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CC99CCE4-6C16-43C0-844F-98953E23DFBD}"/>
              </a:ext>
            </a:extLst>
          </p:cNvPr>
          <p:cNvSpPr txBox="1"/>
          <p:nvPr/>
        </p:nvSpPr>
        <p:spPr>
          <a:xfrm>
            <a:off x="8641802" y="5245913"/>
            <a:ext cx="3110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(ул. Тургут Озала)</a:t>
            </a:r>
            <a:endParaRPr lang="x-none" sz="1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39" name="Полилиния: фигура 138">
            <a:extLst>
              <a:ext uri="{FF2B5EF4-FFF2-40B4-BE49-F238E27FC236}">
                <a16:creationId xmlns:a16="http://schemas.microsoft.com/office/drawing/2014/main" id="{D9D84B0D-398D-412A-AC24-0A2DA20F84C4}"/>
              </a:ext>
            </a:extLst>
          </p:cNvPr>
          <p:cNvSpPr/>
          <p:nvPr/>
        </p:nvSpPr>
        <p:spPr>
          <a:xfrm>
            <a:off x="4747603" y="3145679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0" name="Овал 139">
            <a:extLst>
              <a:ext uri="{FF2B5EF4-FFF2-40B4-BE49-F238E27FC236}">
                <a16:creationId xmlns:a16="http://schemas.microsoft.com/office/drawing/2014/main" id="{485B0585-2E8D-4C73-8B4C-4CEDB5935C1F}"/>
              </a:ext>
            </a:extLst>
          </p:cNvPr>
          <p:cNvSpPr/>
          <p:nvPr/>
        </p:nvSpPr>
        <p:spPr>
          <a:xfrm flipH="1">
            <a:off x="4694715" y="3793740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1" name="Полилиния: фигура 140">
            <a:extLst>
              <a:ext uri="{FF2B5EF4-FFF2-40B4-BE49-F238E27FC236}">
                <a16:creationId xmlns:a16="http://schemas.microsoft.com/office/drawing/2014/main" id="{4308CF43-1FEF-4C63-B4C6-925E25DD8A62}"/>
              </a:ext>
            </a:extLst>
          </p:cNvPr>
          <p:cNvSpPr/>
          <p:nvPr/>
        </p:nvSpPr>
        <p:spPr>
          <a:xfrm>
            <a:off x="4747603" y="3844793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id="{68BB95CB-0D6D-4D76-98FE-7918A0B935B7}"/>
              </a:ext>
            </a:extLst>
          </p:cNvPr>
          <p:cNvSpPr/>
          <p:nvPr/>
        </p:nvSpPr>
        <p:spPr>
          <a:xfrm flipH="1">
            <a:off x="4694715" y="4299028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3" name="Полилиния: фигура 142">
            <a:extLst>
              <a:ext uri="{FF2B5EF4-FFF2-40B4-BE49-F238E27FC236}">
                <a16:creationId xmlns:a16="http://schemas.microsoft.com/office/drawing/2014/main" id="{9B13ACC8-C4FE-495D-B29B-078BC29EB575}"/>
              </a:ext>
            </a:extLst>
          </p:cNvPr>
          <p:cNvSpPr/>
          <p:nvPr/>
        </p:nvSpPr>
        <p:spPr>
          <a:xfrm>
            <a:off x="4747603" y="4350081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id="{E82371AB-6B63-413F-8B7E-585667F77DBD}"/>
              </a:ext>
            </a:extLst>
          </p:cNvPr>
          <p:cNvSpPr/>
          <p:nvPr/>
        </p:nvSpPr>
        <p:spPr>
          <a:xfrm flipH="1">
            <a:off x="4694715" y="5028041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1FA2B4AF-5654-46A8-B70C-0F156275B755}"/>
              </a:ext>
            </a:extLst>
          </p:cNvPr>
          <p:cNvSpPr/>
          <p:nvPr/>
        </p:nvSpPr>
        <p:spPr>
          <a:xfrm>
            <a:off x="4747603" y="5079094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id="{26CE4FDD-9BE9-42C7-8AE2-31E3079365DA}"/>
              </a:ext>
            </a:extLst>
          </p:cNvPr>
          <p:cNvSpPr/>
          <p:nvPr/>
        </p:nvSpPr>
        <p:spPr>
          <a:xfrm flipH="1">
            <a:off x="8338752" y="3094626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7" name="Полилиния: фигура 146">
            <a:extLst>
              <a:ext uri="{FF2B5EF4-FFF2-40B4-BE49-F238E27FC236}">
                <a16:creationId xmlns:a16="http://schemas.microsoft.com/office/drawing/2014/main" id="{2B957A2E-4560-4F3C-B718-9370BEC365CB}"/>
              </a:ext>
            </a:extLst>
          </p:cNvPr>
          <p:cNvSpPr/>
          <p:nvPr/>
        </p:nvSpPr>
        <p:spPr>
          <a:xfrm>
            <a:off x="8391640" y="3145679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48" name="Овал 147">
            <a:extLst>
              <a:ext uri="{FF2B5EF4-FFF2-40B4-BE49-F238E27FC236}">
                <a16:creationId xmlns:a16="http://schemas.microsoft.com/office/drawing/2014/main" id="{E82F09DE-A01B-425D-9D63-8F87E2E1F61D}"/>
              </a:ext>
            </a:extLst>
          </p:cNvPr>
          <p:cNvSpPr/>
          <p:nvPr/>
        </p:nvSpPr>
        <p:spPr>
          <a:xfrm flipH="1">
            <a:off x="8338752" y="3793740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49" name="Полилиния: фигура 148">
            <a:extLst>
              <a:ext uri="{FF2B5EF4-FFF2-40B4-BE49-F238E27FC236}">
                <a16:creationId xmlns:a16="http://schemas.microsoft.com/office/drawing/2014/main" id="{2588C016-8622-45F9-B265-F3059A33B6D7}"/>
              </a:ext>
            </a:extLst>
          </p:cNvPr>
          <p:cNvSpPr/>
          <p:nvPr/>
        </p:nvSpPr>
        <p:spPr>
          <a:xfrm>
            <a:off x="8391640" y="3844793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50" name="Овал 149">
            <a:extLst>
              <a:ext uri="{FF2B5EF4-FFF2-40B4-BE49-F238E27FC236}">
                <a16:creationId xmlns:a16="http://schemas.microsoft.com/office/drawing/2014/main" id="{1E0B606B-46FD-413D-9B37-43DCDA688486}"/>
              </a:ext>
            </a:extLst>
          </p:cNvPr>
          <p:cNvSpPr/>
          <p:nvPr/>
        </p:nvSpPr>
        <p:spPr>
          <a:xfrm flipH="1">
            <a:off x="8338752" y="4299028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99F28135-8E12-43AE-8076-CE966D2D0A38}"/>
              </a:ext>
            </a:extLst>
          </p:cNvPr>
          <p:cNvSpPr/>
          <p:nvPr/>
        </p:nvSpPr>
        <p:spPr>
          <a:xfrm>
            <a:off x="8391640" y="4350081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52" name="Овал 151">
            <a:extLst>
              <a:ext uri="{FF2B5EF4-FFF2-40B4-BE49-F238E27FC236}">
                <a16:creationId xmlns:a16="http://schemas.microsoft.com/office/drawing/2014/main" id="{358F943D-32A2-47BC-BCA1-19AB4DEAB49C}"/>
              </a:ext>
            </a:extLst>
          </p:cNvPr>
          <p:cNvSpPr/>
          <p:nvPr/>
        </p:nvSpPr>
        <p:spPr>
          <a:xfrm flipH="1">
            <a:off x="8338752" y="5028041"/>
            <a:ext cx="230435" cy="230435"/>
          </a:xfrm>
          <a:prstGeom prst="ellips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153" name="Полилиния: фигура 152">
            <a:extLst>
              <a:ext uri="{FF2B5EF4-FFF2-40B4-BE49-F238E27FC236}">
                <a16:creationId xmlns:a16="http://schemas.microsoft.com/office/drawing/2014/main" id="{7C033C63-C658-4F28-8213-0F05758367AD}"/>
              </a:ext>
            </a:extLst>
          </p:cNvPr>
          <p:cNvSpPr/>
          <p:nvPr/>
        </p:nvSpPr>
        <p:spPr>
          <a:xfrm>
            <a:off x="8391640" y="5079094"/>
            <a:ext cx="126309" cy="129392"/>
          </a:xfrm>
          <a:custGeom>
            <a:avLst/>
            <a:gdLst>
              <a:gd name="connsiteX0" fmla="*/ 6489 w 3761778"/>
              <a:gd name="connsiteY0" fmla="*/ 2415935 h 3853605"/>
              <a:gd name="connsiteX1" fmla="*/ 25492 w 3761778"/>
              <a:gd name="connsiteY1" fmla="*/ 2560377 h 3853605"/>
              <a:gd name="connsiteX2" fmla="*/ 405562 w 3761778"/>
              <a:gd name="connsiteY2" fmla="*/ 3220007 h 3853605"/>
              <a:gd name="connsiteX3" fmla="*/ 520919 w 3761778"/>
              <a:gd name="connsiteY3" fmla="*/ 3308715 h 3853605"/>
              <a:gd name="connsiteX4" fmla="*/ 665128 w 3761778"/>
              <a:gd name="connsiteY4" fmla="*/ 3289674 h 3853605"/>
              <a:gd name="connsiteX5" fmla="*/ 944588 w 3761778"/>
              <a:gd name="connsiteY5" fmla="*/ 3128027 h 3853605"/>
              <a:gd name="connsiteX6" fmla="*/ 1310801 w 3761778"/>
              <a:gd name="connsiteY6" fmla="*/ 3340350 h 3853605"/>
              <a:gd name="connsiteX7" fmla="*/ 1310801 w 3761778"/>
              <a:gd name="connsiteY7" fmla="*/ 3663199 h 3853605"/>
              <a:gd name="connsiteX8" fmla="*/ 1500836 w 3761778"/>
              <a:gd name="connsiteY8" fmla="*/ 3853606 h 3853605"/>
              <a:gd name="connsiteX9" fmla="*/ 2260976 w 3761778"/>
              <a:gd name="connsiteY9" fmla="*/ 3853606 h 3853605"/>
              <a:gd name="connsiteX10" fmla="*/ 2451011 w 3761778"/>
              <a:gd name="connsiteY10" fmla="*/ 3663199 h 3853605"/>
              <a:gd name="connsiteX11" fmla="*/ 2451011 w 3761778"/>
              <a:gd name="connsiteY11" fmla="*/ 3340350 h 3853605"/>
              <a:gd name="connsiteX12" fmla="*/ 2817224 w 3761778"/>
              <a:gd name="connsiteY12" fmla="*/ 3128027 h 3853605"/>
              <a:gd name="connsiteX13" fmla="*/ 3096684 w 3761778"/>
              <a:gd name="connsiteY13" fmla="*/ 3289674 h 3853605"/>
              <a:gd name="connsiteX14" fmla="*/ 3240843 w 3761778"/>
              <a:gd name="connsiteY14" fmla="*/ 3308715 h 3853605"/>
              <a:gd name="connsiteX15" fmla="*/ 3356250 w 3761778"/>
              <a:gd name="connsiteY15" fmla="*/ 3220007 h 3853605"/>
              <a:gd name="connsiteX16" fmla="*/ 3736320 w 3761778"/>
              <a:gd name="connsiteY16" fmla="*/ 2560377 h 3853605"/>
              <a:gd name="connsiteX17" fmla="*/ 3755323 w 3761778"/>
              <a:gd name="connsiteY17" fmla="*/ 2415935 h 3853605"/>
              <a:gd name="connsiteX18" fmla="*/ 3666789 w 3761778"/>
              <a:gd name="connsiteY18" fmla="*/ 2300303 h 3853605"/>
              <a:gd name="connsiteX19" fmla="*/ 3386735 w 3761778"/>
              <a:gd name="connsiteY19" fmla="*/ 2138308 h 3853605"/>
              <a:gd name="connsiteX20" fmla="*/ 3401185 w 3761778"/>
              <a:gd name="connsiteY20" fmla="*/ 1928067 h 3853605"/>
              <a:gd name="connsiteX21" fmla="*/ 3386388 w 3761778"/>
              <a:gd name="connsiteY21" fmla="*/ 1715496 h 3853605"/>
              <a:gd name="connsiteX22" fmla="*/ 3666789 w 3761778"/>
              <a:gd name="connsiteY22" fmla="*/ 1553303 h 3853605"/>
              <a:gd name="connsiteX23" fmla="*/ 3755323 w 3761778"/>
              <a:gd name="connsiteY23" fmla="*/ 1437671 h 3853605"/>
              <a:gd name="connsiteX24" fmla="*/ 3736320 w 3761778"/>
              <a:gd name="connsiteY24" fmla="*/ 1293180 h 3853605"/>
              <a:gd name="connsiteX25" fmla="*/ 3356250 w 3761778"/>
              <a:gd name="connsiteY25" fmla="*/ 633598 h 3853605"/>
              <a:gd name="connsiteX26" fmla="*/ 3096684 w 3761778"/>
              <a:gd name="connsiteY26" fmla="*/ 563931 h 3853605"/>
              <a:gd name="connsiteX27" fmla="*/ 2815393 w 3761778"/>
              <a:gd name="connsiteY27" fmla="*/ 726670 h 3853605"/>
              <a:gd name="connsiteX28" fmla="*/ 2451011 w 3761778"/>
              <a:gd name="connsiteY28" fmla="*/ 515784 h 3853605"/>
              <a:gd name="connsiteX29" fmla="*/ 2451011 w 3761778"/>
              <a:gd name="connsiteY29" fmla="*/ 190407 h 3853605"/>
              <a:gd name="connsiteX30" fmla="*/ 2260976 w 3761778"/>
              <a:gd name="connsiteY30" fmla="*/ 0 h 3853605"/>
              <a:gd name="connsiteX31" fmla="*/ 1500836 w 3761778"/>
              <a:gd name="connsiteY31" fmla="*/ 0 h 3853605"/>
              <a:gd name="connsiteX32" fmla="*/ 1310801 w 3761778"/>
              <a:gd name="connsiteY32" fmla="*/ 190407 h 3853605"/>
              <a:gd name="connsiteX33" fmla="*/ 1310801 w 3761778"/>
              <a:gd name="connsiteY33" fmla="*/ 515784 h 3853605"/>
              <a:gd name="connsiteX34" fmla="*/ 946469 w 3761778"/>
              <a:gd name="connsiteY34" fmla="*/ 726670 h 3853605"/>
              <a:gd name="connsiteX35" fmla="*/ 665128 w 3761778"/>
              <a:gd name="connsiteY35" fmla="*/ 563931 h 3853605"/>
              <a:gd name="connsiteX36" fmla="*/ 405562 w 3761778"/>
              <a:gd name="connsiteY36" fmla="*/ 633598 h 3853605"/>
              <a:gd name="connsiteX37" fmla="*/ 25492 w 3761778"/>
              <a:gd name="connsiteY37" fmla="*/ 1293180 h 3853605"/>
              <a:gd name="connsiteX38" fmla="*/ 6489 w 3761778"/>
              <a:gd name="connsiteY38" fmla="*/ 1437671 h 3853605"/>
              <a:gd name="connsiteX39" fmla="*/ 95023 w 3761778"/>
              <a:gd name="connsiteY39" fmla="*/ 1553303 h 3853605"/>
              <a:gd name="connsiteX40" fmla="*/ 375423 w 3761778"/>
              <a:gd name="connsiteY40" fmla="*/ 1715496 h 3853605"/>
              <a:gd name="connsiteX41" fmla="*/ 360626 w 3761778"/>
              <a:gd name="connsiteY41" fmla="*/ 1928067 h 3853605"/>
              <a:gd name="connsiteX42" fmla="*/ 375077 w 3761778"/>
              <a:gd name="connsiteY42" fmla="*/ 2138308 h 3853605"/>
              <a:gd name="connsiteX43" fmla="*/ 95072 w 3761778"/>
              <a:gd name="connsiteY43" fmla="*/ 2300303 h 3853605"/>
              <a:gd name="connsiteX44" fmla="*/ 6489 w 3761778"/>
              <a:gd name="connsiteY44" fmla="*/ 2415935 h 3853605"/>
              <a:gd name="connsiteX45" fmla="*/ 1880906 w 3761778"/>
              <a:gd name="connsiteY45" fmla="*/ 1356847 h 3853605"/>
              <a:gd name="connsiteX46" fmla="*/ 2451011 w 3761778"/>
              <a:gd name="connsiteY46" fmla="*/ 1928067 h 3853605"/>
              <a:gd name="connsiteX47" fmla="*/ 1880906 w 3761778"/>
              <a:gd name="connsiteY47" fmla="*/ 2499288 h 3853605"/>
              <a:gd name="connsiteX48" fmla="*/ 1310801 w 3761778"/>
              <a:gd name="connsiteY48" fmla="*/ 1928067 h 3853605"/>
              <a:gd name="connsiteX49" fmla="*/ 1880906 w 3761778"/>
              <a:gd name="connsiteY49" fmla="*/ 1356847 h 3853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761778" h="3853605">
                <a:moveTo>
                  <a:pt x="6489" y="2415935"/>
                </a:moveTo>
                <a:cubicBezTo>
                  <a:pt x="-6576" y="2464677"/>
                  <a:pt x="253" y="2516643"/>
                  <a:pt x="25492" y="2560377"/>
                </a:cubicBezTo>
                <a:lnTo>
                  <a:pt x="405562" y="3220007"/>
                </a:lnTo>
                <a:cubicBezTo>
                  <a:pt x="430751" y="3263741"/>
                  <a:pt x="472272" y="3295624"/>
                  <a:pt x="520919" y="3308715"/>
                </a:cubicBezTo>
                <a:cubicBezTo>
                  <a:pt x="569615" y="3321756"/>
                  <a:pt x="621479" y="3314963"/>
                  <a:pt x="665128" y="3289674"/>
                </a:cubicBezTo>
                <a:lnTo>
                  <a:pt x="944588" y="3128027"/>
                </a:lnTo>
                <a:cubicBezTo>
                  <a:pt x="1056184" y="3215396"/>
                  <a:pt x="1179855" y="3287096"/>
                  <a:pt x="1310801" y="3340350"/>
                </a:cubicBezTo>
                <a:lnTo>
                  <a:pt x="1310801" y="3663199"/>
                </a:lnTo>
                <a:cubicBezTo>
                  <a:pt x="1310801" y="3768319"/>
                  <a:pt x="1395871" y="3853606"/>
                  <a:pt x="1500836" y="3853606"/>
                </a:cubicBezTo>
                <a:lnTo>
                  <a:pt x="2260976" y="3853606"/>
                </a:lnTo>
                <a:cubicBezTo>
                  <a:pt x="2365891" y="3853606"/>
                  <a:pt x="2451011" y="3768319"/>
                  <a:pt x="2451011" y="3663199"/>
                </a:cubicBezTo>
                <a:lnTo>
                  <a:pt x="2451011" y="3340350"/>
                </a:lnTo>
                <a:cubicBezTo>
                  <a:pt x="2581957" y="3287096"/>
                  <a:pt x="2705628" y="3215396"/>
                  <a:pt x="2817224" y="3128027"/>
                </a:cubicBezTo>
                <a:lnTo>
                  <a:pt x="3096684" y="3289674"/>
                </a:lnTo>
                <a:cubicBezTo>
                  <a:pt x="3140283" y="3314913"/>
                  <a:pt x="3192196" y="3321756"/>
                  <a:pt x="3240843" y="3308715"/>
                </a:cubicBezTo>
                <a:cubicBezTo>
                  <a:pt x="3289540" y="3295624"/>
                  <a:pt x="3331060" y="3263741"/>
                  <a:pt x="3356250" y="3220007"/>
                </a:cubicBezTo>
                <a:lnTo>
                  <a:pt x="3736320" y="2560377"/>
                </a:lnTo>
                <a:cubicBezTo>
                  <a:pt x="3761509" y="2516643"/>
                  <a:pt x="3768339" y="2464677"/>
                  <a:pt x="3755323" y="2415935"/>
                </a:cubicBezTo>
                <a:cubicBezTo>
                  <a:pt x="3742258" y="2367143"/>
                  <a:pt x="3710388" y="2325542"/>
                  <a:pt x="3666789" y="2300303"/>
                </a:cubicBezTo>
                <a:lnTo>
                  <a:pt x="3386735" y="2138308"/>
                </a:lnTo>
                <a:cubicBezTo>
                  <a:pt x="3396335" y="2068790"/>
                  <a:pt x="3401185" y="1998429"/>
                  <a:pt x="3401185" y="1928067"/>
                </a:cubicBezTo>
                <a:cubicBezTo>
                  <a:pt x="3401185" y="1856863"/>
                  <a:pt x="3396236" y="1785808"/>
                  <a:pt x="3386388" y="1715496"/>
                </a:cubicBezTo>
                <a:lnTo>
                  <a:pt x="3666789" y="1553303"/>
                </a:lnTo>
                <a:cubicBezTo>
                  <a:pt x="3710437" y="1528064"/>
                  <a:pt x="3742258" y="1486462"/>
                  <a:pt x="3755323" y="1437671"/>
                </a:cubicBezTo>
                <a:cubicBezTo>
                  <a:pt x="3768339" y="1388879"/>
                  <a:pt x="3761509" y="1336914"/>
                  <a:pt x="3736320" y="1293180"/>
                </a:cubicBezTo>
                <a:lnTo>
                  <a:pt x="3356250" y="633598"/>
                </a:lnTo>
                <a:cubicBezTo>
                  <a:pt x="3303792" y="542560"/>
                  <a:pt x="3187544" y="511371"/>
                  <a:pt x="3096684" y="563931"/>
                </a:cubicBezTo>
                <a:lnTo>
                  <a:pt x="2815393" y="726670"/>
                </a:lnTo>
                <a:cubicBezTo>
                  <a:pt x="2704242" y="639945"/>
                  <a:pt x="2581214" y="568741"/>
                  <a:pt x="2451011" y="515784"/>
                </a:cubicBezTo>
                <a:lnTo>
                  <a:pt x="2451011" y="190407"/>
                </a:lnTo>
                <a:cubicBezTo>
                  <a:pt x="2451011" y="85286"/>
                  <a:pt x="2365940" y="0"/>
                  <a:pt x="2260976" y="0"/>
                </a:cubicBezTo>
                <a:lnTo>
                  <a:pt x="1500836" y="0"/>
                </a:lnTo>
                <a:cubicBezTo>
                  <a:pt x="1395871" y="0"/>
                  <a:pt x="1310801" y="85286"/>
                  <a:pt x="1310801" y="190407"/>
                </a:cubicBezTo>
                <a:lnTo>
                  <a:pt x="1310801" y="515784"/>
                </a:lnTo>
                <a:cubicBezTo>
                  <a:pt x="1180647" y="568741"/>
                  <a:pt x="1057570" y="639945"/>
                  <a:pt x="946469" y="726670"/>
                </a:cubicBezTo>
                <a:lnTo>
                  <a:pt x="665128" y="563931"/>
                </a:lnTo>
                <a:cubicBezTo>
                  <a:pt x="574267" y="511322"/>
                  <a:pt x="458019" y="542560"/>
                  <a:pt x="405562" y="633598"/>
                </a:cubicBezTo>
                <a:lnTo>
                  <a:pt x="25492" y="1293180"/>
                </a:lnTo>
                <a:cubicBezTo>
                  <a:pt x="302" y="1336914"/>
                  <a:pt x="-6527" y="1388928"/>
                  <a:pt x="6489" y="1437671"/>
                </a:cubicBezTo>
                <a:cubicBezTo>
                  <a:pt x="19553" y="1486462"/>
                  <a:pt x="51374" y="1528064"/>
                  <a:pt x="95023" y="1553303"/>
                </a:cubicBezTo>
                <a:lnTo>
                  <a:pt x="375423" y="1715496"/>
                </a:lnTo>
                <a:cubicBezTo>
                  <a:pt x="365575" y="1785808"/>
                  <a:pt x="360626" y="1856863"/>
                  <a:pt x="360626" y="1928067"/>
                </a:cubicBezTo>
                <a:cubicBezTo>
                  <a:pt x="360626" y="1998429"/>
                  <a:pt x="365476" y="2068740"/>
                  <a:pt x="375077" y="2138308"/>
                </a:cubicBezTo>
                <a:lnTo>
                  <a:pt x="95072" y="2300303"/>
                </a:lnTo>
                <a:cubicBezTo>
                  <a:pt x="51374" y="2325542"/>
                  <a:pt x="19553" y="2367143"/>
                  <a:pt x="6489" y="2415935"/>
                </a:cubicBezTo>
                <a:close/>
                <a:moveTo>
                  <a:pt x="1880906" y="1356847"/>
                </a:moveTo>
                <a:cubicBezTo>
                  <a:pt x="2195750" y="1356847"/>
                  <a:pt x="2451011" y="1612607"/>
                  <a:pt x="2451011" y="1928067"/>
                </a:cubicBezTo>
                <a:cubicBezTo>
                  <a:pt x="2451011" y="2243528"/>
                  <a:pt x="2195750" y="2499288"/>
                  <a:pt x="1880906" y="2499288"/>
                </a:cubicBezTo>
                <a:cubicBezTo>
                  <a:pt x="1566012" y="2499288"/>
                  <a:pt x="1310801" y="2243528"/>
                  <a:pt x="1310801" y="1928067"/>
                </a:cubicBezTo>
                <a:cubicBezTo>
                  <a:pt x="1310801" y="1612607"/>
                  <a:pt x="1566062" y="1356847"/>
                  <a:pt x="1880906" y="1356847"/>
                </a:cubicBezTo>
                <a:close/>
              </a:path>
            </a:pathLst>
          </a:custGeom>
          <a:solidFill>
            <a:schemeClr val="bg1"/>
          </a:solidFill>
          <a:ln w="12669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6476FD00-73D3-43B6-8D7B-87171873C671}"/>
              </a:ext>
            </a:extLst>
          </p:cNvPr>
          <p:cNvSpPr/>
          <p:nvPr/>
        </p:nvSpPr>
        <p:spPr>
          <a:xfrm>
            <a:off x="8253244" y="6405720"/>
            <a:ext cx="2794625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Справочно: всего </a:t>
            </a:r>
            <a:br>
              <a:rPr lang="ru-RU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</a:br>
            <a:r>
              <a:rPr lang="ru-RU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в г. Алматы 4 032 БС</a:t>
            </a:r>
            <a:endParaRPr lang="ru-RU" sz="2000" i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02" name="Равнобедренный треугольник 101">
            <a:extLst>
              <a:ext uri="{FF2B5EF4-FFF2-40B4-BE49-F238E27FC236}">
                <a16:creationId xmlns:a16="http://schemas.microsoft.com/office/drawing/2014/main" id="{8FEAB72F-4B14-42E8-922A-33153CAF071D}"/>
              </a:ext>
            </a:extLst>
          </p:cNvPr>
          <p:cNvSpPr/>
          <p:nvPr/>
        </p:nvSpPr>
        <p:spPr>
          <a:xfrm rot="5400000">
            <a:off x="3814550" y="6109573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6476FD00-73D3-43B6-8D7B-87171873C671}"/>
              </a:ext>
            </a:extLst>
          </p:cNvPr>
          <p:cNvSpPr/>
          <p:nvPr/>
        </p:nvSpPr>
        <p:spPr>
          <a:xfrm>
            <a:off x="4355031" y="5908293"/>
            <a:ext cx="3269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Улучшения качества связи </a:t>
            </a:r>
            <a:r>
              <a:rPr lang="ru-RU" sz="20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по г. Алматы</a:t>
            </a:r>
            <a:endParaRPr lang="ru-RU" sz="20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04" name="Равнобедренный треугольник 103">
            <a:extLst>
              <a:ext uri="{FF2B5EF4-FFF2-40B4-BE49-F238E27FC236}">
                <a16:creationId xmlns:a16="http://schemas.microsoft.com/office/drawing/2014/main" id="{8FEAB72F-4B14-42E8-922A-33153CAF071D}"/>
              </a:ext>
            </a:extLst>
          </p:cNvPr>
          <p:cNvSpPr/>
          <p:nvPr/>
        </p:nvSpPr>
        <p:spPr>
          <a:xfrm rot="5400000">
            <a:off x="7604382" y="6109573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476FD00-73D3-43B6-8D7B-87171873C671}"/>
              </a:ext>
            </a:extLst>
          </p:cNvPr>
          <p:cNvSpPr/>
          <p:nvPr/>
        </p:nvSpPr>
        <p:spPr>
          <a:xfrm>
            <a:off x="8253244" y="5874375"/>
            <a:ext cx="214080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627</a:t>
            </a:r>
            <a:r>
              <a:rPr lang="ru-RU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  <a:r>
              <a:rPr lang="ru-RU" sz="4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БС</a:t>
            </a:r>
            <a:endParaRPr lang="ru-RU" sz="36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grpSp>
        <p:nvGrpSpPr>
          <p:cNvPr id="106" name="Группа 72">
            <a:extLst>
              <a:ext uri="{FF2B5EF4-FFF2-40B4-BE49-F238E27FC236}">
                <a16:creationId xmlns:a16="http://schemas.microsoft.com/office/drawing/2014/main" id="{A99AC2B6-A0BE-4FE8-B565-0B17EF2172B2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107" name="Группа 79">
              <a:extLst>
                <a:ext uri="{FF2B5EF4-FFF2-40B4-BE49-F238E27FC236}">
                  <a16:creationId xmlns:a16="http://schemas.microsoft.com/office/drawing/2014/main" id="{9C1610AF-157E-4248-9ED5-0E2BBFB282EE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120" name="object 48">
                <a:extLst>
                  <a:ext uri="{FF2B5EF4-FFF2-40B4-BE49-F238E27FC236}">
                    <a16:creationId xmlns:a16="http://schemas.microsoft.com/office/drawing/2014/main" id="{310D1DCF-B12C-48D6-8BD2-CD169ABB19B7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object 48">
                <a:extLst>
                  <a:ext uri="{FF2B5EF4-FFF2-40B4-BE49-F238E27FC236}">
                    <a16:creationId xmlns:a16="http://schemas.microsoft.com/office/drawing/2014/main" id="{540653BE-F319-4AC1-9DA4-B1D64B7EDD2F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8" name="Группа 85">
              <a:extLst>
                <a:ext uri="{FF2B5EF4-FFF2-40B4-BE49-F238E27FC236}">
                  <a16:creationId xmlns:a16="http://schemas.microsoft.com/office/drawing/2014/main" id="{4D4383EB-881F-4221-BC1D-35974BBA5F4C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109" name="object 48">
                <a:extLst>
                  <a:ext uri="{FF2B5EF4-FFF2-40B4-BE49-F238E27FC236}">
                    <a16:creationId xmlns:a16="http://schemas.microsoft.com/office/drawing/2014/main" id="{1F866AED-3DDE-43FC-B957-7E83DEEF2B4E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0" name="object 48">
                <a:extLst>
                  <a:ext uri="{FF2B5EF4-FFF2-40B4-BE49-F238E27FC236}">
                    <a16:creationId xmlns:a16="http://schemas.microsoft.com/office/drawing/2014/main" id="{6D8EFFF7-97CF-4393-84C3-AFDDB5ED9264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122" name="Группа 57">
            <a:extLst>
              <a:ext uri="{FF2B5EF4-FFF2-40B4-BE49-F238E27FC236}">
                <a16:creationId xmlns:a16="http://schemas.microsoft.com/office/drawing/2014/main" id="{4444E0E0-BAB5-43A4-AFAD-CA752F7D23F4}"/>
              </a:ext>
            </a:extLst>
          </p:cNvPr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123" name="object 23">
              <a:extLst>
                <a:ext uri="{FF2B5EF4-FFF2-40B4-BE49-F238E27FC236}">
                  <a16:creationId xmlns:a16="http://schemas.microsoft.com/office/drawing/2014/main" id="{4F365F97-0165-48A9-B57B-E436DB2D959E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4" name="object 24">
              <a:extLst>
                <a:ext uri="{FF2B5EF4-FFF2-40B4-BE49-F238E27FC236}">
                  <a16:creationId xmlns:a16="http://schemas.microsoft.com/office/drawing/2014/main" id="{5282C311-972A-4217-82A0-64F91D5871C6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5" name="object 25">
              <a:extLst>
                <a:ext uri="{FF2B5EF4-FFF2-40B4-BE49-F238E27FC236}">
                  <a16:creationId xmlns:a16="http://schemas.microsoft.com/office/drawing/2014/main" id="{97A43B66-AEAC-4B51-9B18-11225376D9D6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6" name="object 26">
              <a:extLst>
                <a:ext uri="{FF2B5EF4-FFF2-40B4-BE49-F238E27FC236}">
                  <a16:creationId xmlns:a16="http://schemas.microsoft.com/office/drawing/2014/main" id="{10CD35C7-5BA8-498C-B823-E0F8BCAEF41A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7" name="Группа 68">
            <a:extLst>
              <a:ext uri="{FF2B5EF4-FFF2-40B4-BE49-F238E27FC236}">
                <a16:creationId xmlns:a16="http://schemas.microsoft.com/office/drawing/2014/main" id="{6E0D5263-5FDC-4101-ACCB-6E9DDA2123F8}"/>
              </a:ext>
            </a:extLst>
          </p:cNvPr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128" name="Группа 73">
              <a:extLst>
                <a:ext uri="{FF2B5EF4-FFF2-40B4-BE49-F238E27FC236}">
                  <a16:creationId xmlns:a16="http://schemas.microsoft.com/office/drawing/2014/main" id="{08B76561-CE4E-430B-A525-33944D9F5E65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134" name="object 48">
                <a:extLst>
                  <a:ext uri="{FF2B5EF4-FFF2-40B4-BE49-F238E27FC236}">
                    <a16:creationId xmlns:a16="http://schemas.microsoft.com/office/drawing/2014/main" id="{89A22ABB-3925-4D6E-83D6-932EF6CA1991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5" name="object 48">
                <a:extLst>
                  <a:ext uri="{FF2B5EF4-FFF2-40B4-BE49-F238E27FC236}">
                    <a16:creationId xmlns:a16="http://schemas.microsoft.com/office/drawing/2014/main" id="{F867E848-AB09-491B-85E6-D17235E25A89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1" name="Группа 74">
              <a:extLst>
                <a:ext uri="{FF2B5EF4-FFF2-40B4-BE49-F238E27FC236}">
                  <a16:creationId xmlns:a16="http://schemas.microsoft.com/office/drawing/2014/main" id="{ABBFB4BE-ADE7-452A-9BA7-EF6ACE334825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132" name="object 48">
                <a:extLst>
                  <a:ext uri="{FF2B5EF4-FFF2-40B4-BE49-F238E27FC236}">
                    <a16:creationId xmlns:a16="http://schemas.microsoft.com/office/drawing/2014/main" id="{D36048B4-D429-4B54-BF61-8031176CBB53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object 48">
                <a:extLst>
                  <a:ext uri="{FF2B5EF4-FFF2-40B4-BE49-F238E27FC236}">
                    <a16:creationId xmlns:a16="http://schemas.microsoft.com/office/drawing/2014/main" id="{1E79CB6B-CEE0-4512-A31C-0D31B253D9B9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136" name="object 27">
            <a:extLst>
              <a:ext uri="{FF2B5EF4-FFF2-40B4-BE49-F238E27FC236}">
                <a16:creationId xmlns:a16="http://schemas.microsoft.com/office/drawing/2014/main" id="{F929F2F1-32D0-438A-8386-4F03293FEC5B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90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85416F-860D-4E28-82D1-0E491BB13DB9}"/>
              </a:ext>
            </a:extLst>
          </p:cNvPr>
          <p:cNvSpPr txBox="1"/>
          <p:nvPr/>
        </p:nvSpPr>
        <p:spPr>
          <a:xfrm>
            <a:off x="1341862" y="2010948"/>
            <a:ext cx="1261344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4400" b="1" dirty="0">
                <a:latin typeface="Century Gothic" panose="020B0502020202020204" pitchFamily="34" charset="0"/>
                <a:ea typeface="微软雅黑" pitchFamily="34" charset="-122"/>
              </a:rPr>
              <a:t>27</a:t>
            </a:r>
            <a:r>
              <a:rPr lang="ru-RU" sz="4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7C915-CB34-4DDE-8BD4-B851A3AD4515}"/>
              </a:ext>
            </a:extLst>
          </p:cNvPr>
          <p:cNvSpPr txBox="1"/>
          <p:nvPr/>
        </p:nvSpPr>
        <p:spPr>
          <a:xfrm>
            <a:off x="1341862" y="2546479"/>
            <a:ext cx="24821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базовых станций  </a:t>
            </a:r>
            <a:r>
              <a:rPr lang="ru-RU" sz="2000" b="1" dirty="0">
                <a:latin typeface="Century Gothic" panose="020B0502020202020204" pitchFamily="34" charset="0"/>
                <a:ea typeface="微软雅黑" pitchFamily="34" charset="-122"/>
              </a:rPr>
              <a:t>демонтировано</a:t>
            </a:r>
            <a:endParaRPr lang="ru-RU" sz="3200" b="1" dirty="0">
              <a:latin typeface="Century Gothic" panose="020B0502020202020204" pitchFamily="34" charset="0"/>
              <a:ea typeface="微软雅黑" pitchFamily="34" charset="-12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B33FE4-E5CC-425B-AC3B-5EC816CB1F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470" y="2117188"/>
            <a:ext cx="792349" cy="429291"/>
          </a:xfrm>
          <a:prstGeom prst="rect">
            <a:avLst/>
          </a:prstGeom>
        </p:spPr>
      </p:pic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17BE23AF-B0A1-4C69-BDE0-00C419FA3D25}"/>
              </a:ext>
            </a:extLst>
          </p:cNvPr>
          <p:cNvSpPr/>
          <p:nvPr/>
        </p:nvSpPr>
        <p:spPr>
          <a:xfrm rot="5400000">
            <a:off x="3682976" y="2459502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87BDC-53E9-46E4-B5D1-A3EED8DECA12}"/>
              </a:ext>
            </a:extLst>
          </p:cNvPr>
          <p:cNvSpPr txBox="1"/>
          <p:nvPr/>
        </p:nvSpPr>
        <p:spPr>
          <a:xfrm>
            <a:off x="4281778" y="2010948"/>
            <a:ext cx="1485976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400" b="1" dirty="0">
                <a:latin typeface="Century Gothic" panose="020B0502020202020204" pitchFamily="34" charset="0"/>
                <a:ea typeface="微软雅黑" pitchFamily="34" charset="-122"/>
              </a:rPr>
              <a:t>20%</a:t>
            </a:r>
            <a:endParaRPr lang="ru-RU" sz="4400" b="1" dirty="0">
              <a:solidFill>
                <a:srgbClr val="018CE7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014B3F-A3C2-43DE-AEAB-E82DAB8C5344}"/>
              </a:ext>
            </a:extLst>
          </p:cNvPr>
          <p:cNvSpPr txBox="1"/>
          <p:nvPr/>
        </p:nvSpPr>
        <p:spPr>
          <a:xfrm>
            <a:off x="4281778" y="2546479"/>
            <a:ext cx="32625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kk-KZ" sz="2000" b="1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Процент демонтажа</a:t>
            </a:r>
            <a:endParaRPr lang="ru-RU" sz="3200" b="1" dirty="0">
              <a:latin typeface="Century Gothic" panose="020B0502020202020204" pitchFamily="34" charset="0"/>
              <a:ea typeface="微软雅黑" pitchFamily="34" charset="-12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C4D2D50-8D92-4F58-B523-57AD2D989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79695" y="2965386"/>
            <a:ext cx="387797" cy="387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49C62F-28A3-4EBD-84F4-BABA68D42750}"/>
              </a:ext>
            </a:extLst>
          </p:cNvPr>
          <p:cNvSpPr txBox="1"/>
          <p:nvPr/>
        </p:nvSpPr>
        <p:spPr>
          <a:xfrm>
            <a:off x="4731496" y="2838866"/>
            <a:ext cx="2812797" cy="63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8900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微软雅黑" pitchFamily="34" charset="-122"/>
              </a:rPr>
              <a:t>(высокий по Республике Казахстан)</a:t>
            </a:r>
            <a:endParaRPr lang="x-none" sz="1600" dirty="0">
              <a:solidFill>
                <a:srgbClr val="C00000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086FB749-89D5-4FD0-8D9C-49DDF16273F5}"/>
              </a:ext>
            </a:extLst>
          </p:cNvPr>
          <p:cNvSpPr/>
          <p:nvPr/>
        </p:nvSpPr>
        <p:spPr>
          <a:xfrm rot="10800000">
            <a:off x="1412841" y="3375361"/>
            <a:ext cx="739880" cy="173954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AF83F3-1E26-4DEF-AAD5-7AA7BB668ADB}"/>
              </a:ext>
            </a:extLst>
          </p:cNvPr>
          <p:cNvSpPr txBox="1"/>
          <p:nvPr/>
        </p:nvSpPr>
        <p:spPr>
          <a:xfrm>
            <a:off x="1328819" y="3666785"/>
            <a:ext cx="2129072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Скорость</a:t>
            </a:r>
            <a:endParaRPr lang="ru-RU" sz="4000" b="1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B5DFE7-FB54-444B-9C0A-F6875E29EC05}"/>
              </a:ext>
            </a:extLst>
          </p:cNvPr>
          <p:cNvSpPr txBox="1"/>
          <p:nvPr/>
        </p:nvSpPr>
        <p:spPr>
          <a:xfrm>
            <a:off x="1341862" y="4535229"/>
            <a:ext cx="2436388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15-25 Мбит/с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42104A1-57A4-4F14-B65E-DD4464F5F832}"/>
              </a:ext>
            </a:extLst>
          </p:cNvPr>
          <p:cNvSpPr/>
          <p:nvPr/>
        </p:nvSpPr>
        <p:spPr>
          <a:xfrm>
            <a:off x="1328819" y="4221297"/>
            <a:ext cx="1901483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до демонтажа</a:t>
            </a:r>
            <a:endParaRPr lang="ru-RU" sz="2800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36D2C1D5-C99B-41DA-B708-3398408049ED}"/>
              </a:ext>
            </a:extLst>
          </p:cNvPr>
          <p:cNvSpPr/>
          <p:nvPr/>
        </p:nvSpPr>
        <p:spPr>
          <a:xfrm rot="5400000">
            <a:off x="3842037" y="4485649"/>
            <a:ext cx="421758" cy="99160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AABA55-DE2E-4585-B877-E6A2583913E8}"/>
              </a:ext>
            </a:extLst>
          </p:cNvPr>
          <p:cNvSpPr txBox="1"/>
          <p:nvPr/>
        </p:nvSpPr>
        <p:spPr>
          <a:xfrm>
            <a:off x="4281778" y="4535229"/>
            <a:ext cx="2949718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0,1-1,5 Мбит/с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0A1E904-8A20-4450-8B80-623798AF76B4}"/>
              </a:ext>
            </a:extLst>
          </p:cNvPr>
          <p:cNvSpPr/>
          <p:nvPr/>
        </p:nvSpPr>
        <p:spPr>
          <a:xfrm>
            <a:off x="4281778" y="4221297"/>
            <a:ext cx="2327881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после демонтажа</a:t>
            </a:r>
            <a:endParaRPr lang="ru-RU" sz="2800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CE8DB6-B99D-4826-AC52-9CAD2385B227}"/>
              </a:ext>
            </a:extLst>
          </p:cNvPr>
          <p:cNvSpPr txBox="1"/>
          <p:nvPr/>
        </p:nvSpPr>
        <p:spPr>
          <a:xfrm>
            <a:off x="7698980" y="4289205"/>
            <a:ext cx="44204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latin typeface="Century Gothic" panose="020B0502020202020204" pitchFamily="34" charset="0"/>
                <a:ea typeface="微软雅黑" pitchFamily="34" charset="-122"/>
              </a:rPr>
              <a:t>Снижение более чем в 8 раз</a:t>
            </a:r>
          </a:p>
          <a:p>
            <a:pPr>
              <a:lnSpc>
                <a:spcPct val="80000"/>
              </a:lnSpc>
            </a:pPr>
            <a:r>
              <a:rPr lang="ru-RU" sz="1600" i="1" dirty="0">
                <a:latin typeface="Century Gothic" panose="020B0502020202020204" pitchFamily="34" charset="0"/>
                <a:ea typeface="微软雅黑" pitchFamily="34" charset="-122"/>
              </a:rPr>
              <a:t>(ср. арифм. значение) </a:t>
            </a:r>
            <a:endParaRPr lang="ru-RU" sz="2400" i="1" dirty="0"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29" name="Стрелка: вниз 28">
            <a:extLst>
              <a:ext uri="{FF2B5EF4-FFF2-40B4-BE49-F238E27FC236}">
                <a16:creationId xmlns:a16="http://schemas.microsoft.com/office/drawing/2014/main" id="{ECFCA5B7-9274-4620-9399-13A0220E3B55}"/>
              </a:ext>
            </a:extLst>
          </p:cNvPr>
          <p:cNvSpPr/>
          <p:nvPr/>
        </p:nvSpPr>
        <p:spPr>
          <a:xfrm>
            <a:off x="7265581" y="4289205"/>
            <a:ext cx="397355" cy="535531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atin typeface="Century Gothic" panose="020B0502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39F16BF-BF10-40C0-A1F7-07E435A13D48}"/>
              </a:ext>
            </a:extLst>
          </p:cNvPr>
          <p:cNvCxnSpPr>
            <a:cxnSpLocks/>
          </p:cNvCxnSpPr>
          <p:nvPr/>
        </p:nvCxnSpPr>
        <p:spPr>
          <a:xfrm>
            <a:off x="965186" y="5181600"/>
            <a:ext cx="10951460" cy="0"/>
          </a:xfrm>
          <a:prstGeom prst="line">
            <a:avLst/>
          </a:prstGeom>
          <a:ln>
            <a:solidFill>
              <a:srgbClr val="018CE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9F9BBA1-156F-4448-9E42-D989E823E527}"/>
              </a:ext>
            </a:extLst>
          </p:cNvPr>
          <p:cNvSpPr txBox="1"/>
          <p:nvPr/>
        </p:nvSpPr>
        <p:spPr>
          <a:xfrm>
            <a:off x="1046202" y="5592237"/>
            <a:ext cx="27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РЕШЕНИЕ</a:t>
            </a:r>
            <a:endParaRPr lang="en-US" altLang="zh-CN" sz="6000" dirty="0">
              <a:solidFill>
                <a:srgbClr val="018CE7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976E01-9C93-417A-9890-864E17EFBCC3}"/>
              </a:ext>
            </a:extLst>
          </p:cNvPr>
          <p:cNvSpPr txBox="1"/>
          <p:nvPr/>
        </p:nvSpPr>
        <p:spPr>
          <a:xfrm>
            <a:off x="5641352" y="5648930"/>
            <a:ext cx="4635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latin typeface="Century Gothic" panose="020B0502020202020204" pitchFamily="34" charset="0"/>
                <a:ea typeface="微软雅黑" pitchFamily="34" charset="-122"/>
              </a:rPr>
              <a:t>Поправки в действующее законодательство</a:t>
            </a:r>
            <a:endParaRPr lang="ru-RU" sz="2400" i="1" dirty="0"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35" name="Равнобедренный треугольник 34">
            <a:extLst>
              <a:ext uri="{FF2B5EF4-FFF2-40B4-BE49-F238E27FC236}">
                <a16:creationId xmlns:a16="http://schemas.microsoft.com/office/drawing/2014/main" id="{6358664C-43F7-4DB3-B8E8-151A36014D96}"/>
              </a:ext>
            </a:extLst>
          </p:cNvPr>
          <p:cNvSpPr/>
          <p:nvPr/>
        </p:nvSpPr>
        <p:spPr>
          <a:xfrm rot="5400000">
            <a:off x="3842037" y="5865822"/>
            <a:ext cx="421758" cy="99160"/>
          </a:xfrm>
          <a:prstGeom prst="triangle">
            <a:avLst/>
          </a:prstGeom>
          <a:solidFill>
            <a:srgbClr val="018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4E9E472-C2DC-49B6-89FE-B80692DA76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71757" y="5424470"/>
            <a:ext cx="852848" cy="852848"/>
          </a:xfrm>
          <a:prstGeom prst="rect">
            <a:avLst/>
          </a:prstGeom>
        </p:spPr>
      </p:pic>
      <p:grpSp>
        <p:nvGrpSpPr>
          <p:cNvPr id="31" name="Группа 72">
            <a:extLst>
              <a:ext uri="{FF2B5EF4-FFF2-40B4-BE49-F238E27FC236}">
                <a16:creationId xmlns:a16="http://schemas.microsoft.com/office/drawing/2014/main" id="{DF1C315C-89BB-4855-830B-D33020426DC4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3" name="Группа 79">
              <a:extLst>
                <a:ext uri="{FF2B5EF4-FFF2-40B4-BE49-F238E27FC236}">
                  <a16:creationId xmlns:a16="http://schemas.microsoft.com/office/drawing/2014/main" id="{B064FFE4-BFF9-4062-BA6E-E6630AE8C3D1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0" name="object 48">
                <a:extLst>
                  <a:ext uri="{FF2B5EF4-FFF2-40B4-BE49-F238E27FC236}">
                    <a16:creationId xmlns:a16="http://schemas.microsoft.com/office/drawing/2014/main" id="{5C80459C-92B1-4197-B0CA-FCB0F78FDD7D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object 48">
                <a:extLst>
                  <a:ext uri="{FF2B5EF4-FFF2-40B4-BE49-F238E27FC236}">
                    <a16:creationId xmlns:a16="http://schemas.microsoft.com/office/drawing/2014/main" id="{FBD91D7A-79CA-43C4-9D62-D58D413A7F12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7" name="Группа 85">
              <a:extLst>
                <a:ext uri="{FF2B5EF4-FFF2-40B4-BE49-F238E27FC236}">
                  <a16:creationId xmlns:a16="http://schemas.microsoft.com/office/drawing/2014/main" id="{784902B8-4348-421A-9013-ED92386B74D9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>
                <a:extLst>
                  <a:ext uri="{FF2B5EF4-FFF2-40B4-BE49-F238E27FC236}">
                    <a16:creationId xmlns:a16="http://schemas.microsoft.com/office/drawing/2014/main" id="{AA53D978-A39D-4367-BB26-8F54DDA3C450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object 48">
                <a:extLst>
                  <a:ext uri="{FF2B5EF4-FFF2-40B4-BE49-F238E27FC236}">
                    <a16:creationId xmlns:a16="http://schemas.microsoft.com/office/drawing/2014/main" id="{0C8981AC-78DC-4ED4-99A8-DF6A9C703E05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2" name="Группа 57">
            <a:extLst>
              <a:ext uri="{FF2B5EF4-FFF2-40B4-BE49-F238E27FC236}">
                <a16:creationId xmlns:a16="http://schemas.microsoft.com/office/drawing/2014/main" id="{5490770C-466D-4BBD-B05F-9EF9CE3E92ED}"/>
              </a:ext>
            </a:extLst>
          </p:cNvPr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3" name="object 23">
              <a:extLst>
                <a:ext uri="{FF2B5EF4-FFF2-40B4-BE49-F238E27FC236}">
                  <a16:creationId xmlns:a16="http://schemas.microsoft.com/office/drawing/2014/main" id="{0EFB63B1-C8B0-4D26-84D1-82B45E40DB71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4">
              <a:extLst>
                <a:ext uri="{FF2B5EF4-FFF2-40B4-BE49-F238E27FC236}">
                  <a16:creationId xmlns:a16="http://schemas.microsoft.com/office/drawing/2014/main" id="{0E2562F5-224F-490A-8961-286A304420A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5B91761F-EEB5-4429-BC19-867EDDB4DF9F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4718CA19-91BE-49C2-8C1B-CC1AF8C59B20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Группа 68">
            <a:extLst>
              <a:ext uri="{FF2B5EF4-FFF2-40B4-BE49-F238E27FC236}">
                <a16:creationId xmlns:a16="http://schemas.microsoft.com/office/drawing/2014/main" id="{597B1F9A-3A6D-4574-A2E2-1D0DF8E8DEAF}"/>
              </a:ext>
            </a:extLst>
          </p:cNvPr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48" name="Группа 73">
              <a:extLst>
                <a:ext uri="{FF2B5EF4-FFF2-40B4-BE49-F238E27FC236}">
                  <a16:creationId xmlns:a16="http://schemas.microsoft.com/office/drawing/2014/main" id="{E8D57FEA-11BC-4AB7-845C-BFF5E7F57A97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52" name="object 48">
                <a:extLst>
                  <a:ext uri="{FF2B5EF4-FFF2-40B4-BE49-F238E27FC236}">
                    <a16:creationId xmlns:a16="http://schemas.microsoft.com/office/drawing/2014/main" id="{C1F502B0-216B-421A-AE42-E2BA95A99358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bject 48">
                <a:extLst>
                  <a:ext uri="{FF2B5EF4-FFF2-40B4-BE49-F238E27FC236}">
                    <a16:creationId xmlns:a16="http://schemas.microsoft.com/office/drawing/2014/main" id="{D25627D2-BC62-4978-8C72-A8CE4F830F21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9" name="Группа 74">
              <a:extLst>
                <a:ext uri="{FF2B5EF4-FFF2-40B4-BE49-F238E27FC236}">
                  <a16:creationId xmlns:a16="http://schemas.microsoft.com/office/drawing/2014/main" id="{6D1AC3ED-44E5-43DF-9A37-776E8CDB615D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50" name="object 48">
                <a:extLst>
                  <a:ext uri="{FF2B5EF4-FFF2-40B4-BE49-F238E27FC236}">
                    <a16:creationId xmlns:a16="http://schemas.microsoft.com/office/drawing/2014/main" id="{0D3348D0-6C8B-44FD-9EB1-2821A2821807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bject 48">
                <a:extLst>
                  <a:ext uri="{FF2B5EF4-FFF2-40B4-BE49-F238E27FC236}">
                    <a16:creationId xmlns:a16="http://schemas.microsoft.com/office/drawing/2014/main" id="{F2CF5EF2-CE48-40F0-B35C-CF2EC2005884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54" name="object 27">
            <a:extLst>
              <a:ext uri="{FF2B5EF4-FFF2-40B4-BE49-F238E27FC236}">
                <a16:creationId xmlns:a16="http://schemas.microsoft.com/office/drawing/2014/main" id="{7B1A8680-87DD-47F2-82C3-75FF781AE5E0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5" name="CustomShape 1">
            <a:extLst>
              <a:ext uri="{FF2B5EF4-FFF2-40B4-BE49-F238E27FC236}">
                <a16:creationId xmlns:a16="http://schemas.microsoft.com/office/drawing/2014/main" id="{EB25E931-A848-4614-9875-4AFF290E7E41}"/>
              </a:ext>
            </a:extLst>
          </p:cNvPr>
          <p:cNvSpPr/>
          <p:nvPr/>
        </p:nvSpPr>
        <p:spPr>
          <a:xfrm>
            <a:off x="114300" y="413993"/>
            <a:ext cx="11963400" cy="4609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Arial"/>
              </a:rPr>
              <a:t>Радиофобия</a:t>
            </a:r>
          </a:p>
        </p:txBody>
      </p:sp>
      <p:pic>
        <p:nvPicPr>
          <p:cNvPr id="1026" name="Picture 2" descr="https://townsquare.media/site/699/files/2020/02/20445scr_6dc34ef82714cb4.jpg?w=1200&amp;amp;h=0&amp;amp;zc=1&amp;amp;s=0&amp;amp;a=t&amp;amp;q=89">
            <a:extLst>
              <a:ext uri="{FF2B5EF4-FFF2-40B4-BE49-F238E27FC236}">
                <a16:creationId xmlns:a16="http://schemas.microsoft.com/office/drawing/2014/main" id="{77CC5C4A-DC4E-4051-B594-66100F905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220" y="1361199"/>
            <a:ext cx="401002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81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nsidetelecom.com/wp-content/uploads/2020/08/Hibernating-5G-stations-in-China-to-save-energy2.jpg">
            <a:extLst>
              <a:ext uri="{FF2B5EF4-FFF2-40B4-BE49-F238E27FC236}">
                <a16:creationId xmlns:a16="http://schemas.microsoft.com/office/drawing/2014/main" id="{7234044E-E5CE-4C90-93BD-62456F950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816" y="2133600"/>
            <a:ext cx="7122884" cy="400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72">
            <a:extLst>
              <a:ext uri="{FF2B5EF4-FFF2-40B4-BE49-F238E27FC236}">
                <a16:creationId xmlns:a16="http://schemas.microsoft.com/office/drawing/2014/main" id="{DF1C315C-89BB-4855-830B-D33020426DC4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3" name="Группа 79">
              <a:extLst>
                <a:ext uri="{FF2B5EF4-FFF2-40B4-BE49-F238E27FC236}">
                  <a16:creationId xmlns:a16="http://schemas.microsoft.com/office/drawing/2014/main" id="{B064FFE4-BFF9-4062-BA6E-E6630AE8C3D1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0" name="object 48">
                <a:extLst>
                  <a:ext uri="{FF2B5EF4-FFF2-40B4-BE49-F238E27FC236}">
                    <a16:creationId xmlns:a16="http://schemas.microsoft.com/office/drawing/2014/main" id="{5C80459C-92B1-4197-B0CA-FCB0F78FDD7D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1" name="object 48">
                <a:extLst>
                  <a:ext uri="{FF2B5EF4-FFF2-40B4-BE49-F238E27FC236}">
                    <a16:creationId xmlns:a16="http://schemas.microsoft.com/office/drawing/2014/main" id="{FBD91D7A-79CA-43C4-9D62-D58D413A7F12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7" name="Группа 85">
              <a:extLst>
                <a:ext uri="{FF2B5EF4-FFF2-40B4-BE49-F238E27FC236}">
                  <a16:creationId xmlns:a16="http://schemas.microsoft.com/office/drawing/2014/main" id="{784902B8-4348-421A-9013-ED92386B74D9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>
                <a:extLst>
                  <a:ext uri="{FF2B5EF4-FFF2-40B4-BE49-F238E27FC236}">
                    <a16:creationId xmlns:a16="http://schemas.microsoft.com/office/drawing/2014/main" id="{AA53D978-A39D-4367-BB26-8F54DDA3C450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9" name="object 48">
                <a:extLst>
                  <a:ext uri="{FF2B5EF4-FFF2-40B4-BE49-F238E27FC236}">
                    <a16:creationId xmlns:a16="http://schemas.microsoft.com/office/drawing/2014/main" id="{0C8981AC-78DC-4ED4-99A8-DF6A9C703E05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42" name="Группа 57">
            <a:extLst>
              <a:ext uri="{FF2B5EF4-FFF2-40B4-BE49-F238E27FC236}">
                <a16:creationId xmlns:a16="http://schemas.microsoft.com/office/drawing/2014/main" id="{5490770C-466D-4BBD-B05F-9EF9CE3E92ED}"/>
              </a:ext>
            </a:extLst>
          </p:cNvPr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3" name="object 23">
              <a:extLst>
                <a:ext uri="{FF2B5EF4-FFF2-40B4-BE49-F238E27FC236}">
                  <a16:creationId xmlns:a16="http://schemas.microsoft.com/office/drawing/2014/main" id="{0EFB63B1-C8B0-4D26-84D1-82B45E40DB71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object 24">
              <a:extLst>
                <a:ext uri="{FF2B5EF4-FFF2-40B4-BE49-F238E27FC236}">
                  <a16:creationId xmlns:a16="http://schemas.microsoft.com/office/drawing/2014/main" id="{0E2562F5-224F-490A-8961-286A304420A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object 25">
              <a:extLst>
                <a:ext uri="{FF2B5EF4-FFF2-40B4-BE49-F238E27FC236}">
                  <a16:creationId xmlns:a16="http://schemas.microsoft.com/office/drawing/2014/main" id="{5B91761F-EEB5-4429-BC19-867EDDB4DF9F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object 26">
              <a:extLst>
                <a:ext uri="{FF2B5EF4-FFF2-40B4-BE49-F238E27FC236}">
                  <a16:creationId xmlns:a16="http://schemas.microsoft.com/office/drawing/2014/main" id="{4718CA19-91BE-49C2-8C1B-CC1AF8C59B20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7" name="Группа 68">
            <a:extLst>
              <a:ext uri="{FF2B5EF4-FFF2-40B4-BE49-F238E27FC236}">
                <a16:creationId xmlns:a16="http://schemas.microsoft.com/office/drawing/2014/main" id="{597B1F9A-3A6D-4574-A2E2-1D0DF8E8DEAF}"/>
              </a:ext>
            </a:extLst>
          </p:cNvPr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48" name="Группа 73">
              <a:extLst>
                <a:ext uri="{FF2B5EF4-FFF2-40B4-BE49-F238E27FC236}">
                  <a16:creationId xmlns:a16="http://schemas.microsoft.com/office/drawing/2014/main" id="{E8D57FEA-11BC-4AB7-845C-BFF5E7F57A97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52" name="object 48">
                <a:extLst>
                  <a:ext uri="{FF2B5EF4-FFF2-40B4-BE49-F238E27FC236}">
                    <a16:creationId xmlns:a16="http://schemas.microsoft.com/office/drawing/2014/main" id="{C1F502B0-216B-421A-AE42-E2BA95A99358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bject 48">
                <a:extLst>
                  <a:ext uri="{FF2B5EF4-FFF2-40B4-BE49-F238E27FC236}">
                    <a16:creationId xmlns:a16="http://schemas.microsoft.com/office/drawing/2014/main" id="{D25627D2-BC62-4978-8C72-A8CE4F830F21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9" name="Группа 74">
              <a:extLst>
                <a:ext uri="{FF2B5EF4-FFF2-40B4-BE49-F238E27FC236}">
                  <a16:creationId xmlns:a16="http://schemas.microsoft.com/office/drawing/2014/main" id="{6D1AC3ED-44E5-43DF-9A37-776E8CDB615D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50" name="object 48">
                <a:extLst>
                  <a:ext uri="{FF2B5EF4-FFF2-40B4-BE49-F238E27FC236}">
                    <a16:creationId xmlns:a16="http://schemas.microsoft.com/office/drawing/2014/main" id="{0D3348D0-6C8B-44FD-9EB1-2821A2821807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bject 48">
                <a:extLst>
                  <a:ext uri="{FF2B5EF4-FFF2-40B4-BE49-F238E27FC236}">
                    <a16:creationId xmlns:a16="http://schemas.microsoft.com/office/drawing/2014/main" id="{F2CF5EF2-CE48-40F0-B35C-CF2EC2005884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54" name="object 27">
            <a:extLst>
              <a:ext uri="{FF2B5EF4-FFF2-40B4-BE49-F238E27FC236}">
                <a16:creationId xmlns:a16="http://schemas.microsoft.com/office/drawing/2014/main" id="{7B1A8680-87DD-47F2-82C3-75FF781AE5E0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55" name="CustomShape 1">
            <a:extLst>
              <a:ext uri="{FF2B5EF4-FFF2-40B4-BE49-F238E27FC236}">
                <a16:creationId xmlns:a16="http://schemas.microsoft.com/office/drawing/2014/main" id="{EB25E931-A848-4614-9875-4AFF290E7E41}"/>
              </a:ext>
            </a:extLst>
          </p:cNvPr>
          <p:cNvSpPr/>
          <p:nvPr/>
        </p:nvSpPr>
        <p:spPr>
          <a:xfrm>
            <a:off x="114300" y="413993"/>
            <a:ext cx="11963400" cy="4609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Arial"/>
              </a:rPr>
              <a:t>Пятое поколение мобильной связи </a:t>
            </a:r>
            <a:r>
              <a:rPr lang="en-US" sz="2000" b="1" spc="-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Arial"/>
              </a:rPr>
              <a:t>(5G)</a:t>
            </a:r>
            <a:endParaRPr lang="ru-RU" sz="2000" b="1" spc="-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Arial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F88FD4F-BB87-4321-B892-E5715AFF8199}"/>
              </a:ext>
            </a:extLst>
          </p:cNvPr>
          <p:cNvGrpSpPr/>
          <p:nvPr/>
        </p:nvGrpSpPr>
        <p:grpSpPr>
          <a:xfrm>
            <a:off x="383722" y="1486656"/>
            <a:ext cx="443651" cy="443651"/>
            <a:chOff x="424411" y="930258"/>
            <a:chExt cx="424595" cy="424595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40B311D9-96FF-48E6-A70D-2AE97D719D53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63" name="Shape 5411">
              <a:extLst>
                <a:ext uri="{FF2B5EF4-FFF2-40B4-BE49-F238E27FC236}">
                  <a16:creationId xmlns:a16="http://schemas.microsoft.com/office/drawing/2014/main" id="{B6851823-DF90-4B82-8756-39A75375E72B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729ACF35-8426-4BA9-82EB-DB53681F0CCD}"/>
              </a:ext>
            </a:extLst>
          </p:cNvPr>
          <p:cNvSpPr txBox="1"/>
          <p:nvPr/>
        </p:nvSpPr>
        <p:spPr>
          <a:xfrm>
            <a:off x="908747" y="1440715"/>
            <a:ext cx="735221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Установлено</a:t>
            </a: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  <a:r>
              <a:rPr lang="en-US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5</a:t>
            </a:r>
            <a:r>
              <a:rPr lang="ru-RU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базовых станций </a:t>
            </a:r>
            <a:endParaRPr lang="ru-RU" sz="4000" b="1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BF9CA6D-4A30-420D-91FE-C0DD8769DD4C}"/>
              </a:ext>
            </a:extLst>
          </p:cNvPr>
          <p:cNvSpPr txBox="1"/>
          <p:nvPr/>
        </p:nvSpPr>
        <p:spPr>
          <a:xfrm>
            <a:off x="958086" y="2001340"/>
            <a:ext cx="6052314" cy="23018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88900" algn="just">
              <a:lnSpc>
                <a:spcPct val="115000"/>
              </a:lnSpc>
              <a:spcAft>
                <a:spcPts val="1000"/>
              </a:spcAft>
              <a:defRPr>
                <a:solidFill>
                  <a:srgbClr val="7F7F7F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БЦ «</a:t>
            </a:r>
            <a:r>
              <a:rPr lang="en-US" sz="1600" dirty="0">
                <a:latin typeface="Century Gothic" panose="020B0502020202020204" pitchFamily="34" charset="0"/>
              </a:rPr>
              <a:t>Kaisar plaza</a:t>
            </a:r>
            <a:r>
              <a:rPr lang="ru-RU" sz="1600" dirty="0">
                <a:latin typeface="Century Gothic" panose="020B0502020202020204" pitchFamily="34" charset="0"/>
              </a:rPr>
              <a:t>» (ул. </a:t>
            </a:r>
            <a:r>
              <a:rPr lang="ru-RU" sz="1600" dirty="0" err="1">
                <a:latin typeface="Century Gothic" panose="020B0502020202020204" pitchFamily="34" charset="0"/>
              </a:rPr>
              <a:t>Желтоксан</a:t>
            </a:r>
            <a:r>
              <a:rPr lang="ru-RU" sz="1600" dirty="0">
                <a:latin typeface="Century Gothic" panose="020B0502020202020204" pitchFamily="34" charset="0"/>
              </a:rPr>
              <a:t> 115);</a:t>
            </a:r>
          </a:p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ГАТОБ им. Абая (ул. Панфилова);</a:t>
            </a:r>
          </a:p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ВСК «Медео»; </a:t>
            </a:r>
          </a:p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Арбат (ул. Назарбаева и ул. Жибек </a:t>
            </a:r>
            <a:r>
              <a:rPr lang="ru-RU" sz="1600" dirty="0" err="1">
                <a:latin typeface="Century Gothic" panose="020B0502020202020204" pitchFamily="34" charset="0"/>
              </a:rPr>
              <a:t>жолы</a:t>
            </a:r>
            <a:r>
              <a:rPr lang="ru-RU" sz="1600" dirty="0">
                <a:latin typeface="Century Gothic" panose="020B0502020202020204" pitchFamily="34" charset="0"/>
              </a:rPr>
              <a:t>);</a:t>
            </a:r>
          </a:p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entury Gothic" panose="020B0502020202020204" pitchFamily="34" charset="0"/>
              </a:rPr>
              <a:t>Narxoz Univercity (</a:t>
            </a:r>
            <a:r>
              <a:rPr lang="kk-KZ" sz="1600" dirty="0">
                <a:latin typeface="Century Gothic" panose="020B0502020202020204" pitchFamily="34" charset="0"/>
              </a:rPr>
              <a:t>ул. Жандосова 55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r>
              <a:rPr lang="ru-RU" sz="1600" dirty="0">
                <a:latin typeface="Century Gothic" panose="020B0502020202020204" pitchFamily="34" charset="0"/>
              </a:rPr>
              <a:t>;</a:t>
            </a:r>
          </a:p>
          <a:p>
            <a:pPr marL="342900" indent="-342900" algn="l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entury Gothic" panose="020B0502020202020204" pitchFamily="34" charset="0"/>
              </a:rPr>
              <a:t>БЦ «Гранд Алатау» (ул. Тимирязева 28В). </a:t>
            </a:r>
            <a:endParaRPr lang="x-none" sz="1600" dirty="0"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90A1BBE-7409-4EB9-B48B-0D0871E919E7}"/>
              </a:ext>
            </a:extLst>
          </p:cNvPr>
          <p:cNvSpPr txBox="1"/>
          <p:nvPr/>
        </p:nvSpPr>
        <p:spPr>
          <a:xfrm>
            <a:off x="965186" y="4312185"/>
            <a:ext cx="4968231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ПЛАНЫ</a:t>
            </a:r>
            <a:endParaRPr lang="ru-RU" sz="4000" b="1" dirty="0">
              <a:solidFill>
                <a:srgbClr val="018CE7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9C9036C1-F0BB-401F-BC7B-F8C1CD873E93}"/>
              </a:ext>
            </a:extLst>
          </p:cNvPr>
          <p:cNvGrpSpPr/>
          <p:nvPr/>
        </p:nvGrpSpPr>
        <p:grpSpPr>
          <a:xfrm>
            <a:off x="383721" y="4267200"/>
            <a:ext cx="443651" cy="443651"/>
            <a:chOff x="424411" y="930258"/>
            <a:chExt cx="424595" cy="424595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7C139114-98FC-4B66-B931-61E5115F2826}"/>
                </a:ext>
              </a:extLst>
            </p:cNvPr>
            <p:cNvSpPr/>
            <p:nvPr/>
          </p:nvSpPr>
          <p:spPr>
            <a:xfrm flipH="1">
              <a:off x="424411" y="930258"/>
              <a:ext cx="424595" cy="424595"/>
            </a:xfrm>
            <a:prstGeom prst="ellipse">
              <a:avLst/>
            </a:prstGeom>
            <a:solidFill>
              <a:srgbClr val="018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" panose="020B0502020202020204" pitchFamily="34" charset="0"/>
              </a:endParaRPr>
            </a:p>
          </p:txBody>
        </p:sp>
        <p:sp>
          <p:nvSpPr>
            <p:cNvPr id="69" name="Shape 5411">
              <a:extLst>
                <a:ext uri="{FF2B5EF4-FFF2-40B4-BE49-F238E27FC236}">
                  <a16:creationId xmlns:a16="http://schemas.microsoft.com/office/drawing/2014/main" id="{8E048844-EE92-4735-9173-A8648A2D6437}"/>
                </a:ext>
              </a:extLst>
            </p:cNvPr>
            <p:cNvSpPr/>
            <p:nvPr/>
          </p:nvSpPr>
          <p:spPr>
            <a:xfrm>
              <a:off x="520341" y="1052760"/>
              <a:ext cx="232735" cy="179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34" y="5760"/>
                  </a:moveTo>
                  <a:cubicBezTo>
                    <a:pt x="10983" y="18720"/>
                    <a:pt x="10983" y="18720"/>
                    <a:pt x="10983" y="18720"/>
                  </a:cubicBezTo>
                  <a:cubicBezTo>
                    <a:pt x="9153" y="21120"/>
                    <a:pt x="9153" y="21120"/>
                    <a:pt x="9153" y="21120"/>
                  </a:cubicBezTo>
                  <a:cubicBezTo>
                    <a:pt x="8786" y="21600"/>
                    <a:pt x="8786" y="21600"/>
                    <a:pt x="8420" y="21600"/>
                  </a:cubicBezTo>
                  <a:cubicBezTo>
                    <a:pt x="8054" y="21600"/>
                    <a:pt x="7688" y="21600"/>
                    <a:pt x="7322" y="21120"/>
                  </a:cubicBezTo>
                  <a:cubicBezTo>
                    <a:pt x="5492" y="18720"/>
                    <a:pt x="5492" y="18720"/>
                    <a:pt x="5492" y="18720"/>
                  </a:cubicBezTo>
                  <a:cubicBezTo>
                    <a:pt x="366" y="12480"/>
                    <a:pt x="366" y="12480"/>
                    <a:pt x="366" y="12480"/>
                  </a:cubicBezTo>
                  <a:cubicBezTo>
                    <a:pt x="0" y="12000"/>
                    <a:pt x="0" y="11520"/>
                    <a:pt x="0" y="11040"/>
                  </a:cubicBezTo>
                  <a:cubicBezTo>
                    <a:pt x="0" y="10560"/>
                    <a:pt x="0" y="10080"/>
                    <a:pt x="366" y="96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563" y="6720"/>
                    <a:pt x="2929" y="6720"/>
                    <a:pt x="3295" y="6720"/>
                  </a:cubicBezTo>
                  <a:cubicBezTo>
                    <a:pt x="3661" y="6720"/>
                    <a:pt x="4027" y="6720"/>
                    <a:pt x="4027" y="7200"/>
                  </a:cubicBezTo>
                  <a:cubicBezTo>
                    <a:pt x="8420" y="12480"/>
                    <a:pt x="8420" y="12480"/>
                    <a:pt x="8420" y="12480"/>
                  </a:cubicBezTo>
                  <a:cubicBezTo>
                    <a:pt x="17207" y="480"/>
                    <a:pt x="17207" y="480"/>
                    <a:pt x="17207" y="480"/>
                  </a:cubicBezTo>
                  <a:cubicBezTo>
                    <a:pt x="17573" y="480"/>
                    <a:pt x="17939" y="0"/>
                    <a:pt x="18305" y="0"/>
                  </a:cubicBezTo>
                  <a:cubicBezTo>
                    <a:pt x="18671" y="0"/>
                    <a:pt x="19037" y="480"/>
                    <a:pt x="19403" y="480"/>
                  </a:cubicBezTo>
                  <a:cubicBezTo>
                    <a:pt x="21234" y="3360"/>
                    <a:pt x="21234" y="3360"/>
                    <a:pt x="21234" y="3360"/>
                  </a:cubicBezTo>
                  <a:cubicBezTo>
                    <a:pt x="21234" y="3360"/>
                    <a:pt x="21600" y="3840"/>
                    <a:pt x="21600" y="4320"/>
                  </a:cubicBezTo>
                  <a:cubicBezTo>
                    <a:pt x="21600" y="4800"/>
                    <a:pt x="21234" y="5280"/>
                    <a:pt x="21234" y="576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45713" tIns="45713" rIns="45713" bIns="45713" numCol="1" anchor="t">
              <a:noAutofit/>
            </a:bodyPr>
            <a:lstStyle/>
            <a:p>
              <a:pPr defTabSz="457109"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24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35C568B2-A041-474B-A262-FAAFDF45E566}"/>
              </a:ext>
            </a:extLst>
          </p:cNvPr>
          <p:cNvSpPr txBox="1"/>
          <p:nvPr/>
        </p:nvSpPr>
        <p:spPr>
          <a:xfrm>
            <a:off x="976503" y="4867977"/>
            <a:ext cx="151446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2023 г.</a:t>
            </a:r>
            <a:endParaRPr lang="ru-RU" sz="4000" b="1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5BF8181-8784-4B74-AA11-7161B97E873E}"/>
              </a:ext>
            </a:extLst>
          </p:cNvPr>
          <p:cNvSpPr txBox="1"/>
          <p:nvPr/>
        </p:nvSpPr>
        <p:spPr>
          <a:xfrm>
            <a:off x="2494796" y="4840478"/>
            <a:ext cx="496823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172</a:t>
            </a: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  <a:r>
              <a:rPr lang="ru-RU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БС</a:t>
            </a:r>
            <a:endParaRPr lang="ru-RU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406DB35-F564-446C-B03C-328C86B3B569}"/>
              </a:ext>
            </a:extLst>
          </p:cNvPr>
          <p:cNvSpPr txBox="1"/>
          <p:nvPr/>
        </p:nvSpPr>
        <p:spPr>
          <a:xfrm>
            <a:off x="4130293" y="4888354"/>
            <a:ext cx="169723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(охват 15%)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2D6000-220A-4F6E-AABC-69E34F1E6D66}"/>
              </a:ext>
            </a:extLst>
          </p:cNvPr>
          <p:cNvSpPr txBox="1"/>
          <p:nvPr/>
        </p:nvSpPr>
        <p:spPr>
          <a:xfrm>
            <a:off x="976503" y="5536997"/>
            <a:ext cx="151446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2027 г.</a:t>
            </a:r>
            <a:endParaRPr lang="ru-RU" sz="4000" b="1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BE52A4C-29F5-463B-9C04-BD75C3C0ADC9}"/>
              </a:ext>
            </a:extLst>
          </p:cNvPr>
          <p:cNvSpPr txBox="1"/>
          <p:nvPr/>
        </p:nvSpPr>
        <p:spPr>
          <a:xfrm>
            <a:off x="2495937" y="5509498"/>
            <a:ext cx="496823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860</a:t>
            </a:r>
            <a:r>
              <a:rPr lang="ru-RU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  <a:ea typeface="微软雅黑" pitchFamily="34" charset="-122"/>
              </a:rPr>
              <a:t> </a:t>
            </a:r>
            <a:r>
              <a:rPr lang="ru-RU" sz="3600" b="1" dirty="0">
                <a:solidFill>
                  <a:srgbClr val="018CE7"/>
                </a:solidFill>
                <a:latin typeface="Century Gothic" panose="020B0502020202020204" pitchFamily="34" charset="0"/>
                <a:ea typeface="微软雅黑" pitchFamily="34" charset="-122"/>
              </a:rPr>
              <a:t>БС</a:t>
            </a:r>
            <a:endParaRPr lang="ru-RU" dirty="0">
              <a:solidFill>
                <a:srgbClr val="7F7F7F"/>
              </a:solidFill>
              <a:latin typeface="Century Gothic" panose="020B0502020202020204" pitchFamily="34" charset="0"/>
              <a:ea typeface="微软雅黑" pitchFamily="34" charset="-12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6397497-31B8-4F79-B78F-C45D178B9FC7}"/>
              </a:ext>
            </a:extLst>
          </p:cNvPr>
          <p:cNvSpPr txBox="1"/>
          <p:nvPr/>
        </p:nvSpPr>
        <p:spPr>
          <a:xfrm>
            <a:off x="4130292" y="5544782"/>
            <a:ext cx="1697235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rgbClr val="7F7F7F"/>
                </a:solidFill>
                <a:latin typeface="Century Gothic" panose="020B0502020202020204" pitchFamily="34" charset="0"/>
                <a:ea typeface="微软雅黑" pitchFamily="34" charset="-122"/>
              </a:rPr>
              <a:t>(охват 75%)</a:t>
            </a:r>
          </a:p>
        </p:txBody>
      </p:sp>
    </p:spTree>
    <p:extLst>
      <p:ext uri="{BB962C8B-B14F-4D97-AF65-F5344CB8AC3E}">
        <p14:creationId xmlns:p14="http://schemas.microsoft.com/office/powerpoint/2010/main" val="352897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Группа 30"/>
          <p:cNvGrpSpPr/>
          <p:nvPr/>
        </p:nvGrpSpPr>
        <p:grpSpPr>
          <a:xfrm>
            <a:off x="179833" y="178307"/>
            <a:ext cx="11832336" cy="6501384"/>
            <a:chOff x="275623" y="485074"/>
            <a:chExt cx="11832336" cy="6501384"/>
          </a:xfrm>
        </p:grpSpPr>
        <p:sp>
          <p:nvSpPr>
            <p:cNvPr id="2" name="object 2"/>
            <p:cNvSpPr/>
            <p:nvPr/>
          </p:nvSpPr>
          <p:spPr>
            <a:xfrm>
              <a:off x="275789" y="486770"/>
              <a:ext cx="11832005" cy="6497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5623" y="485074"/>
              <a:ext cx="11832336" cy="6501384"/>
            </a:xfrm>
            <a:prstGeom prst="rect">
              <a:avLst/>
            </a:prstGeom>
            <a:solidFill>
              <a:srgbClr val="1F385D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73316" y="762000"/>
            <a:ext cx="3341484" cy="702091"/>
            <a:chOff x="773316" y="773317"/>
            <a:chExt cx="3572756" cy="7506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73316" y="773317"/>
              <a:ext cx="3572756" cy="750684"/>
              <a:chOff x="1973415" y="39706"/>
              <a:chExt cx="8351686" cy="1754802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738" y="110040"/>
                <a:ext cx="5186363" cy="160499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415" y="39706"/>
                <a:ext cx="1754801" cy="1754802"/>
              </a:xfrm>
              <a:prstGeom prst="rect">
                <a:avLst/>
              </a:prstGeom>
            </p:spPr>
          </p:pic>
        </p:grp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828800" y="856034"/>
              <a:ext cx="0" cy="658239"/>
            </a:xfrm>
            <a:prstGeom prst="line">
              <a:avLst/>
            </a:prstGeom>
            <a:ln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13" name="Группа 90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1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Группа 93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1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25" name="Группа 11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2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6" name="Группа 120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2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087BF312-A8AE-401D-902B-BF561A686C70}"/>
              </a:ext>
            </a:extLst>
          </p:cNvPr>
          <p:cNvSpPr txBox="1">
            <a:spLocks/>
          </p:cNvSpPr>
          <p:nvPr/>
        </p:nvSpPr>
        <p:spPr>
          <a:xfrm>
            <a:off x="228600" y="4495800"/>
            <a:ext cx="11658600" cy="1364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endParaRPr lang="ru-RU" kern="0" spc="100" dirty="0">
              <a:solidFill>
                <a:srgbClr val="FFFFFF"/>
              </a:solidFill>
              <a:latin typeface="Century Gothic" pitchFamily="34" charset="0"/>
            </a:endParaRPr>
          </a:p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endParaRPr lang="ru-RU" kern="0" spc="100" dirty="0">
              <a:solidFill>
                <a:srgbClr val="FFFFFF"/>
              </a:solidFill>
              <a:latin typeface="Century Gothic" pitchFamily="34" charset="0"/>
            </a:endParaRPr>
          </a:p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r>
              <a:rPr lang="ru-RU" kern="0" spc="100" dirty="0">
                <a:solidFill>
                  <a:srgbClr val="FFFFFF"/>
                </a:solidFill>
                <a:latin typeface="Century Gothic" pitchFamily="34" charset="0"/>
              </a:rPr>
              <a:t>Отдел Процессного Развития и Управления Изменениями</a:t>
            </a:r>
            <a:endParaRPr lang="ru-RU" sz="1200" b="0" kern="0" spc="1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45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dirty="0">
                <a:latin typeface="Century Gothic" panose="020B0502020202020204" pitchFamily="34" charset="0"/>
              </a:rPr>
              <a:t>Развитие IT и стартап экосистем города Алматы </a:t>
            </a:r>
            <a:endParaRPr lang="ru-RU" kern="0" spc="2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chemeClr val="accent1">
                      <a:lumMod val="50000"/>
                    </a:schemeClr>
                  </a:solidFill>
                  <a:latin typeface="Century Gothic" pitchFamily="34" charset="0"/>
                </a:endParaRPr>
              </a:p>
            </p:txBody>
          </p:sp>
        </p:grpSp>
      </p:grpSp>
      <p:pic>
        <p:nvPicPr>
          <p:cNvPr id="33" name="Рисунок 32" descr="Город">
            <a:extLst>
              <a:ext uri="{FF2B5EF4-FFF2-40B4-BE49-F238E27FC236}">
                <a16:creationId xmlns:a16="http://schemas.microsoft.com/office/drawing/2014/main" id="{C17FB0D2-8A39-477A-8A4D-7744FDD74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4800" y="990600"/>
            <a:ext cx="533400" cy="533400"/>
          </a:xfrm>
          <a:prstGeom prst="rect">
            <a:avLst/>
          </a:prstGeom>
        </p:spPr>
      </p:pic>
      <p:sp>
        <p:nvSpPr>
          <p:cNvPr id="27" name="Текст 16"/>
          <p:cNvSpPr>
            <a:spLocks noGrp="1"/>
          </p:cNvSpPr>
          <p:nvPr>
            <p:ph type="body" idx="1"/>
          </p:nvPr>
        </p:nvSpPr>
        <p:spPr>
          <a:xfrm>
            <a:off x="240109" y="1714488"/>
            <a:ext cx="6617891" cy="4708981"/>
          </a:xfrm>
        </p:spPr>
        <p:txBody>
          <a:bodyPr/>
          <a:lstStyle/>
          <a:p>
            <a:pPr algn="just"/>
            <a:r>
              <a:rPr lang="ru-RU" sz="1400" spc="-20" dirty="0">
                <a:solidFill>
                  <a:srgbClr val="002060"/>
                </a:solidFill>
                <a:latin typeface="Century Gothic" panose="020B0502020202020204" pitchFamily="34" charset="0"/>
              </a:rPr>
              <a:t>В целях реализации стратегической задачи по развитию инновационной экосистемы города Алматы, а также «Программы развития города Алматы до 2025 года и среднесрочные перспективы до 2030 года» IT-компаниями мегаполиса в рамках создания частной экосистемы для технологических предпринимателей, инвесторов и корпорации в Центральной Азии были запланированы к реализации акселерационные программы по IT направлениям.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Ожидаемый социально-экономический эффект по результатам программы: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общая сумма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привлеченных инвестиций в стартапы - 10 млн. долларов США;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привлечение не менее 1 200 000 долларов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США в виде инвестиций и/или грантов в стартапы выпускников программы инкубации/акселерации;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создание порядка 2 тыс. рабочих мест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в том числе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500 рабочих мест должны занять выпускники курса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программирования;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4500 человек примут участие в ивентах и обучающих программах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доход стартапов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, ІТ-компаний и других участников, прошедших обучение и задействованных в программах,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должен составить не менее 2 млрд. тенге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20 казахстанских стартапов получат возможность масштабировать свой бизнес на глобальный рынок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не менее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50 специалистов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будут подготовлены по специальностям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Digital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Urban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Planner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Smart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City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engineer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не менее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100 предпринимателей обучаться на курсе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и станут квалифицированными бизнес-ангелами;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около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1 000 участников пройдут курсы IT-программирования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2" descr="Benefits of Building a Modern IT Ecosystem￼ – Customer Service Blog from  HappyFox">
            <a:extLst>
              <a:ext uri="{FF2B5EF4-FFF2-40B4-BE49-F238E27FC236}">
                <a16:creationId xmlns:a16="http://schemas.microsoft.com/office/drawing/2014/main" id="{487FB97D-BD45-4CA6-9F36-94899D6A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12" y="1716751"/>
            <a:ext cx="4901010" cy="36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54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Группа 30"/>
          <p:cNvGrpSpPr/>
          <p:nvPr/>
        </p:nvGrpSpPr>
        <p:grpSpPr>
          <a:xfrm>
            <a:off x="179833" y="178307"/>
            <a:ext cx="11832336" cy="6501384"/>
            <a:chOff x="275623" y="485074"/>
            <a:chExt cx="11832336" cy="6501384"/>
          </a:xfrm>
        </p:grpSpPr>
        <p:sp>
          <p:nvSpPr>
            <p:cNvPr id="2" name="object 2"/>
            <p:cNvSpPr/>
            <p:nvPr/>
          </p:nvSpPr>
          <p:spPr>
            <a:xfrm>
              <a:off x="275789" y="486770"/>
              <a:ext cx="11832005" cy="6497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5623" y="485074"/>
              <a:ext cx="11832336" cy="6501384"/>
            </a:xfrm>
            <a:prstGeom prst="rect">
              <a:avLst/>
            </a:prstGeom>
            <a:solidFill>
              <a:srgbClr val="1F385D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73316" y="762000"/>
            <a:ext cx="3341484" cy="702091"/>
            <a:chOff x="773316" y="773317"/>
            <a:chExt cx="3572756" cy="7506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73316" y="773317"/>
              <a:ext cx="3572756" cy="750684"/>
              <a:chOff x="1973415" y="39706"/>
              <a:chExt cx="8351686" cy="1754802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738" y="110040"/>
                <a:ext cx="5186363" cy="160499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415" y="39706"/>
                <a:ext cx="1754801" cy="1754802"/>
              </a:xfrm>
              <a:prstGeom prst="rect">
                <a:avLst/>
              </a:prstGeom>
            </p:spPr>
          </p:pic>
        </p:grp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828800" y="856034"/>
              <a:ext cx="0" cy="658239"/>
            </a:xfrm>
            <a:prstGeom prst="line">
              <a:avLst/>
            </a:prstGeom>
            <a:ln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13" name="Группа 90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1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" name="Группа 93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1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25" name="Группа 11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2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6" name="Группа 120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2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4" name="object 8">
            <a:extLst>
              <a:ext uri="{FF2B5EF4-FFF2-40B4-BE49-F238E27FC236}">
                <a16:creationId xmlns:a16="http://schemas.microsoft.com/office/drawing/2014/main" id="{087BF312-A8AE-401D-902B-BF561A686C70}"/>
              </a:ext>
            </a:extLst>
          </p:cNvPr>
          <p:cNvSpPr txBox="1">
            <a:spLocks/>
          </p:cNvSpPr>
          <p:nvPr/>
        </p:nvSpPr>
        <p:spPr>
          <a:xfrm>
            <a:off x="228600" y="4495800"/>
            <a:ext cx="11658600" cy="1364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endParaRPr lang="ru-RU" kern="0" spc="100" dirty="0">
              <a:solidFill>
                <a:srgbClr val="FFFFFF"/>
              </a:solidFill>
              <a:latin typeface="Century Gothic" pitchFamily="34" charset="0"/>
            </a:endParaRPr>
          </a:p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endParaRPr lang="ru-RU" kern="0" spc="100" dirty="0">
              <a:solidFill>
                <a:srgbClr val="FFFFFF"/>
              </a:solidFill>
              <a:latin typeface="Century Gothic" pitchFamily="34" charset="0"/>
            </a:endParaRPr>
          </a:p>
          <a:p>
            <a:pPr marL="12700" marR="5080" algn="r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r>
              <a:rPr lang="ru-RU" kern="0" spc="100" dirty="0">
                <a:solidFill>
                  <a:srgbClr val="FFFFFF"/>
                </a:solidFill>
                <a:latin typeface="Century Gothic" pitchFamily="34" charset="0"/>
              </a:rPr>
              <a:t>Отдел Управления Проектами Умного Города</a:t>
            </a:r>
            <a:endParaRPr lang="ru-RU" sz="1200" b="0" kern="0" spc="1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46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Отдел </a:t>
            </a:r>
            <a:r>
              <a:rPr lang="ru-RU" kern="0" spc="100" dirty="0">
                <a:latin typeface="Century Gothic" pitchFamily="34" charset="0"/>
              </a:rPr>
              <a:t>Управления Проектами Умного Города</a:t>
            </a:r>
            <a:endParaRPr lang="ru-RU" kern="0" spc="20" dirty="0">
              <a:latin typeface="Century Gothic" pitchFamily="34" charset="0"/>
            </a:endParaRP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314325" cy="25680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-1343" y="0"/>
            <a:ext cx="12193343" cy="382587"/>
            <a:chOff x="0" y="6401651"/>
            <a:chExt cx="12193343" cy="382587"/>
          </a:xfrm>
        </p:grpSpPr>
        <p:grpSp>
          <p:nvGrpSpPr>
            <p:cNvPr id="42" name="Группа 45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3" name="Группа 52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8736" y="4879917"/>
            <a:ext cx="333886" cy="305948"/>
            <a:chOff x="8129588" y="19050"/>
            <a:chExt cx="1176338" cy="1077913"/>
          </a:xfrm>
        </p:grpSpPr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9161463" y="619125"/>
              <a:ext cx="144463" cy="33338"/>
            </a:xfrm>
            <a:custGeom>
              <a:avLst/>
              <a:gdLst>
                <a:gd name="T0" fmla="*/ 13 w 13"/>
                <a:gd name="T1" fmla="*/ 0 h 3"/>
                <a:gd name="T2" fmla="*/ 0 w 1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cubicBezTo>
                    <a:pt x="13" y="0"/>
                    <a:pt x="1" y="1"/>
                    <a:pt x="0" y="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8850313" y="330200"/>
              <a:ext cx="344488" cy="455613"/>
            </a:xfrm>
            <a:custGeom>
              <a:avLst/>
              <a:gdLst>
                <a:gd name="T0" fmla="*/ 0 w 31"/>
                <a:gd name="T1" fmla="*/ 0 h 41"/>
                <a:gd name="T2" fmla="*/ 27 w 31"/>
                <a:gd name="T3" fmla="*/ 27 h 41"/>
                <a:gd name="T4" fmla="*/ 28 w 31"/>
                <a:gd name="T5" fmla="*/ 29 h 41"/>
                <a:gd name="T6" fmla="*/ 27 w 31"/>
                <a:gd name="T7" fmla="*/ 39 h 41"/>
                <a:gd name="T8" fmla="*/ 17 w 31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0" y="0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32"/>
                    <a:pt x="30" y="36"/>
                    <a:pt x="27" y="39"/>
                  </a:cubicBezTo>
                  <a:cubicBezTo>
                    <a:pt x="24" y="41"/>
                    <a:pt x="20" y="41"/>
                    <a:pt x="17" y="3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0" name="Freeform 10"/>
            <p:cNvSpPr>
              <a:spLocks/>
            </p:cNvSpPr>
            <p:nvPr/>
          </p:nvSpPr>
          <p:spPr bwMode="auto">
            <a:xfrm>
              <a:off x="8905875" y="741363"/>
              <a:ext cx="166688" cy="144463"/>
            </a:xfrm>
            <a:custGeom>
              <a:avLst/>
              <a:gdLst>
                <a:gd name="T0" fmla="*/ 11 w 15"/>
                <a:gd name="T1" fmla="*/ 0 h 13"/>
                <a:gd name="T2" fmla="*/ 12 w 15"/>
                <a:gd name="T3" fmla="*/ 1 h 13"/>
                <a:gd name="T4" fmla="*/ 11 w 15"/>
                <a:gd name="T5" fmla="*/ 11 h 13"/>
                <a:gd name="T6" fmla="*/ 1 w 15"/>
                <a:gd name="T7" fmla="*/ 10 h 13"/>
                <a:gd name="T8" fmla="*/ 0 w 15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5" y="4"/>
                    <a:pt x="14" y="8"/>
                    <a:pt x="11" y="11"/>
                  </a:cubicBezTo>
                  <a:cubicBezTo>
                    <a:pt x="8" y="13"/>
                    <a:pt x="3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8794750" y="852488"/>
              <a:ext cx="144463" cy="144463"/>
            </a:xfrm>
            <a:custGeom>
              <a:avLst/>
              <a:gdLst>
                <a:gd name="T0" fmla="*/ 11 w 13"/>
                <a:gd name="T1" fmla="*/ 0 h 13"/>
                <a:gd name="T2" fmla="*/ 10 w 13"/>
                <a:gd name="T3" fmla="*/ 10 h 13"/>
                <a:gd name="T4" fmla="*/ 0 w 13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1" y="0"/>
                  </a:moveTo>
                  <a:cubicBezTo>
                    <a:pt x="13" y="3"/>
                    <a:pt x="13" y="8"/>
                    <a:pt x="10" y="10"/>
                  </a:cubicBezTo>
                  <a:cubicBezTo>
                    <a:pt x="7" y="13"/>
                    <a:pt x="2" y="12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8650288" y="941388"/>
              <a:ext cx="166688" cy="155575"/>
            </a:xfrm>
            <a:custGeom>
              <a:avLst/>
              <a:gdLst>
                <a:gd name="T0" fmla="*/ 12 w 15"/>
                <a:gd name="T1" fmla="*/ 0 h 14"/>
                <a:gd name="T2" fmla="*/ 13 w 15"/>
                <a:gd name="T3" fmla="*/ 1 h 14"/>
                <a:gd name="T4" fmla="*/ 12 w 15"/>
                <a:gd name="T5" fmla="*/ 11 h 14"/>
                <a:gd name="T6" fmla="*/ 1 w 15"/>
                <a:gd name="T7" fmla="*/ 10 h 14"/>
                <a:gd name="T8" fmla="*/ 0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5" y="4"/>
                    <a:pt x="15" y="9"/>
                    <a:pt x="12" y="11"/>
                  </a:cubicBezTo>
                  <a:cubicBezTo>
                    <a:pt x="8" y="14"/>
                    <a:pt x="4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8129588" y="74613"/>
              <a:ext cx="598488" cy="66675"/>
            </a:xfrm>
            <a:custGeom>
              <a:avLst/>
              <a:gdLst>
                <a:gd name="T0" fmla="*/ 0 w 377"/>
                <a:gd name="T1" fmla="*/ 0 h 42"/>
                <a:gd name="T2" fmla="*/ 139 w 377"/>
                <a:gd name="T3" fmla="*/ 42 h 42"/>
                <a:gd name="T4" fmla="*/ 377 w 377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42">
                  <a:moveTo>
                    <a:pt x="0" y="0"/>
                  </a:moveTo>
                  <a:lnTo>
                    <a:pt x="139" y="42"/>
                  </a:lnTo>
                  <a:lnTo>
                    <a:pt x="377" y="4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8129588" y="596900"/>
              <a:ext cx="111125" cy="333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8428038" y="19050"/>
              <a:ext cx="877888" cy="388938"/>
            </a:xfrm>
            <a:custGeom>
              <a:avLst/>
              <a:gdLst>
                <a:gd name="T0" fmla="*/ 79 w 79"/>
                <a:gd name="T1" fmla="*/ 6 h 35"/>
                <a:gd name="T2" fmla="*/ 68 w 79"/>
                <a:gd name="T3" fmla="*/ 9 h 35"/>
                <a:gd name="T4" fmla="*/ 57 w 79"/>
                <a:gd name="T5" fmla="*/ 8 h 35"/>
                <a:gd name="T6" fmla="*/ 43 w 79"/>
                <a:gd name="T7" fmla="*/ 3 h 35"/>
                <a:gd name="T8" fmla="*/ 0 w 79"/>
                <a:gd name="T9" fmla="*/ 26 h 35"/>
                <a:gd name="T10" fmla="*/ 13 w 79"/>
                <a:gd name="T11" fmla="*/ 35 h 35"/>
                <a:gd name="T12" fmla="*/ 38 w 79"/>
                <a:gd name="T13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5">
                  <a:moveTo>
                    <a:pt x="79" y="6"/>
                  </a:moveTo>
                  <a:cubicBezTo>
                    <a:pt x="79" y="6"/>
                    <a:pt x="70" y="9"/>
                    <a:pt x="68" y="9"/>
                  </a:cubicBezTo>
                  <a:cubicBezTo>
                    <a:pt x="66" y="10"/>
                    <a:pt x="62" y="11"/>
                    <a:pt x="57" y="8"/>
                  </a:cubicBezTo>
                  <a:cubicBezTo>
                    <a:pt x="53" y="5"/>
                    <a:pt x="50" y="0"/>
                    <a:pt x="43" y="3"/>
                  </a:cubicBezTo>
                  <a:cubicBezTo>
                    <a:pt x="35" y="7"/>
                    <a:pt x="0" y="26"/>
                    <a:pt x="0" y="26"/>
                  </a:cubicBezTo>
                  <a:cubicBezTo>
                    <a:pt x="0" y="26"/>
                    <a:pt x="4" y="35"/>
                    <a:pt x="13" y="35"/>
                  </a:cubicBezTo>
                  <a:cubicBezTo>
                    <a:pt x="21" y="35"/>
                    <a:pt x="38" y="28"/>
                    <a:pt x="38" y="2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8328025" y="708025"/>
              <a:ext cx="133350" cy="144463"/>
            </a:xfrm>
            <a:custGeom>
              <a:avLst/>
              <a:gdLst>
                <a:gd name="T0" fmla="*/ 3 w 12"/>
                <a:gd name="T1" fmla="*/ 0 h 13"/>
                <a:gd name="T2" fmla="*/ 2 w 12"/>
                <a:gd name="T3" fmla="*/ 1 h 13"/>
                <a:gd name="T4" fmla="*/ 2 w 12"/>
                <a:gd name="T5" fmla="*/ 10 h 13"/>
                <a:gd name="T6" fmla="*/ 12 w 12"/>
                <a:gd name="T7" fmla="*/ 11 h 13"/>
                <a:gd name="T8" fmla="*/ 12 w 12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" y="13"/>
                    <a:pt x="9" y="13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8383588" y="663575"/>
              <a:ext cx="133350" cy="133350"/>
            </a:xfrm>
            <a:custGeom>
              <a:avLst/>
              <a:gdLst>
                <a:gd name="T0" fmla="*/ 0 w 12"/>
                <a:gd name="T1" fmla="*/ 3 h 12"/>
                <a:gd name="T2" fmla="*/ 0 w 12"/>
                <a:gd name="T3" fmla="*/ 3 h 12"/>
                <a:gd name="T4" fmla="*/ 9 w 12"/>
                <a:gd name="T5" fmla="*/ 3 h 12"/>
                <a:gd name="T6" fmla="*/ 9 w 12"/>
                <a:gd name="T7" fmla="*/ 12 h 12"/>
                <a:gd name="T8" fmla="*/ 9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7" y="0"/>
                    <a:pt x="9" y="3"/>
                  </a:cubicBezTo>
                  <a:cubicBezTo>
                    <a:pt x="12" y="6"/>
                    <a:pt x="12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8229600" y="563563"/>
              <a:ext cx="187325" cy="188913"/>
            </a:xfrm>
            <a:custGeom>
              <a:avLst/>
              <a:gdLst>
                <a:gd name="T0" fmla="*/ 5 w 17"/>
                <a:gd name="T1" fmla="*/ 2 h 17"/>
                <a:gd name="T2" fmla="*/ 4 w 17"/>
                <a:gd name="T3" fmla="*/ 3 h 17"/>
                <a:gd name="T4" fmla="*/ 3 w 17"/>
                <a:gd name="T5" fmla="*/ 4 h 17"/>
                <a:gd name="T6" fmla="*/ 2 w 17"/>
                <a:gd name="T7" fmla="*/ 5 h 17"/>
                <a:gd name="T8" fmla="*/ 2 w 17"/>
                <a:gd name="T9" fmla="*/ 14 h 17"/>
                <a:gd name="T10" fmla="*/ 11 w 17"/>
                <a:gd name="T11" fmla="*/ 14 h 17"/>
                <a:gd name="T12" fmla="*/ 12 w 17"/>
                <a:gd name="T13" fmla="*/ 13 h 17"/>
                <a:gd name="T14" fmla="*/ 14 w 17"/>
                <a:gd name="T15" fmla="*/ 12 h 17"/>
                <a:gd name="T16" fmla="*/ 14 w 17"/>
                <a:gd name="T17" fmla="*/ 12 h 17"/>
                <a:gd name="T18" fmla="*/ 14 w 17"/>
                <a:gd name="T19" fmla="*/ 2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6"/>
                    <a:pt x="9" y="17"/>
                    <a:pt x="11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7" y="5"/>
                    <a:pt x="14" y="2"/>
                  </a:cubicBezTo>
                  <a:cubicBezTo>
                    <a:pt x="12" y="0"/>
                    <a:pt x="7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8428038" y="774700"/>
              <a:ext cx="188913" cy="188913"/>
            </a:xfrm>
            <a:custGeom>
              <a:avLst/>
              <a:gdLst>
                <a:gd name="T0" fmla="*/ 5 w 17"/>
                <a:gd name="T1" fmla="*/ 2 h 17"/>
                <a:gd name="T2" fmla="*/ 5 w 17"/>
                <a:gd name="T3" fmla="*/ 2 h 17"/>
                <a:gd name="T4" fmla="*/ 3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4 h 17"/>
                <a:gd name="T12" fmla="*/ 13 w 17"/>
                <a:gd name="T13" fmla="*/ 13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7"/>
                    <a:pt x="9" y="17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9"/>
                    <a:pt x="17" y="5"/>
                    <a:pt x="14" y="3"/>
                  </a:cubicBezTo>
                  <a:cubicBezTo>
                    <a:pt x="12" y="0"/>
                    <a:pt x="8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8528050" y="874713"/>
              <a:ext cx="188913" cy="188913"/>
            </a:xfrm>
            <a:custGeom>
              <a:avLst/>
              <a:gdLst>
                <a:gd name="T0" fmla="*/ 5 w 17"/>
                <a:gd name="T1" fmla="*/ 3 h 17"/>
                <a:gd name="T2" fmla="*/ 4 w 17"/>
                <a:gd name="T3" fmla="*/ 4 h 17"/>
                <a:gd name="T4" fmla="*/ 4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5 h 17"/>
                <a:gd name="T12" fmla="*/ 13 w 17"/>
                <a:gd name="T13" fmla="*/ 14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8"/>
                    <a:pt x="0" y="12"/>
                    <a:pt x="2" y="14"/>
                  </a:cubicBezTo>
                  <a:cubicBezTo>
                    <a:pt x="5" y="17"/>
                    <a:pt x="9" y="17"/>
                    <a:pt x="12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17" y="6"/>
                    <a:pt x="14" y="3"/>
                  </a:cubicBezTo>
                  <a:cubicBezTo>
                    <a:pt x="12" y="0"/>
                    <a:pt x="8" y="0"/>
                    <a:pt x="5" y="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</p:grpSp>
      <p:sp>
        <p:nvSpPr>
          <p:cNvPr id="76" name="object 6"/>
          <p:cNvSpPr txBox="1">
            <a:spLocks/>
          </p:cNvSpPr>
          <p:nvPr/>
        </p:nvSpPr>
        <p:spPr>
          <a:xfrm>
            <a:off x="304800" y="1828800"/>
            <a:ext cx="11582399" cy="2428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Задачи отдела:</a:t>
            </a:r>
          </a:p>
          <a:p>
            <a:pPr marL="12700" marR="5080">
              <a:spcBef>
                <a:spcPts val="100"/>
              </a:spcBef>
            </a:pPr>
            <a:endParaRPr lang="en-US" sz="1800" kern="0" spc="20" dirty="0">
              <a:latin typeface="Century Gothic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Координация проектов управления цифровизации;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Развитие дорожных карт и мониторинг статусов по исполнению;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Определения рисков по проектам и обеспечение правильной коммуникации со всеми вовлеченными лицами;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sz="1800" b="0" kern="0" spc="20" dirty="0">
              <a:latin typeface="Century Gothic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sz="2400" b="0" kern="0" spc="2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276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2">
            <a:extLst>
              <a:ext uri="{FF2B5EF4-FFF2-40B4-BE49-F238E27FC236}">
                <a16:creationId xmlns:a16="http://schemas.microsoft.com/office/drawing/2014/main" id="{863723F2-D663-41DB-9597-CE7F2847C253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2C3ED7DB-4402-41C1-8801-61EF967F282D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4">
            <a:extLst>
              <a:ext uri="{FF2B5EF4-FFF2-40B4-BE49-F238E27FC236}">
                <a16:creationId xmlns:a16="http://schemas.microsoft.com/office/drawing/2014/main" id="{B56436A0-5CA3-40EB-9AC6-59C8967F7135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EBDF40AC-2BDA-4D3F-A41C-64E9F5A59B87}"/>
              </a:ext>
            </a:extLst>
          </p:cNvPr>
          <p:cNvSpPr/>
          <p:nvPr/>
        </p:nvSpPr>
        <p:spPr>
          <a:xfrm>
            <a:off x="840438" y="661929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6">
            <a:extLst>
              <a:ext uri="{FF2B5EF4-FFF2-40B4-BE49-F238E27FC236}">
                <a16:creationId xmlns:a16="http://schemas.microsoft.com/office/drawing/2014/main" id="{F6E368E0-E795-4B8E-94ED-C855A0E553C9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7">
            <a:extLst>
              <a:ext uri="{FF2B5EF4-FFF2-40B4-BE49-F238E27FC236}">
                <a16:creationId xmlns:a16="http://schemas.microsoft.com/office/drawing/2014/main" id="{9B9AED08-26A4-40CD-A266-559E671FDBB7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1" name="object 28">
            <a:extLst>
              <a:ext uri="{FF2B5EF4-FFF2-40B4-BE49-F238E27FC236}">
                <a16:creationId xmlns:a16="http://schemas.microsoft.com/office/drawing/2014/main" id="{A78EE849-C894-4EE2-A276-8370EC7DB3D8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id="{8B9830BB-8686-43B2-B2F7-C4AABCDD6C8F}"/>
              </a:ext>
            </a:extLst>
          </p:cNvPr>
          <p:cNvSpPr txBox="1"/>
          <p:nvPr/>
        </p:nvSpPr>
        <p:spPr>
          <a:xfrm>
            <a:off x="267372" y="6247866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190C6C7-C0B9-4EA3-BC4A-76B2E9DD1753}"/>
              </a:ext>
            </a:extLst>
          </p:cNvPr>
          <p:cNvSpPr/>
          <p:nvPr/>
        </p:nvSpPr>
        <p:spPr>
          <a:xfrm>
            <a:off x="3868011" y="352892"/>
            <a:ext cx="5867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entury Gothic" pitchFamily="34" charset="0"/>
              </a:rPr>
              <a:t>Ситуационный центр города </a:t>
            </a:r>
            <a:r>
              <a:rPr lang="ru-RU" sz="2000" b="1" dirty="0" err="1">
                <a:solidFill>
                  <a:srgbClr val="002060"/>
                </a:solidFill>
                <a:latin typeface="Century Gothic" pitchFamily="34" charset="0"/>
              </a:rPr>
              <a:t>Алматы</a:t>
            </a:r>
            <a:endParaRPr lang="ru-RU" sz="20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394FF9-49CC-4CC5-8417-29F476959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5" y="1784982"/>
            <a:ext cx="6216030" cy="30329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653893-25B6-4FC3-8B14-461DE2A917C0}"/>
              </a:ext>
            </a:extLst>
          </p:cNvPr>
          <p:cNvSpPr txBox="1"/>
          <p:nvPr/>
        </p:nvSpPr>
        <p:spPr>
          <a:xfrm>
            <a:off x="879777" y="962351"/>
            <a:ext cx="360799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b="1" dirty="0">
                <a:latin typeface="Century Gothic" pitchFamily="34" charset="0"/>
              </a:rPr>
              <a:t>Экономия 54 </a:t>
            </a:r>
            <a:r>
              <a:rPr lang="ru-RU" b="1" dirty="0" err="1">
                <a:latin typeface="Century Gothic" pitchFamily="34" charset="0"/>
              </a:rPr>
              <a:t>млн.тг</a:t>
            </a:r>
            <a:r>
              <a:rPr lang="ru-RU" b="1" dirty="0">
                <a:latin typeface="Century Gothic" pitchFamily="34" charset="0"/>
              </a:rPr>
              <a:t>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latin typeface="Century Gothic" pitchFamily="34" charset="0"/>
              </a:rPr>
              <a:t> Привлечение 5 менеджеров специалистов;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latin typeface="Century Gothic" pitchFamily="34" charset="0"/>
              </a:rPr>
              <a:t>Добавление эко-датчиков в разрезе районов;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latin typeface="Century Gothic" pitchFamily="34" charset="0"/>
              </a:rPr>
              <a:t>Создание </a:t>
            </a:r>
            <a:r>
              <a:rPr lang="en-US" b="1" dirty="0">
                <a:latin typeface="Century Gothic" pitchFamily="34" charset="0"/>
              </a:rPr>
              <a:t>7 </a:t>
            </a:r>
            <a:r>
              <a:rPr lang="ru-RU" b="1" dirty="0">
                <a:latin typeface="Century Gothic" pitchFamily="34" charset="0"/>
              </a:rPr>
              <a:t>новых модулей.</a:t>
            </a:r>
            <a:endParaRPr lang="ru-RU" b="1" u="sng" dirty="0">
              <a:solidFill>
                <a:schemeClr val="accent1"/>
              </a:solidFill>
              <a:latin typeface="Century Gothic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71BB50-5A9B-4ED5-AEA5-AC4FFBEE8C39}"/>
              </a:ext>
            </a:extLst>
          </p:cNvPr>
          <p:cNvSpPr txBox="1"/>
          <p:nvPr/>
        </p:nvSpPr>
        <p:spPr>
          <a:xfrm>
            <a:off x="879777" y="3668027"/>
            <a:ext cx="4225699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b="1" dirty="0">
                <a:latin typeface="Century Gothic" pitchFamily="34" charset="0"/>
              </a:rPr>
              <a:t>Привлечение дополнительных 5 менеджеров специалистов;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latin typeface="Century Gothic" pitchFamily="34" charset="0"/>
              </a:rPr>
              <a:t>Добавление слоев по проектам (ЕХД, ЕСВМ, </a:t>
            </a:r>
            <a:r>
              <a:rPr lang="ru-RU" b="1" dirty="0" err="1">
                <a:latin typeface="Century Gothic" pitchFamily="34" charset="0"/>
              </a:rPr>
              <a:t>Сергек</a:t>
            </a:r>
            <a:r>
              <a:rPr lang="ru-RU" b="1" dirty="0">
                <a:latin typeface="Century Gothic" pitchFamily="34" charset="0"/>
              </a:rPr>
              <a:t>, ЕДДС-112, ЕКЦ-109);</a:t>
            </a:r>
          </a:p>
          <a:p>
            <a:pPr>
              <a:spcAft>
                <a:spcPts val="600"/>
              </a:spcAft>
              <a:buFont typeface="Wingdings" pitchFamily="2" charset="2"/>
              <a:buChar char="ü"/>
            </a:pPr>
            <a:r>
              <a:rPr lang="ru-RU" b="1" dirty="0">
                <a:latin typeface="Century Gothic" pitchFamily="34" charset="0"/>
              </a:rPr>
              <a:t>Дальнейшее развитие Ситуационного центра. </a:t>
            </a:r>
          </a:p>
        </p:txBody>
      </p:sp>
    </p:spTree>
    <p:extLst>
      <p:ext uri="{BB962C8B-B14F-4D97-AF65-F5344CB8AC3E}">
        <p14:creationId xmlns:p14="http://schemas.microsoft.com/office/powerpoint/2010/main" val="3414774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BF628F45-BC11-4108-B8E9-65E9FFD51CF4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1D2DF4B7-6720-496E-9AC8-3D7A8793A58A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E622C2FC-3817-4F61-BDF4-07ED9C846C43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88BA0EE6-C905-4FE0-8E4C-6295B15EAC69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23EFAB5B-F73B-4301-8FC0-88E218CCA44E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010FBA54-F35F-4E0E-8BBF-101252806FA4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72D4C87B-6D47-4A89-929D-BCCA0EFC0E82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82531E05-AE2F-49BD-80F5-AC49DD294649}"/>
              </a:ext>
            </a:extLst>
          </p:cNvPr>
          <p:cNvSpPr txBox="1"/>
          <p:nvPr/>
        </p:nvSpPr>
        <p:spPr>
          <a:xfrm>
            <a:off x="267372" y="6247866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72E22812-4CD8-44D0-8858-17149CA40FE9}"/>
              </a:ext>
            </a:extLst>
          </p:cNvPr>
          <p:cNvSpPr txBox="1">
            <a:spLocks/>
          </p:cNvSpPr>
          <p:nvPr/>
        </p:nvSpPr>
        <p:spPr>
          <a:xfrm>
            <a:off x="4972964" y="264215"/>
            <a:ext cx="244220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R="3810" algn="ctr">
              <a:spcBef>
                <a:spcPts val="75"/>
              </a:spcBef>
            </a:pP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Проект «</a:t>
            </a:r>
            <a:r>
              <a:rPr lang="ru-RU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Сергек</a:t>
            </a:r>
            <a:r>
              <a:rPr lang="ru-RU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C0632853-ABD3-45DC-88C7-3EBAE917053B}"/>
              </a:ext>
            </a:extLst>
          </p:cNvPr>
          <p:cNvSpPr txBox="1"/>
          <p:nvPr/>
        </p:nvSpPr>
        <p:spPr>
          <a:xfrm>
            <a:off x="468030" y="1188734"/>
            <a:ext cx="4259817" cy="24817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Подписано 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Доп.соглашение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 №1 по смене администратора бюджета с УГМ на УЦ;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 Подписано 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Доп.соглашение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 №2 и утвержден бюджет на увеличение комплекса «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Сергек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» на 575 АПК (около 3000 видеокамер) к действующим 766 АПК (5034 видеокамер);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Утвержден список на 575 АПК в разрезе районов совместно с УАП ДП 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г.Алматы</a:t>
            </a:r>
            <a:endParaRPr lang="ru-RU" sz="1400" b="1" dirty="0">
              <a:latin typeface="Century Gothic" pitchFamily="34" charset="0"/>
              <a:cs typeface="Foundry Monoline OT3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B182A16-9A0E-4D3A-9DCE-F70A0D8FC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1747128"/>
            <a:ext cx="4981908" cy="2609161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4545B2A5-DD67-4ADA-A7D0-0A3BC39F35A3}"/>
              </a:ext>
            </a:extLst>
          </p:cNvPr>
          <p:cNvSpPr txBox="1"/>
          <p:nvPr/>
        </p:nvSpPr>
        <p:spPr>
          <a:xfrm>
            <a:off x="503527" y="4045873"/>
            <a:ext cx="3685178" cy="147437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Увеличение комплекса «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Сергек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» на 575 АПК (около 3000 видеокамер) к действующим 766 АПК (5034 видеокамер) первый квартал 2023 года.</a:t>
            </a:r>
          </a:p>
        </p:txBody>
      </p:sp>
    </p:spTree>
    <p:extLst>
      <p:ext uri="{BB962C8B-B14F-4D97-AF65-F5344CB8AC3E}">
        <p14:creationId xmlns:p14="http://schemas.microsoft.com/office/powerpoint/2010/main" val="54950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CCA281FC-FD29-4C67-BEBA-ECA55C0B40D5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F07A071F-98B1-45E5-AE96-165B738E3573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6B1820F5-4357-44C9-8197-574C208D099B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B5D5A62E-D809-454F-A158-F8FBF42F8711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9C74CBA4-957B-42A4-BA88-924F539BA7EB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E4CCCB91-C2F7-4544-A048-68D5A56F9CDD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8C6ED63D-5064-4826-95A9-C2710C263482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8A517329-FB9A-4D7A-B0CF-7F3E39296F4D}"/>
              </a:ext>
            </a:extLst>
          </p:cNvPr>
          <p:cNvSpPr txBox="1"/>
          <p:nvPr/>
        </p:nvSpPr>
        <p:spPr>
          <a:xfrm>
            <a:off x="267372" y="6247866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5AA85F8C-3C48-4755-9F57-2D935A019036}"/>
              </a:ext>
            </a:extLst>
          </p:cNvPr>
          <p:cNvSpPr txBox="1">
            <a:spLocks/>
          </p:cNvSpPr>
          <p:nvPr/>
        </p:nvSpPr>
        <p:spPr>
          <a:xfrm>
            <a:off x="4420769" y="258785"/>
            <a:ext cx="2862006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9525" marR="3810" algn="ctr">
              <a:spcBef>
                <a:spcPts val="75"/>
              </a:spcBef>
            </a:pPr>
            <a:r>
              <a:rPr lang="ru-RU" sz="2100" spc="-15" dirty="0">
                <a:solidFill>
                  <a:srgbClr val="002060"/>
                </a:solidFill>
                <a:latin typeface="Century Gothic" pitchFamily="34" charset="0"/>
                <a:cs typeface="+mj-cs"/>
              </a:rPr>
              <a:t>Проект ЕДДС-112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B970031E-9306-4776-9A3B-4F1C3B14F380}"/>
              </a:ext>
            </a:extLst>
          </p:cNvPr>
          <p:cNvSpPr txBox="1"/>
          <p:nvPr/>
        </p:nvSpPr>
        <p:spPr>
          <a:xfrm>
            <a:off x="564690" y="1359868"/>
            <a:ext cx="3731110" cy="22563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anose="020B0502020202020204" pitchFamily="34" charset="0"/>
                <a:cs typeface="Foundry Monoline OT3"/>
              </a:rPr>
              <a:t>Комплекс ЕДДС-112 полностью передан на баланс «Службы спасения», включая ИС «</a:t>
            </a:r>
            <a:r>
              <a:rPr lang="en-US" sz="1600" b="1" dirty="0">
                <a:latin typeface="Century Gothic" panose="020B0502020202020204" pitchFamily="34" charset="0"/>
                <a:cs typeface="Foundry Monoline OT3"/>
              </a:rPr>
              <a:t>Jardem-112</a:t>
            </a:r>
            <a:r>
              <a:rPr lang="ru-RU" sz="1600" b="1" dirty="0">
                <a:latin typeface="Century Gothic" panose="020B0502020202020204" pitchFamily="34" charset="0"/>
                <a:cs typeface="Foundry Monoline OT3"/>
              </a:rPr>
              <a:t>»;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anose="020B0502020202020204" pitchFamily="34" charset="0"/>
                <a:cs typeface="Foundry Monoline OT3"/>
              </a:rPr>
              <a:t>Проведено обучение 24 оператора + 1 технического специалиста.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9EA751-46CC-4B16-BAC7-E8FE5741A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2571"/>
          <a:stretch/>
        </p:blipFill>
        <p:spPr>
          <a:xfrm>
            <a:off x="4960945" y="3122649"/>
            <a:ext cx="3600280" cy="17884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B6F4BD-FC19-49BB-B585-D541340A2C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72" y="1139875"/>
            <a:ext cx="3600280" cy="2700210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6CDE987E-132C-4663-98CC-B26F6950DD69}"/>
              </a:ext>
            </a:extLst>
          </p:cNvPr>
          <p:cNvSpPr txBox="1"/>
          <p:nvPr/>
        </p:nvSpPr>
        <p:spPr>
          <a:xfrm>
            <a:off x="564690" y="3806361"/>
            <a:ext cx="3312368" cy="8399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anose="020B0502020202020204" pitchFamily="34" charset="0"/>
                <a:cs typeface="Foundry Monoline OT3"/>
              </a:rPr>
              <a:t>Проект ЕДДС-112 включить в пилотный регион.</a:t>
            </a:r>
          </a:p>
        </p:txBody>
      </p:sp>
    </p:spTree>
    <p:extLst>
      <p:ext uri="{BB962C8B-B14F-4D97-AF65-F5344CB8AC3E}">
        <p14:creationId xmlns:p14="http://schemas.microsoft.com/office/powerpoint/2010/main" val="1473420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42241293-5AE1-4B18-B694-F9432325DA8E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383D7B09-59BD-48DE-84E9-6FEF7327CF15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2250A8F5-68C2-487D-8A05-7ADA7284BCDD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06619697-B9CB-4F41-9432-D4D2BE9D8554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98213983-E3C0-4682-8D40-4826B9C95BDC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9BDE0517-1537-437F-B8EF-F684A446131C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0FFC9D01-0FC5-47B6-8FF4-B8B3714DCC18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C2433058-1066-46DF-BABC-23EBDAFD2505}"/>
              </a:ext>
            </a:extLst>
          </p:cNvPr>
          <p:cNvSpPr txBox="1"/>
          <p:nvPr/>
        </p:nvSpPr>
        <p:spPr>
          <a:xfrm>
            <a:off x="274986" y="6321260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0301C82-BDB3-4734-9948-59FD3A7661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88663" y="264215"/>
            <a:ext cx="4966801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ru-RU" sz="2100" b="1" spc="-15" dirty="0">
                <a:solidFill>
                  <a:srgbClr val="002060"/>
                </a:solidFill>
                <a:latin typeface="Century Gothic" pitchFamily="34" charset="0"/>
              </a:rPr>
              <a:t>Комплексная система безопасности в школах</a:t>
            </a:r>
            <a:endParaRPr sz="2100" b="1" spc="-1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8E1CE3C-D1FD-4963-B754-2F2A6AB28C18}"/>
              </a:ext>
            </a:extLst>
          </p:cNvPr>
          <p:cNvSpPr txBox="1"/>
          <p:nvPr/>
        </p:nvSpPr>
        <p:spPr>
          <a:xfrm>
            <a:off x="525519" y="985764"/>
            <a:ext cx="3714776" cy="282987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 marR="3810" indent="9525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Проведено комплексное обследование 210 школ города;</a:t>
            </a:r>
          </a:p>
          <a:p>
            <a:pPr marR="3810" indent="9525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 На базе школы №34 сформирована эталонная расстановка видеокамер на основе 4 регламентирующих НПА;</a:t>
            </a:r>
          </a:p>
          <a:p>
            <a:pPr marR="3810" indent="9525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 Проведена расстановка и расчет видеокамер в 210 школах города.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EB0B1FB0-6B1A-44EC-8EEA-9297067751A0}"/>
              </a:ext>
            </a:extLst>
          </p:cNvPr>
          <p:cNvSpPr txBox="1"/>
          <p:nvPr/>
        </p:nvSpPr>
        <p:spPr>
          <a:xfrm>
            <a:off x="468031" y="4301437"/>
            <a:ext cx="3714776" cy="14014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 marR="3810" indent="9525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Разработка ТС по КСБ (охранная и пожарная сигнализация, видеонаблюдения, кнопка </a:t>
            </a:r>
            <a:r>
              <a:rPr lang="en-US" sz="1600" b="1" dirty="0">
                <a:latin typeface="Century Gothic" pitchFamily="34" charset="0"/>
                <a:cs typeface="Foundry Monoline OT3"/>
              </a:rPr>
              <a:t>SOS </a:t>
            </a:r>
            <a:r>
              <a:rPr lang="ru-RU" sz="1600" b="1" dirty="0">
                <a:latin typeface="Century Gothic" pitchFamily="34" charset="0"/>
                <a:cs typeface="Foundry Monoline OT3"/>
              </a:rPr>
              <a:t>и турникет)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A93950-CC69-4D18-B366-E4ECFC92B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121645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47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7B5A77F9-A4FB-44E5-9E33-7D3FC7145651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6668F393-9FE8-47A2-BE99-6BEADD60A3CA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A10277DC-997D-40E9-A429-1FCDBB76BBC1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613444E0-0D2D-45EB-B7EC-8ED2D5D5A672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A024FF69-E63F-42F5-87CA-4C45FC33C4D4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4D6F5BEC-EA15-4396-A494-506920F2CC21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8F04F669-FE72-48E3-B528-149D0F2B814E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3D1B5CF9-414B-409B-B3E2-BB6D9F0B4664}"/>
              </a:ext>
            </a:extLst>
          </p:cNvPr>
          <p:cNvSpPr txBox="1"/>
          <p:nvPr/>
        </p:nvSpPr>
        <p:spPr>
          <a:xfrm>
            <a:off x="274986" y="6321260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D81C254-8A0A-4408-8F2D-7289E2318F28}"/>
              </a:ext>
            </a:extLst>
          </p:cNvPr>
          <p:cNvSpPr/>
          <p:nvPr/>
        </p:nvSpPr>
        <p:spPr>
          <a:xfrm>
            <a:off x="3907152" y="275754"/>
            <a:ext cx="5506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itchFamily="34" charset="0"/>
              </a:rPr>
              <a:t>Автоматизация выдачи технических условий</a:t>
            </a: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8072E79D-86D1-41F1-B8E3-C0206DC66E32}"/>
              </a:ext>
            </a:extLst>
          </p:cNvPr>
          <p:cNvSpPr txBox="1"/>
          <p:nvPr/>
        </p:nvSpPr>
        <p:spPr>
          <a:xfrm>
            <a:off x="744778" y="1139875"/>
            <a:ext cx="3190982" cy="22692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Успешно проведен пилот на базе «Алматы Су»;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 err="1">
                <a:latin typeface="Century Gothic" pitchFamily="34" charset="0"/>
                <a:cs typeface="Foundry Monoline OT3"/>
              </a:rPr>
              <a:t>г.Алматы</a:t>
            </a:r>
            <a:r>
              <a:rPr lang="ru-RU" sz="1600" b="1" dirty="0">
                <a:latin typeface="Century Gothic" pitchFamily="34" charset="0"/>
                <a:cs typeface="Foundry Monoline OT3"/>
              </a:rPr>
              <a:t> включен в перечень  пилотных регионов для публикации услуги на </a:t>
            </a:r>
            <a:r>
              <a:rPr lang="en-US" sz="1600" b="1" dirty="0">
                <a:latin typeface="Century Gothic" pitchFamily="34" charset="0"/>
                <a:cs typeface="Foundry Monoline OT3"/>
              </a:rPr>
              <a:t>e-Gov.kz</a:t>
            </a:r>
            <a:r>
              <a:rPr lang="ru-RU" sz="1600" b="1" dirty="0">
                <a:latin typeface="Century Gothic" pitchFamily="34" charset="0"/>
                <a:cs typeface="Foundry Monoline OT3"/>
              </a:rPr>
              <a:t>.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600" dirty="0">
              <a:latin typeface="Century Gothic" pitchFamily="34" charset="0"/>
              <a:cs typeface="Foundry Monoline OT3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154C30B-E859-4A9F-9BD0-EEB533CFA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316647"/>
            <a:ext cx="6524514" cy="3602894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3E4150C-9A57-48E9-82BE-3A694AF28413}"/>
              </a:ext>
            </a:extLst>
          </p:cNvPr>
          <p:cNvSpPr txBox="1"/>
          <p:nvPr/>
        </p:nvSpPr>
        <p:spPr>
          <a:xfrm>
            <a:off x="672711" y="3524296"/>
            <a:ext cx="3190982" cy="14142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Провести тиражирование пилота на другие коммунальные службы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600" dirty="0">
              <a:latin typeface="Century Gothic" pitchFamily="34" charset="0"/>
              <a:cs typeface="Foundry Monoline OT3"/>
            </a:endParaRPr>
          </a:p>
        </p:txBody>
      </p:sp>
    </p:spTree>
    <p:extLst>
      <p:ext uri="{BB962C8B-B14F-4D97-AF65-F5344CB8AC3E}">
        <p14:creationId xmlns:p14="http://schemas.microsoft.com/office/powerpoint/2010/main" val="1625108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34C07849-CC73-43F4-B259-4060B524B11B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191386E7-2BE8-447D-B2E7-DE4C82626AA4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DDF20B0D-F5C9-48A5-8946-D1D3585CEDD9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FC25DDD9-5825-400F-97A2-C55B66CE1523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CCC49AB1-EEBB-4014-9C1E-B0527E8B3BF8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93C6747D-24EA-4CDC-AA81-6EE40077BCEE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50962F05-0937-4914-A56B-58D53A6D3164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C8E15A0C-475C-468A-AB74-6FB997D27CC5}"/>
              </a:ext>
            </a:extLst>
          </p:cNvPr>
          <p:cNvSpPr txBox="1"/>
          <p:nvPr/>
        </p:nvSpPr>
        <p:spPr>
          <a:xfrm>
            <a:off x="274986" y="6321260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143A1348-3CC3-47A7-9EE2-C6D2BC0FD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6362" y="315829"/>
            <a:ext cx="465927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ea typeface="+mn-ea"/>
                <a:cs typeface="+mn-cs"/>
              </a:rPr>
              <a:t>Единая система видеомониторинга</a:t>
            </a:r>
            <a:endParaRPr sz="1800" b="1" dirty="0">
              <a:solidFill>
                <a:srgbClr val="002060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45DF3E02-A760-44C5-BC52-0F5D2C510420}"/>
              </a:ext>
            </a:extLst>
          </p:cNvPr>
          <p:cNvSpPr txBox="1"/>
          <p:nvPr/>
        </p:nvSpPr>
        <p:spPr>
          <a:xfrm>
            <a:off x="508415" y="962255"/>
            <a:ext cx="4147426" cy="50407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было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Разработаны Правила установки видеокамер и проведения мониторинга (12 версий);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С августа 2022 оборудование ЕСВМ размещено в серверном помещении АО «НИТ»;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Подготовлено рабочее место в ЦВМ, и прошли обучение спец органы и экстренные службы;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Проведена работа по включения </a:t>
            </a:r>
            <a:r>
              <a:rPr lang="en-US" sz="1400" b="1" dirty="0">
                <a:latin typeface="Century Gothic" pitchFamily="34" charset="0"/>
                <a:cs typeface="Foundry Monoline OT3"/>
              </a:rPr>
              <a:t>NLS 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в субподрядчики АО «НИТ»;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На текущий момент в ЕСВМ выведен следующий пул видеокамер: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школы;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дворы и подъезды (4244 ед.);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СВМ ММС 1103;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СВМ ММС 3050 (+223 ед.)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endParaRPr lang="ru-RU" sz="1400" dirty="0">
              <a:latin typeface="Century Gothic" pitchFamily="34" charset="0"/>
              <a:cs typeface="Foundry Monoline OT3"/>
            </a:endParaRP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400" dirty="0">
              <a:latin typeface="Century Gothic" pitchFamily="34" charset="0"/>
              <a:cs typeface="Foundry Monoline OT3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8318D6-38D1-42B8-912C-7831F56D886B}"/>
              </a:ext>
            </a:extLst>
          </p:cNvPr>
          <p:cNvPicPr/>
          <p:nvPr/>
        </p:nvPicPr>
        <p:blipFill rotWithShape="1">
          <a:blip r:embed="rId3"/>
          <a:srcRect l="1" t="6556" r="-214" b="4503"/>
          <a:stretch/>
        </p:blipFill>
        <p:spPr bwMode="auto">
          <a:xfrm>
            <a:off x="5113533" y="1139875"/>
            <a:ext cx="6552841" cy="3470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73F8564B-9AD3-46ED-B1C2-DC5AC43F2190}"/>
              </a:ext>
            </a:extLst>
          </p:cNvPr>
          <p:cNvSpPr txBox="1"/>
          <p:nvPr/>
        </p:nvSpPr>
        <p:spPr>
          <a:xfrm>
            <a:off x="6744072" y="4881696"/>
            <a:ext cx="4147426" cy="152567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Что будет сделано: 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Утверждение Правил в органах юстиции;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Передать Службе спасения ЦВМ;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Подключение камер до 30 000.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endParaRPr lang="ru-RU" sz="1400" dirty="0">
              <a:latin typeface="Century Gothic" pitchFamily="34" charset="0"/>
              <a:cs typeface="Foundry Monoline OT3"/>
            </a:endParaRP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400" dirty="0">
              <a:latin typeface="Century Gothic" pitchFamily="34" charset="0"/>
              <a:cs typeface="Foundry Monoline OT3"/>
            </a:endParaRPr>
          </a:p>
        </p:txBody>
      </p:sp>
    </p:spTree>
    <p:extLst>
      <p:ext uri="{BB962C8B-B14F-4D97-AF65-F5344CB8AC3E}">
        <p14:creationId xmlns:p14="http://schemas.microsoft.com/office/powerpoint/2010/main" val="2593812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2">
            <a:extLst>
              <a:ext uri="{FF2B5EF4-FFF2-40B4-BE49-F238E27FC236}">
                <a16:creationId xmlns:a16="http://schemas.microsoft.com/office/drawing/2014/main" id="{CFF15DD8-9B71-4F7C-ADAB-C289F25787F9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5" name="object 23">
            <a:extLst>
              <a:ext uri="{FF2B5EF4-FFF2-40B4-BE49-F238E27FC236}">
                <a16:creationId xmlns:a16="http://schemas.microsoft.com/office/drawing/2014/main" id="{2E39744C-04B9-4ABE-8B76-ECD0B5DC48DC}"/>
              </a:ext>
            </a:extLst>
          </p:cNvPr>
          <p:cNvSpPr/>
          <p:nvPr/>
        </p:nvSpPr>
        <p:spPr>
          <a:xfrm>
            <a:off x="263352" y="264215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6" name="object 24">
            <a:extLst>
              <a:ext uri="{FF2B5EF4-FFF2-40B4-BE49-F238E27FC236}">
                <a16:creationId xmlns:a16="http://schemas.microsoft.com/office/drawing/2014/main" id="{C2301385-DDF9-40B5-97EF-9DA3EFBD2F5F}"/>
              </a:ext>
            </a:extLst>
          </p:cNvPr>
          <p:cNvSpPr/>
          <p:nvPr/>
        </p:nvSpPr>
        <p:spPr>
          <a:xfrm>
            <a:off x="840438" y="389935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BD3DC8BD-A90F-4F64-8BF4-A004357B4F5C}"/>
              </a:ext>
            </a:extLst>
          </p:cNvPr>
          <p:cNvSpPr/>
          <p:nvPr/>
        </p:nvSpPr>
        <p:spPr>
          <a:xfrm>
            <a:off x="847538" y="666258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8" name="object 26">
            <a:extLst>
              <a:ext uri="{FF2B5EF4-FFF2-40B4-BE49-F238E27FC236}">
                <a16:creationId xmlns:a16="http://schemas.microsoft.com/office/drawing/2014/main" id="{AEE87AB7-D437-4AA3-98F9-CA3077CF90F1}"/>
              </a:ext>
            </a:extLst>
          </p:cNvPr>
          <p:cNvSpPr/>
          <p:nvPr/>
        </p:nvSpPr>
        <p:spPr>
          <a:xfrm>
            <a:off x="846209" y="501145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9" name="object 27">
            <a:extLst>
              <a:ext uri="{FF2B5EF4-FFF2-40B4-BE49-F238E27FC236}">
                <a16:creationId xmlns:a16="http://schemas.microsoft.com/office/drawing/2014/main" id="{CD91B2FE-235B-416B-B4C0-8097E3AF7B4D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10" name="object 28">
            <a:extLst>
              <a:ext uri="{FF2B5EF4-FFF2-40B4-BE49-F238E27FC236}">
                <a16:creationId xmlns:a16="http://schemas.microsoft.com/office/drawing/2014/main" id="{D287B6AF-166E-49DC-BF67-523C40340859}"/>
              </a:ext>
            </a:extLst>
          </p:cNvPr>
          <p:cNvSpPr txBox="1"/>
          <p:nvPr/>
        </p:nvSpPr>
        <p:spPr>
          <a:xfrm>
            <a:off x="267372" y="6491936"/>
            <a:ext cx="119130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Almaty</a:t>
            </a:r>
            <a:r>
              <a:rPr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202</a:t>
            </a:r>
            <a:r>
              <a:rPr lang="ru-RU" sz="1200" spc="-5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2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1" name="object 29">
            <a:extLst>
              <a:ext uri="{FF2B5EF4-FFF2-40B4-BE49-F238E27FC236}">
                <a16:creationId xmlns:a16="http://schemas.microsoft.com/office/drawing/2014/main" id="{9809AE64-2C5B-485C-BA5B-AC2EEE3EB138}"/>
              </a:ext>
            </a:extLst>
          </p:cNvPr>
          <p:cNvSpPr txBox="1"/>
          <p:nvPr/>
        </p:nvSpPr>
        <p:spPr>
          <a:xfrm>
            <a:off x="274986" y="6321260"/>
            <a:ext cx="9336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285"/>
                </a:solidFill>
                <a:latin typeface="Century Gothic" pitchFamily="34" charset="0"/>
                <a:cs typeface="KZ_Exo 2 Medium Condensed"/>
              </a:rPr>
              <a:t>Qazaqstan</a:t>
            </a:r>
            <a:endParaRPr sz="1200" dirty="0">
              <a:latin typeface="Century Gothic" pitchFamily="34" charset="0"/>
              <a:cs typeface="KZ_Exo 2 Medium Condensed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EEA95DF4-5BB3-4662-90DB-94DA3BADD2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146" y="354579"/>
            <a:ext cx="5739395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ru-RU" sz="1800" b="1" dirty="0">
                <a:solidFill>
                  <a:srgbClr val="002060"/>
                </a:solidFill>
                <a:latin typeface="Century Gothic" pitchFamily="34" charset="0"/>
                <a:ea typeface="+mn-ea"/>
                <a:cs typeface="+mn-cs"/>
              </a:rPr>
              <a:t>Система видеомониторинга мест массового скопления 3050</a:t>
            </a:r>
            <a:endParaRPr sz="1800" b="1" dirty="0">
              <a:solidFill>
                <a:srgbClr val="002060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24E703FF-CB83-497C-84FC-2C935197E31A}"/>
              </a:ext>
            </a:extLst>
          </p:cNvPr>
          <p:cNvSpPr txBox="1"/>
          <p:nvPr/>
        </p:nvSpPr>
        <p:spPr>
          <a:xfrm>
            <a:off x="388965" y="1133358"/>
            <a:ext cx="3513435" cy="37615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Foundry Monoline OT3"/>
              </a:rPr>
              <a:t>Что было сделано: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Согласована с МФ реализация 3-х летнего контракта;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Проведены процедуры госзакупок в рамках 3-х летнего бюджета;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В рамках экономии дополнительно установили 223 видеокамеры в </a:t>
            </a:r>
            <a:r>
              <a:rPr lang="ru-RU" sz="1400" b="1" dirty="0" err="1">
                <a:latin typeface="Century Gothic" pitchFamily="34" charset="0"/>
                <a:cs typeface="Foundry Monoline OT3"/>
              </a:rPr>
              <a:t>п.Кенсай</a:t>
            </a:r>
            <a:r>
              <a:rPr lang="ru-RU" sz="1400" b="1" dirty="0">
                <a:latin typeface="Century Gothic" pitchFamily="34" charset="0"/>
                <a:cs typeface="Foundry Monoline OT3"/>
              </a:rPr>
              <a:t> и на остановках школьных автобусов;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Утвержден мест установки камер с районными акиматами и с МПС;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400" b="1" dirty="0">
                <a:latin typeface="Century Gothic" pitchFamily="34" charset="0"/>
                <a:cs typeface="Foundry Monoline OT3"/>
              </a:rPr>
              <a:t>Проведен монтаж 3273 видеокамер с выводом в ЕСВМ.</a:t>
            </a: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endParaRPr lang="ru-RU" sz="1400" dirty="0">
              <a:latin typeface="Century Gothic" pitchFamily="34" charset="0"/>
              <a:cs typeface="Foundry Monoline OT3"/>
            </a:endParaRP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400" dirty="0">
              <a:latin typeface="Century Gothic" pitchFamily="34" charset="0"/>
              <a:cs typeface="Foundry Monoline OT3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3977376-7148-46DD-8790-CBDA1E112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494" y="1419650"/>
            <a:ext cx="6242744" cy="3509571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E9021F75-FA81-4F1B-9028-08CA8257F237}"/>
              </a:ext>
            </a:extLst>
          </p:cNvPr>
          <p:cNvSpPr txBox="1"/>
          <p:nvPr/>
        </p:nvSpPr>
        <p:spPr>
          <a:xfrm>
            <a:off x="388964" y="4600661"/>
            <a:ext cx="3513435" cy="172059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3900"/>
              </a:lnSpc>
              <a:spcBef>
                <a:spcPts val="75"/>
              </a:spcBef>
            </a:pP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Foundry Monoline OT3"/>
              </a:rPr>
              <a:t>Что будет сделано:</a:t>
            </a: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r>
              <a:rPr lang="ru-RU" sz="1600" b="1" dirty="0">
                <a:latin typeface="Century Gothic" pitchFamily="34" charset="0"/>
                <a:cs typeface="Foundry Monoline OT3"/>
              </a:rPr>
              <a:t>Увеличение СВМ на 6000 камер через ГЧП контракт.</a:t>
            </a:r>
          </a:p>
          <a:p>
            <a:pPr marL="9525" marR="3810">
              <a:lnSpc>
                <a:spcPct val="113900"/>
              </a:lnSpc>
              <a:spcBef>
                <a:spcPts val="75"/>
              </a:spcBef>
            </a:pPr>
            <a:endParaRPr lang="ru-RU" sz="1600" dirty="0">
              <a:latin typeface="Century Gothic" pitchFamily="34" charset="0"/>
              <a:cs typeface="Foundry Monoline OT3"/>
            </a:endParaRPr>
          </a:p>
          <a:p>
            <a:pPr marL="295275" marR="3810" indent="-285750">
              <a:lnSpc>
                <a:spcPct val="113900"/>
              </a:lnSpc>
              <a:spcBef>
                <a:spcPts val="75"/>
              </a:spcBef>
              <a:buFontTx/>
              <a:buChar char="-"/>
            </a:pPr>
            <a:endParaRPr lang="ru-RU" sz="1600" dirty="0">
              <a:latin typeface="Century Gothic" pitchFamily="34" charset="0"/>
              <a:cs typeface="Foundry Monoline OT3"/>
            </a:endParaRPr>
          </a:p>
          <a:p>
            <a:pPr marL="138113" marR="3810" indent="-128588">
              <a:lnSpc>
                <a:spcPct val="113900"/>
              </a:lnSpc>
              <a:spcBef>
                <a:spcPts val="75"/>
              </a:spcBef>
              <a:buFont typeface="Wingdings" pitchFamily="2" charset="2"/>
              <a:buChar char="ü"/>
            </a:pPr>
            <a:endParaRPr lang="ru-RU" sz="1600" dirty="0">
              <a:latin typeface="Century Gothic" pitchFamily="34" charset="0"/>
              <a:cs typeface="Foundry Monoline OT3"/>
            </a:endParaRPr>
          </a:p>
        </p:txBody>
      </p:sp>
    </p:spTree>
    <p:extLst>
      <p:ext uri="{BB962C8B-B14F-4D97-AF65-F5344CB8AC3E}">
        <p14:creationId xmlns:p14="http://schemas.microsoft.com/office/powerpoint/2010/main" val="420851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Отдел управления изменениями и процессного развития</a:t>
            </a: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314325" cy="25680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-1343" y="0"/>
            <a:ext cx="12193343" cy="382587"/>
            <a:chOff x="0" y="6401651"/>
            <a:chExt cx="12193343" cy="382587"/>
          </a:xfrm>
        </p:grpSpPr>
        <p:grpSp>
          <p:nvGrpSpPr>
            <p:cNvPr id="42" name="Группа 45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3" name="Группа 52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8736" y="4879917"/>
            <a:ext cx="333886" cy="305948"/>
            <a:chOff x="8129588" y="19050"/>
            <a:chExt cx="1176338" cy="1077913"/>
          </a:xfrm>
        </p:grpSpPr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9161463" y="619125"/>
              <a:ext cx="144463" cy="33338"/>
            </a:xfrm>
            <a:custGeom>
              <a:avLst/>
              <a:gdLst>
                <a:gd name="T0" fmla="*/ 13 w 13"/>
                <a:gd name="T1" fmla="*/ 0 h 3"/>
                <a:gd name="T2" fmla="*/ 0 w 1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cubicBezTo>
                    <a:pt x="13" y="0"/>
                    <a:pt x="1" y="1"/>
                    <a:pt x="0" y="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8850313" y="330200"/>
              <a:ext cx="344488" cy="455613"/>
            </a:xfrm>
            <a:custGeom>
              <a:avLst/>
              <a:gdLst>
                <a:gd name="T0" fmla="*/ 0 w 31"/>
                <a:gd name="T1" fmla="*/ 0 h 41"/>
                <a:gd name="T2" fmla="*/ 27 w 31"/>
                <a:gd name="T3" fmla="*/ 27 h 41"/>
                <a:gd name="T4" fmla="*/ 28 w 31"/>
                <a:gd name="T5" fmla="*/ 29 h 41"/>
                <a:gd name="T6" fmla="*/ 27 w 31"/>
                <a:gd name="T7" fmla="*/ 39 h 41"/>
                <a:gd name="T8" fmla="*/ 17 w 31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0" y="0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32"/>
                    <a:pt x="30" y="36"/>
                    <a:pt x="27" y="39"/>
                  </a:cubicBezTo>
                  <a:cubicBezTo>
                    <a:pt x="24" y="41"/>
                    <a:pt x="20" y="41"/>
                    <a:pt x="17" y="3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0" name="Freeform 10"/>
            <p:cNvSpPr>
              <a:spLocks/>
            </p:cNvSpPr>
            <p:nvPr/>
          </p:nvSpPr>
          <p:spPr bwMode="auto">
            <a:xfrm>
              <a:off x="8905875" y="741363"/>
              <a:ext cx="166688" cy="144463"/>
            </a:xfrm>
            <a:custGeom>
              <a:avLst/>
              <a:gdLst>
                <a:gd name="T0" fmla="*/ 11 w 15"/>
                <a:gd name="T1" fmla="*/ 0 h 13"/>
                <a:gd name="T2" fmla="*/ 12 w 15"/>
                <a:gd name="T3" fmla="*/ 1 h 13"/>
                <a:gd name="T4" fmla="*/ 11 w 15"/>
                <a:gd name="T5" fmla="*/ 11 h 13"/>
                <a:gd name="T6" fmla="*/ 1 w 15"/>
                <a:gd name="T7" fmla="*/ 10 h 13"/>
                <a:gd name="T8" fmla="*/ 0 w 15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5" y="4"/>
                    <a:pt x="14" y="8"/>
                    <a:pt x="11" y="11"/>
                  </a:cubicBezTo>
                  <a:cubicBezTo>
                    <a:pt x="8" y="13"/>
                    <a:pt x="3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8794750" y="852488"/>
              <a:ext cx="144463" cy="144463"/>
            </a:xfrm>
            <a:custGeom>
              <a:avLst/>
              <a:gdLst>
                <a:gd name="T0" fmla="*/ 11 w 13"/>
                <a:gd name="T1" fmla="*/ 0 h 13"/>
                <a:gd name="T2" fmla="*/ 10 w 13"/>
                <a:gd name="T3" fmla="*/ 10 h 13"/>
                <a:gd name="T4" fmla="*/ 0 w 13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1" y="0"/>
                  </a:moveTo>
                  <a:cubicBezTo>
                    <a:pt x="13" y="3"/>
                    <a:pt x="13" y="8"/>
                    <a:pt x="10" y="10"/>
                  </a:cubicBezTo>
                  <a:cubicBezTo>
                    <a:pt x="7" y="13"/>
                    <a:pt x="2" y="12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8650288" y="941388"/>
              <a:ext cx="166688" cy="155575"/>
            </a:xfrm>
            <a:custGeom>
              <a:avLst/>
              <a:gdLst>
                <a:gd name="T0" fmla="*/ 12 w 15"/>
                <a:gd name="T1" fmla="*/ 0 h 14"/>
                <a:gd name="T2" fmla="*/ 13 w 15"/>
                <a:gd name="T3" fmla="*/ 1 h 14"/>
                <a:gd name="T4" fmla="*/ 12 w 15"/>
                <a:gd name="T5" fmla="*/ 11 h 14"/>
                <a:gd name="T6" fmla="*/ 1 w 15"/>
                <a:gd name="T7" fmla="*/ 10 h 14"/>
                <a:gd name="T8" fmla="*/ 0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5" y="4"/>
                    <a:pt x="15" y="9"/>
                    <a:pt x="12" y="11"/>
                  </a:cubicBezTo>
                  <a:cubicBezTo>
                    <a:pt x="8" y="14"/>
                    <a:pt x="4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8129588" y="74613"/>
              <a:ext cx="598488" cy="66675"/>
            </a:xfrm>
            <a:custGeom>
              <a:avLst/>
              <a:gdLst>
                <a:gd name="T0" fmla="*/ 0 w 377"/>
                <a:gd name="T1" fmla="*/ 0 h 42"/>
                <a:gd name="T2" fmla="*/ 139 w 377"/>
                <a:gd name="T3" fmla="*/ 42 h 42"/>
                <a:gd name="T4" fmla="*/ 377 w 377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42">
                  <a:moveTo>
                    <a:pt x="0" y="0"/>
                  </a:moveTo>
                  <a:lnTo>
                    <a:pt x="139" y="42"/>
                  </a:lnTo>
                  <a:lnTo>
                    <a:pt x="377" y="4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8129588" y="596900"/>
              <a:ext cx="111125" cy="333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8428038" y="19050"/>
              <a:ext cx="877888" cy="388938"/>
            </a:xfrm>
            <a:custGeom>
              <a:avLst/>
              <a:gdLst>
                <a:gd name="T0" fmla="*/ 79 w 79"/>
                <a:gd name="T1" fmla="*/ 6 h 35"/>
                <a:gd name="T2" fmla="*/ 68 w 79"/>
                <a:gd name="T3" fmla="*/ 9 h 35"/>
                <a:gd name="T4" fmla="*/ 57 w 79"/>
                <a:gd name="T5" fmla="*/ 8 h 35"/>
                <a:gd name="T6" fmla="*/ 43 w 79"/>
                <a:gd name="T7" fmla="*/ 3 h 35"/>
                <a:gd name="T8" fmla="*/ 0 w 79"/>
                <a:gd name="T9" fmla="*/ 26 h 35"/>
                <a:gd name="T10" fmla="*/ 13 w 79"/>
                <a:gd name="T11" fmla="*/ 35 h 35"/>
                <a:gd name="T12" fmla="*/ 38 w 79"/>
                <a:gd name="T13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5">
                  <a:moveTo>
                    <a:pt x="79" y="6"/>
                  </a:moveTo>
                  <a:cubicBezTo>
                    <a:pt x="79" y="6"/>
                    <a:pt x="70" y="9"/>
                    <a:pt x="68" y="9"/>
                  </a:cubicBezTo>
                  <a:cubicBezTo>
                    <a:pt x="66" y="10"/>
                    <a:pt x="62" y="11"/>
                    <a:pt x="57" y="8"/>
                  </a:cubicBezTo>
                  <a:cubicBezTo>
                    <a:pt x="53" y="5"/>
                    <a:pt x="50" y="0"/>
                    <a:pt x="43" y="3"/>
                  </a:cubicBezTo>
                  <a:cubicBezTo>
                    <a:pt x="35" y="7"/>
                    <a:pt x="0" y="26"/>
                    <a:pt x="0" y="26"/>
                  </a:cubicBezTo>
                  <a:cubicBezTo>
                    <a:pt x="0" y="26"/>
                    <a:pt x="4" y="35"/>
                    <a:pt x="13" y="35"/>
                  </a:cubicBezTo>
                  <a:cubicBezTo>
                    <a:pt x="21" y="35"/>
                    <a:pt x="38" y="28"/>
                    <a:pt x="38" y="2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8328025" y="708025"/>
              <a:ext cx="133350" cy="144463"/>
            </a:xfrm>
            <a:custGeom>
              <a:avLst/>
              <a:gdLst>
                <a:gd name="T0" fmla="*/ 3 w 12"/>
                <a:gd name="T1" fmla="*/ 0 h 13"/>
                <a:gd name="T2" fmla="*/ 2 w 12"/>
                <a:gd name="T3" fmla="*/ 1 h 13"/>
                <a:gd name="T4" fmla="*/ 2 w 12"/>
                <a:gd name="T5" fmla="*/ 10 h 13"/>
                <a:gd name="T6" fmla="*/ 12 w 12"/>
                <a:gd name="T7" fmla="*/ 11 h 13"/>
                <a:gd name="T8" fmla="*/ 12 w 12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" y="13"/>
                    <a:pt x="9" y="13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8383588" y="663575"/>
              <a:ext cx="133350" cy="133350"/>
            </a:xfrm>
            <a:custGeom>
              <a:avLst/>
              <a:gdLst>
                <a:gd name="T0" fmla="*/ 0 w 12"/>
                <a:gd name="T1" fmla="*/ 3 h 12"/>
                <a:gd name="T2" fmla="*/ 0 w 12"/>
                <a:gd name="T3" fmla="*/ 3 h 12"/>
                <a:gd name="T4" fmla="*/ 9 w 12"/>
                <a:gd name="T5" fmla="*/ 3 h 12"/>
                <a:gd name="T6" fmla="*/ 9 w 12"/>
                <a:gd name="T7" fmla="*/ 12 h 12"/>
                <a:gd name="T8" fmla="*/ 9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7" y="0"/>
                    <a:pt x="9" y="3"/>
                  </a:cubicBezTo>
                  <a:cubicBezTo>
                    <a:pt x="12" y="6"/>
                    <a:pt x="12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8229600" y="563563"/>
              <a:ext cx="187325" cy="188913"/>
            </a:xfrm>
            <a:custGeom>
              <a:avLst/>
              <a:gdLst>
                <a:gd name="T0" fmla="*/ 5 w 17"/>
                <a:gd name="T1" fmla="*/ 2 h 17"/>
                <a:gd name="T2" fmla="*/ 4 w 17"/>
                <a:gd name="T3" fmla="*/ 3 h 17"/>
                <a:gd name="T4" fmla="*/ 3 w 17"/>
                <a:gd name="T5" fmla="*/ 4 h 17"/>
                <a:gd name="T6" fmla="*/ 2 w 17"/>
                <a:gd name="T7" fmla="*/ 5 h 17"/>
                <a:gd name="T8" fmla="*/ 2 w 17"/>
                <a:gd name="T9" fmla="*/ 14 h 17"/>
                <a:gd name="T10" fmla="*/ 11 w 17"/>
                <a:gd name="T11" fmla="*/ 14 h 17"/>
                <a:gd name="T12" fmla="*/ 12 w 17"/>
                <a:gd name="T13" fmla="*/ 13 h 17"/>
                <a:gd name="T14" fmla="*/ 14 w 17"/>
                <a:gd name="T15" fmla="*/ 12 h 17"/>
                <a:gd name="T16" fmla="*/ 14 w 17"/>
                <a:gd name="T17" fmla="*/ 12 h 17"/>
                <a:gd name="T18" fmla="*/ 14 w 17"/>
                <a:gd name="T19" fmla="*/ 2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6"/>
                    <a:pt x="9" y="17"/>
                    <a:pt x="11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7" y="5"/>
                    <a:pt x="14" y="2"/>
                  </a:cubicBezTo>
                  <a:cubicBezTo>
                    <a:pt x="12" y="0"/>
                    <a:pt x="7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8428038" y="774700"/>
              <a:ext cx="188913" cy="188913"/>
            </a:xfrm>
            <a:custGeom>
              <a:avLst/>
              <a:gdLst>
                <a:gd name="T0" fmla="*/ 5 w 17"/>
                <a:gd name="T1" fmla="*/ 2 h 17"/>
                <a:gd name="T2" fmla="*/ 5 w 17"/>
                <a:gd name="T3" fmla="*/ 2 h 17"/>
                <a:gd name="T4" fmla="*/ 3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4 h 17"/>
                <a:gd name="T12" fmla="*/ 13 w 17"/>
                <a:gd name="T13" fmla="*/ 13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7"/>
                    <a:pt x="9" y="17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9"/>
                    <a:pt x="17" y="5"/>
                    <a:pt x="14" y="3"/>
                  </a:cubicBezTo>
                  <a:cubicBezTo>
                    <a:pt x="12" y="0"/>
                    <a:pt x="8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8528050" y="874713"/>
              <a:ext cx="188913" cy="188913"/>
            </a:xfrm>
            <a:custGeom>
              <a:avLst/>
              <a:gdLst>
                <a:gd name="T0" fmla="*/ 5 w 17"/>
                <a:gd name="T1" fmla="*/ 3 h 17"/>
                <a:gd name="T2" fmla="*/ 4 w 17"/>
                <a:gd name="T3" fmla="*/ 4 h 17"/>
                <a:gd name="T4" fmla="*/ 4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5 h 17"/>
                <a:gd name="T12" fmla="*/ 13 w 17"/>
                <a:gd name="T13" fmla="*/ 14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8"/>
                    <a:pt x="0" y="12"/>
                    <a:pt x="2" y="14"/>
                  </a:cubicBezTo>
                  <a:cubicBezTo>
                    <a:pt x="5" y="17"/>
                    <a:pt x="9" y="17"/>
                    <a:pt x="12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17" y="6"/>
                    <a:pt x="14" y="3"/>
                  </a:cubicBezTo>
                  <a:cubicBezTo>
                    <a:pt x="12" y="0"/>
                    <a:pt x="8" y="0"/>
                    <a:pt x="5" y="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</p:grpSp>
      <p:sp>
        <p:nvSpPr>
          <p:cNvPr id="76" name="object 6"/>
          <p:cNvSpPr txBox="1">
            <a:spLocks/>
          </p:cNvSpPr>
          <p:nvPr/>
        </p:nvSpPr>
        <p:spPr>
          <a:xfrm>
            <a:off x="304800" y="1828800"/>
            <a:ext cx="11582399" cy="3021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Задачи отдела:</a:t>
            </a:r>
          </a:p>
          <a:p>
            <a:pPr marL="12700" marR="5080">
              <a:spcBef>
                <a:spcPts val="100"/>
              </a:spcBef>
            </a:pPr>
            <a:endParaRPr lang="en-US" sz="1800" kern="0" spc="20" dirty="0">
              <a:latin typeface="Century Gothic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Координация вопросов по государственным услугам;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Координация Офиса цифровизации;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Координация по вопросам интернета и мобильной связи в рамках г. Алматы;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Создание условий для развития стартап экосистемы города;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Координация проекта «Единое коммуникационное пространство»;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r>
              <a:rPr lang="ru-RU" sz="1800" b="0" kern="0" spc="20" dirty="0">
                <a:latin typeface="Century Gothic" pitchFamily="34" charset="0"/>
              </a:rPr>
              <a:t>Развитие киберспортивной индустрии в городе Алматы.</a:t>
            </a: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sz="1800" b="0" kern="0" spc="20" dirty="0">
              <a:latin typeface="Century Gothic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sz="2400" b="0" kern="0" spc="2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6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7">
            <a:extLst>
              <a:ext uri="{FF2B5EF4-FFF2-40B4-BE49-F238E27FC236}">
                <a16:creationId xmlns:a16="http://schemas.microsoft.com/office/drawing/2014/main" id="{F68C100F-E293-4B89-8497-9B46241D3A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11824" y="389468"/>
            <a:ext cx="468052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400" spc="-10" dirty="0">
                <a:latin typeface="Century Gothic" pitchFamily="34" charset="0"/>
              </a:rPr>
              <a:t>ПЛАНЫ </a:t>
            </a:r>
            <a:r>
              <a:rPr lang="ru-RU" sz="2400" spc="-10" dirty="0">
                <a:latin typeface="Century Gothic" pitchFamily="34" charset="0"/>
              </a:rPr>
              <a:t>НА 2023 </a:t>
            </a:r>
            <a:r>
              <a:rPr sz="2400" spc="-10" dirty="0">
                <a:latin typeface="Century Gothic" pitchFamily="34" charset="0"/>
              </a:rPr>
              <a:t>ГОД</a:t>
            </a:r>
            <a:r>
              <a:rPr lang="ru-RU" sz="2400" spc="-10" dirty="0">
                <a:latin typeface="Century Gothic" pitchFamily="34" charset="0"/>
              </a:rPr>
              <a:t>:</a:t>
            </a:r>
            <a:endParaRPr sz="2400" spc="-10" dirty="0">
              <a:latin typeface="Century Gothic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A808E4F-AAD8-4CD8-8C91-7CBFCDBC5EED}"/>
              </a:ext>
            </a:extLst>
          </p:cNvPr>
          <p:cNvSpPr/>
          <p:nvPr/>
        </p:nvSpPr>
        <p:spPr>
          <a:xfrm>
            <a:off x="2343618" y="1305596"/>
            <a:ext cx="7421306" cy="6780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itchFamily="34" charset="0"/>
                <a:cs typeface="Arial" panose="020B0604020202020204" pitchFamily="34" charset="0"/>
              </a:rPr>
              <a:t>Расширение комплекса «</a:t>
            </a:r>
            <a:r>
              <a:rPr lang="ru-RU" b="1" dirty="0" err="1">
                <a:latin typeface="Century Gothic" pitchFamily="34" charset="0"/>
                <a:cs typeface="Arial" panose="020B0604020202020204" pitchFamily="34" charset="0"/>
              </a:rPr>
              <a:t>Сергек</a:t>
            </a:r>
            <a:r>
              <a:rPr lang="ru-RU" b="1" dirty="0">
                <a:latin typeface="Century Gothic" pitchFamily="34" charset="0"/>
                <a:cs typeface="Arial" panose="020B0604020202020204" pitchFamily="34" charset="0"/>
              </a:rPr>
              <a:t>» на 260 АПК</a:t>
            </a:r>
            <a:endParaRPr lang="ru-RU" dirty="0"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8493BD-8E16-45EE-B826-09DD8CF5E839}"/>
              </a:ext>
            </a:extLst>
          </p:cNvPr>
          <p:cNvSpPr/>
          <p:nvPr/>
        </p:nvSpPr>
        <p:spPr>
          <a:xfrm>
            <a:off x="2346581" y="2671315"/>
            <a:ext cx="7418343" cy="108775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Century Gothic" pitchFamily="34" charset="0"/>
                <a:cs typeface="Arial" panose="020B0604020202020204" pitchFamily="34" charset="0"/>
              </a:rPr>
              <a:t>Внедрить комплексную систему безопасности в дошкольных образовательных учреждениях (детские сады),  а также в учреждениях здравоохранения (больницы) города Алматы</a:t>
            </a:r>
            <a:endParaRPr lang="ru-RU" dirty="0"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9AF294-06AC-4C36-89CD-ACBAED9AB8F9}"/>
              </a:ext>
            </a:extLst>
          </p:cNvPr>
          <p:cNvSpPr/>
          <p:nvPr/>
        </p:nvSpPr>
        <p:spPr>
          <a:xfrm>
            <a:off x="2346581" y="4522746"/>
            <a:ext cx="7421306" cy="6780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itchFamily="34" charset="0"/>
                <a:cs typeface="Arial" panose="020B0604020202020204" pitchFamily="34" charset="0"/>
              </a:rPr>
              <a:t>Установка комплекса «</a:t>
            </a:r>
            <a:r>
              <a:rPr lang="ru-RU" b="1" dirty="0" err="1">
                <a:solidFill>
                  <a:schemeClr val="tx1"/>
                </a:solidFill>
                <a:latin typeface="Century Gothic" pitchFamily="34" charset="0"/>
                <a:cs typeface="Arial" panose="020B0604020202020204" pitchFamily="34" charset="0"/>
              </a:rPr>
              <a:t>Сергек</a:t>
            </a:r>
            <a:r>
              <a:rPr lang="ru-RU" b="1" dirty="0">
                <a:solidFill>
                  <a:schemeClr val="tx1"/>
                </a:solidFill>
                <a:latin typeface="Century Gothic" pitchFamily="34" charset="0"/>
                <a:cs typeface="Arial" panose="020B0604020202020204" pitchFamily="34" charset="0"/>
              </a:rPr>
              <a:t>» вдоль линии БРТ </a:t>
            </a:r>
          </a:p>
        </p:txBody>
      </p:sp>
      <p:sp>
        <p:nvSpPr>
          <p:cNvPr id="21" name="object 28">
            <a:extLst>
              <a:ext uri="{FF2B5EF4-FFF2-40B4-BE49-F238E27FC236}">
                <a16:creationId xmlns:a16="http://schemas.microsoft.com/office/drawing/2014/main" id="{A41DE04B-2306-4AF5-8333-6F2FF899DC00}"/>
              </a:ext>
            </a:extLst>
          </p:cNvPr>
          <p:cNvSpPr txBox="1"/>
          <p:nvPr/>
        </p:nvSpPr>
        <p:spPr>
          <a:xfrm>
            <a:off x="514169" y="6505130"/>
            <a:ext cx="749822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808285"/>
                </a:solidFill>
                <a:latin typeface="KZ_Exo 2 Medium Condensed"/>
                <a:cs typeface="KZ_Exo 2 Medium Condensed"/>
              </a:rPr>
              <a:t>Almaty</a:t>
            </a:r>
            <a:r>
              <a:rPr sz="900" spc="-64" dirty="0">
                <a:solidFill>
                  <a:srgbClr val="808285"/>
                </a:solidFill>
                <a:latin typeface="KZ_Exo 2 Medium Condensed"/>
                <a:cs typeface="KZ_Exo 2 Medium Condensed"/>
              </a:rPr>
              <a:t> </a:t>
            </a:r>
            <a:r>
              <a:rPr sz="900" spc="-4" dirty="0">
                <a:solidFill>
                  <a:srgbClr val="808285"/>
                </a:solidFill>
                <a:latin typeface="KZ_Exo 2 Medium Condensed"/>
                <a:cs typeface="KZ_Exo 2 Medium Condensed"/>
              </a:rPr>
              <a:t>202</a:t>
            </a:r>
            <a:r>
              <a:rPr lang="ru-RU" sz="900" spc="-4" dirty="0">
                <a:solidFill>
                  <a:srgbClr val="808285"/>
                </a:solidFill>
                <a:latin typeface="KZ_Exo 2 Medium Condensed"/>
                <a:cs typeface="KZ_Exo 2 Medium Condensed"/>
              </a:rPr>
              <a:t>2</a:t>
            </a:r>
            <a:endParaRPr sz="900" dirty="0">
              <a:latin typeface="KZ_Exo 2 Medium Condensed"/>
              <a:cs typeface="KZ_Exo 2 Medium Condensed"/>
            </a:endParaRPr>
          </a:p>
        </p:txBody>
      </p:sp>
      <p:sp>
        <p:nvSpPr>
          <p:cNvPr id="23" name="object 29">
            <a:extLst>
              <a:ext uri="{FF2B5EF4-FFF2-40B4-BE49-F238E27FC236}">
                <a16:creationId xmlns:a16="http://schemas.microsoft.com/office/drawing/2014/main" id="{7818277B-6976-43FF-A013-6DEE4A4830E0}"/>
              </a:ext>
            </a:extLst>
          </p:cNvPr>
          <p:cNvSpPr txBox="1"/>
          <p:nvPr/>
        </p:nvSpPr>
        <p:spPr>
          <a:xfrm>
            <a:off x="517927" y="6357012"/>
            <a:ext cx="700267" cy="14811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808285"/>
                </a:solidFill>
                <a:latin typeface="KZ_Exo 2 Medium Condensed"/>
                <a:cs typeface="KZ_Exo 2 Medium Condensed"/>
              </a:rPr>
              <a:t>Qazaqstan</a:t>
            </a:r>
            <a:endParaRPr sz="900" dirty="0">
              <a:latin typeface="KZ_Exo 2 Medium Condensed"/>
              <a:cs typeface="KZ_Exo 2 Medium Condensed"/>
            </a:endParaRP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63EB7013-F1B3-4A1D-8936-F4E264ADBEDB}"/>
              </a:ext>
            </a:extLst>
          </p:cNvPr>
          <p:cNvSpPr/>
          <p:nvPr/>
        </p:nvSpPr>
        <p:spPr>
          <a:xfrm>
            <a:off x="179997" y="179997"/>
            <a:ext cx="11832590" cy="6498590"/>
          </a:xfrm>
          <a:custGeom>
            <a:avLst/>
            <a:gdLst/>
            <a:ahLst/>
            <a:cxnLst/>
            <a:rect l="l" t="t" r="r" b="b"/>
            <a:pathLst>
              <a:path w="11832590" h="6498590">
                <a:moveTo>
                  <a:pt x="0" y="0"/>
                </a:moveTo>
                <a:lnTo>
                  <a:pt x="11832005" y="0"/>
                </a:lnTo>
                <a:lnTo>
                  <a:pt x="11832005" y="6498005"/>
                </a:lnTo>
                <a:lnTo>
                  <a:pt x="0" y="6498005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EE3235"/>
            </a:solidFill>
          </a:ln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5" name="object 23">
            <a:extLst>
              <a:ext uri="{FF2B5EF4-FFF2-40B4-BE49-F238E27FC236}">
                <a16:creationId xmlns:a16="http://schemas.microsoft.com/office/drawing/2014/main" id="{0E4D1D59-9583-41DE-A13C-AB0CF4068E28}"/>
              </a:ext>
            </a:extLst>
          </p:cNvPr>
          <p:cNvSpPr/>
          <p:nvPr/>
        </p:nvSpPr>
        <p:spPr>
          <a:xfrm>
            <a:off x="776751" y="466093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263A4CF4-1A71-4ECD-AC88-F6CFCFA1A3B9}"/>
              </a:ext>
            </a:extLst>
          </p:cNvPr>
          <p:cNvSpPr/>
          <p:nvPr/>
        </p:nvSpPr>
        <p:spPr>
          <a:xfrm>
            <a:off x="1353837" y="591813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96" y="20205"/>
                </a:moveTo>
                <a:lnTo>
                  <a:pt x="664641" y="20205"/>
                </a:lnTo>
                <a:lnTo>
                  <a:pt x="664641" y="68656"/>
                </a:lnTo>
                <a:lnTo>
                  <a:pt x="664933" y="68656"/>
                </a:lnTo>
                <a:lnTo>
                  <a:pt x="670039" y="69062"/>
                </a:lnTo>
                <a:lnTo>
                  <a:pt x="676935" y="69265"/>
                </a:lnTo>
                <a:lnTo>
                  <a:pt x="692073" y="69265"/>
                </a:lnTo>
                <a:lnTo>
                  <a:pt x="696607" y="68186"/>
                </a:lnTo>
                <a:lnTo>
                  <a:pt x="701916" y="63868"/>
                </a:lnTo>
                <a:lnTo>
                  <a:pt x="702343" y="62598"/>
                </a:lnTo>
                <a:lnTo>
                  <a:pt x="684339" y="62598"/>
                </a:lnTo>
                <a:lnTo>
                  <a:pt x="672896" y="62496"/>
                </a:lnTo>
                <a:lnTo>
                  <a:pt x="672896" y="45275"/>
                </a:lnTo>
                <a:lnTo>
                  <a:pt x="702162" y="45275"/>
                </a:lnTo>
                <a:lnTo>
                  <a:pt x="701890" y="44488"/>
                </a:lnTo>
                <a:lnTo>
                  <a:pt x="696442" y="40106"/>
                </a:lnTo>
                <a:lnTo>
                  <a:pt x="691502" y="39001"/>
                </a:lnTo>
                <a:lnTo>
                  <a:pt x="672896" y="39001"/>
                </a:lnTo>
                <a:lnTo>
                  <a:pt x="672896" y="20205"/>
                </a:lnTo>
                <a:close/>
              </a:path>
              <a:path w="720725" h="70484">
                <a:moveTo>
                  <a:pt x="702162" y="45275"/>
                </a:moveTo>
                <a:lnTo>
                  <a:pt x="688314" y="45275"/>
                </a:lnTo>
                <a:lnTo>
                  <a:pt x="691045" y="45885"/>
                </a:lnTo>
                <a:lnTo>
                  <a:pt x="693953" y="48348"/>
                </a:lnTo>
                <a:lnTo>
                  <a:pt x="694690" y="50584"/>
                </a:lnTo>
                <a:lnTo>
                  <a:pt x="694690" y="57353"/>
                </a:lnTo>
                <a:lnTo>
                  <a:pt x="693940" y="59689"/>
                </a:lnTo>
                <a:lnTo>
                  <a:pt x="690956" y="62014"/>
                </a:lnTo>
                <a:lnTo>
                  <a:pt x="688251" y="62598"/>
                </a:lnTo>
                <a:lnTo>
                  <a:pt x="702343" y="62598"/>
                </a:lnTo>
                <a:lnTo>
                  <a:pt x="703249" y="59905"/>
                </a:lnTo>
                <a:lnTo>
                  <a:pt x="703223" y="48348"/>
                </a:lnTo>
                <a:lnTo>
                  <a:pt x="702162" y="45275"/>
                </a:lnTo>
                <a:close/>
              </a:path>
              <a:path w="720725" h="70484">
                <a:moveTo>
                  <a:pt x="720661" y="20205"/>
                </a:moveTo>
                <a:lnTo>
                  <a:pt x="712101" y="20205"/>
                </a:lnTo>
                <a:lnTo>
                  <a:pt x="712101" y="68656"/>
                </a:lnTo>
                <a:lnTo>
                  <a:pt x="720661" y="68656"/>
                </a:lnTo>
                <a:lnTo>
                  <a:pt x="720661" y="20205"/>
                </a:lnTo>
                <a:close/>
              </a:path>
              <a:path w="720725" h="70484">
                <a:moveTo>
                  <a:pt x="642747" y="19011"/>
                </a:moveTo>
                <a:lnTo>
                  <a:pt x="628015" y="19011"/>
                </a:lnTo>
                <a:lnTo>
                  <a:pt x="622096" y="20916"/>
                </a:lnTo>
                <a:lnTo>
                  <a:pt x="615124" y="28549"/>
                </a:lnTo>
                <a:lnTo>
                  <a:pt x="613384" y="35090"/>
                </a:lnTo>
                <a:lnTo>
                  <a:pt x="613384" y="53733"/>
                </a:lnTo>
                <a:lnTo>
                  <a:pt x="615111" y="60324"/>
                </a:lnTo>
                <a:lnTo>
                  <a:pt x="622007" y="67944"/>
                </a:lnTo>
                <a:lnTo>
                  <a:pt x="627951" y="69862"/>
                </a:lnTo>
                <a:lnTo>
                  <a:pt x="642683" y="69862"/>
                </a:lnTo>
                <a:lnTo>
                  <a:pt x="648182" y="69024"/>
                </a:lnTo>
                <a:lnTo>
                  <a:pt x="652894" y="67373"/>
                </a:lnTo>
                <a:lnTo>
                  <a:pt x="652235" y="62699"/>
                </a:lnTo>
                <a:lnTo>
                  <a:pt x="631926" y="62699"/>
                </a:lnTo>
                <a:lnTo>
                  <a:pt x="627888" y="61404"/>
                </a:lnTo>
                <a:lnTo>
                  <a:pt x="623379" y="56222"/>
                </a:lnTo>
                <a:lnTo>
                  <a:pt x="622249" y="51409"/>
                </a:lnTo>
                <a:lnTo>
                  <a:pt x="622249" y="37414"/>
                </a:lnTo>
                <a:lnTo>
                  <a:pt x="623392" y="32638"/>
                </a:lnTo>
                <a:lnTo>
                  <a:pt x="627964" y="27470"/>
                </a:lnTo>
                <a:lnTo>
                  <a:pt x="631990" y="26174"/>
                </a:lnTo>
                <a:lnTo>
                  <a:pt x="651019" y="26174"/>
                </a:lnTo>
                <a:lnTo>
                  <a:pt x="651992" y="21297"/>
                </a:lnTo>
                <a:lnTo>
                  <a:pt x="647954" y="19773"/>
                </a:lnTo>
                <a:lnTo>
                  <a:pt x="642747" y="19011"/>
                </a:lnTo>
                <a:close/>
              </a:path>
              <a:path w="720725" h="70484">
                <a:moveTo>
                  <a:pt x="652094" y="61696"/>
                </a:moveTo>
                <a:lnTo>
                  <a:pt x="647915" y="62356"/>
                </a:lnTo>
                <a:lnTo>
                  <a:pt x="643140" y="62699"/>
                </a:lnTo>
                <a:lnTo>
                  <a:pt x="652235" y="62699"/>
                </a:lnTo>
                <a:lnTo>
                  <a:pt x="652094" y="61696"/>
                </a:lnTo>
                <a:close/>
              </a:path>
              <a:path w="720725" h="70484">
                <a:moveTo>
                  <a:pt x="651019" y="26174"/>
                </a:moveTo>
                <a:lnTo>
                  <a:pt x="642150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9" y="26174"/>
                </a:lnTo>
                <a:close/>
              </a:path>
              <a:path w="720725" h="70484">
                <a:moveTo>
                  <a:pt x="599338" y="26174"/>
                </a:moveTo>
                <a:lnTo>
                  <a:pt x="585660" y="26174"/>
                </a:lnTo>
                <a:lnTo>
                  <a:pt x="588213" y="26796"/>
                </a:lnTo>
                <a:lnTo>
                  <a:pt x="590994" y="29324"/>
                </a:lnTo>
                <a:lnTo>
                  <a:pt x="591731" y="31483"/>
                </a:lnTo>
                <a:lnTo>
                  <a:pt x="591794" y="38811"/>
                </a:lnTo>
                <a:lnTo>
                  <a:pt x="567347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47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402" y="68681"/>
                </a:lnTo>
                <a:lnTo>
                  <a:pt x="587362" y="65163"/>
                </a:lnTo>
                <a:lnTo>
                  <a:pt x="590270" y="63093"/>
                </a:lnTo>
                <a:lnTo>
                  <a:pt x="590987" y="62356"/>
                </a:lnTo>
                <a:lnTo>
                  <a:pt x="576859" y="62356"/>
                </a:lnTo>
                <a:lnTo>
                  <a:pt x="574281" y="62293"/>
                </a:lnTo>
                <a:lnTo>
                  <a:pt x="571690" y="62293"/>
                </a:lnTo>
                <a:lnTo>
                  <a:pt x="569785" y="61709"/>
                </a:lnTo>
                <a:lnTo>
                  <a:pt x="567321" y="59385"/>
                </a:lnTo>
                <a:lnTo>
                  <a:pt x="566724" y="57543"/>
                </a:lnTo>
                <a:lnTo>
                  <a:pt x="566724" y="47701"/>
                </a:lnTo>
                <a:lnTo>
                  <a:pt x="568845" y="45478"/>
                </a:lnTo>
                <a:lnTo>
                  <a:pt x="573087" y="45275"/>
                </a:lnTo>
                <a:lnTo>
                  <a:pt x="600252" y="45275"/>
                </a:lnTo>
                <a:lnTo>
                  <a:pt x="600252" y="28892"/>
                </a:lnTo>
                <a:lnTo>
                  <a:pt x="599338" y="26174"/>
                </a:lnTo>
                <a:close/>
              </a:path>
              <a:path w="720725" h="70484">
                <a:moveTo>
                  <a:pt x="600252" y="60705"/>
                </a:moveTo>
                <a:lnTo>
                  <a:pt x="592594" y="60705"/>
                </a:lnTo>
                <a:lnTo>
                  <a:pt x="593585" y="68656"/>
                </a:lnTo>
                <a:lnTo>
                  <a:pt x="600252" y="68656"/>
                </a:lnTo>
                <a:lnTo>
                  <a:pt x="600252" y="60705"/>
                </a:lnTo>
                <a:close/>
              </a:path>
              <a:path w="720725" h="70484">
                <a:moveTo>
                  <a:pt x="600252" y="45275"/>
                </a:moveTo>
                <a:lnTo>
                  <a:pt x="591794" y="45275"/>
                </a:lnTo>
                <a:lnTo>
                  <a:pt x="591794" y="55029"/>
                </a:lnTo>
                <a:lnTo>
                  <a:pt x="589076" y="57416"/>
                </a:lnTo>
                <a:lnTo>
                  <a:pt x="586117" y="59245"/>
                </a:lnTo>
                <a:lnTo>
                  <a:pt x="579755" y="61760"/>
                </a:lnTo>
                <a:lnTo>
                  <a:pt x="576859" y="62356"/>
                </a:lnTo>
                <a:lnTo>
                  <a:pt x="590987" y="62356"/>
                </a:lnTo>
                <a:lnTo>
                  <a:pt x="592594" y="60705"/>
                </a:lnTo>
                <a:lnTo>
                  <a:pt x="600252" y="60705"/>
                </a:lnTo>
                <a:lnTo>
                  <a:pt x="600252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100" y="19011"/>
                </a:lnTo>
                <a:lnTo>
                  <a:pt x="569264" y="19735"/>
                </a:lnTo>
                <a:lnTo>
                  <a:pt x="560247" y="21196"/>
                </a:lnTo>
                <a:lnTo>
                  <a:pt x="561047" y="27470"/>
                </a:lnTo>
                <a:lnTo>
                  <a:pt x="570268" y="26606"/>
                </a:lnTo>
                <a:lnTo>
                  <a:pt x="577227" y="26174"/>
                </a:lnTo>
                <a:lnTo>
                  <a:pt x="599338" y="26174"/>
                </a:lnTo>
                <a:lnTo>
                  <a:pt x="598906" y="24891"/>
                </a:lnTo>
                <a:lnTo>
                  <a:pt x="593534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44" y="20205"/>
                </a:lnTo>
                <a:lnTo>
                  <a:pt x="517359" y="21132"/>
                </a:lnTo>
                <a:lnTo>
                  <a:pt x="513372" y="24841"/>
                </a:lnTo>
                <a:lnTo>
                  <a:pt x="512152" y="27698"/>
                </a:lnTo>
                <a:lnTo>
                  <a:pt x="511683" y="31546"/>
                </a:lnTo>
                <a:lnTo>
                  <a:pt x="510425" y="43751"/>
                </a:lnTo>
                <a:lnTo>
                  <a:pt x="509003" y="51879"/>
                </a:lnTo>
                <a:lnTo>
                  <a:pt x="498856" y="62699"/>
                </a:lnTo>
                <a:lnTo>
                  <a:pt x="499745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98" y="29108"/>
                </a:lnTo>
                <a:lnTo>
                  <a:pt x="522376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9" y="26174"/>
                </a:moveTo>
                <a:lnTo>
                  <a:pt x="474802" y="26174"/>
                </a:lnTo>
                <a:lnTo>
                  <a:pt x="477354" y="26796"/>
                </a:lnTo>
                <a:lnTo>
                  <a:pt x="480148" y="29324"/>
                </a:lnTo>
                <a:lnTo>
                  <a:pt x="480872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99" y="39852"/>
                </a:lnTo>
                <a:lnTo>
                  <a:pt x="448487" y="44030"/>
                </a:lnTo>
                <a:lnTo>
                  <a:pt x="447306" y="46964"/>
                </a:lnTo>
                <a:lnTo>
                  <a:pt x="447306" y="60337"/>
                </a:lnTo>
                <a:lnTo>
                  <a:pt x="448589" y="63665"/>
                </a:lnTo>
                <a:lnTo>
                  <a:pt x="453771" y="68376"/>
                </a:lnTo>
                <a:lnTo>
                  <a:pt x="457288" y="69557"/>
                </a:lnTo>
                <a:lnTo>
                  <a:pt x="465772" y="69557"/>
                </a:lnTo>
                <a:lnTo>
                  <a:pt x="469544" y="68681"/>
                </a:lnTo>
                <a:lnTo>
                  <a:pt x="476516" y="65163"/>
                </a:lnTo>
                <a:lnTo>
                  <a:pt x="479412" y="63093"/>
                </a:lnTo>
                <a:lnTo>
                  <a:pt x="480129" y="62356"/>
                </a:lnTo>
                <a:lnTo>
                  <a:pt x="466013" y="62356"/>
                </a:lnTo>
                <a:lnTo>
                  <a:pt x="463423" y="62293"/>
                </a:lnTo>
                <a:lnTo>
                  <a:pt x="460844" y="62293"/>
                </a:lnTo>
                <a:lnTo>
                  <a:pt x="458927" y="61709"/>
                </a:lnTo>
                <a:lnTo>
                  <a:pt x="456476" y="59385"/>
                </a:lnTo>
                <a:lnTo>
                  <a:pt x="455866" y="57543"/>
                </a:lnTo>
                <a:lnTo>
                  <a:pt x="455866" y="47701"/>
                </a:lnTo>
                <a:lnTo>
                  <a:pt x="457987" y="45478"/>
                </a:lnTo>
                <a:lnTo>
                  <a:pt x="462229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9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36" y="60705"/>
                </a:lnTo>
                <a:lnTo>
                  <a:pt x="482727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18" y="57416"/>
                </a:lnTo>
                <a:lnTo>
                  <a:pt x="475259" y="59245"/>
                </a:lnTo>
                <a:lnTo>
                  <a:pt x="468896" y="61760"/>
                </a:lnTo>
                <a:lnTo>
                  <a:pt x="466013" y="62356"/>
                </a:lnTo>
                <a:lnTo>
                  <a:pt x="480129" y="62356"/>
                </a:lnTo>
                <a:lnTo>
                  <a:pt x="481736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510" y="19011"/>
                </a:moveTo>
                <a:lnTo>
                  <a:pt x="466242" y="19011"/>
                </a:lnTo>
                <a:lnTo>
                  <a:pt x="458419" y="19735"/>
                </a:lnTo>
                <a:lnTo>
                  <a:pt x="449389" y="21196"/>
                </a:lnTo>
                <a:lnTo>
                  <a:pt x="450189" y="27470"/>
                </a:lnTo>
                <a:lnTo>
                  <a:pt x="459409" y="26606"/>
                </a:lnTo>
                <a:lnTo>
                  <a:pt x="466382" y="26174"/>
                </a:lnTo>
                <a:lnTo>
                  <a:pt x="488479" y="26174"/>
                </a:lnTo>
                <a:lnTo>
                  <a:pt x="488048" y="24891"/>
                </a:lnTo>
                <a:lnTo>
                  <a:pt x="482676" y="20180"/>
                </a:lnTo>
                <a:lnTo>
                  <a:pt x="478510" y="19011"/>
                </a:lnTo>
                <a:close/>
              </a:path>
              <a:path w="720725" h="70484">
                <a:moveTo>
                  <a:pt x="405015" y="20205"/>
                </a:moveTo>
                <a:lnTo>
                  <a:pt x="396557" y="20205"/>
                </a:lnTo>
                <a:lnTo>
                  <a:pt x="396557" y="68656"/>
                </a:lnTo>
                <a:lnTo>
                  <a:pt x="405015" y="68656"/>
                </a:lnTo>
                <a:lnTo>
                  <a:pt x="404890" y="49060"/>
                </a:lnTo>
                <a:lnTo>
                  <a:pt x="404609" y="46774"/>
                </a:lnTo>
                <a:lnTo>
                  <a:pt x="427304" y="46774"/>
                </a:lnTo>
                <a:lnTo>
                  <a:pt x="418744" y="43586"/>
                </a:lnTo>
                <a:lnTo>
                  <a:pt x="418744" y="43281"/>
                </a:lnTo>
                <a:lnTo>
                  <a:pt x="426639" y="40208"/>
                </a:lnTo>
                <a:lnTo>
                  <a:pt x="404520" y="40208"/>
                </a:lnTo>
                <a:lnTo>
                  <a:pt x="404795" y="38544"/>
                </a:lnTo>
                <a:lnTo>
                  <a:pt x="404916" y="37477"/>
                </a:lnTo>
                <a:lnTo>
                  <a:pt x="405015" y="20205"/>
                </a:lnTo>
                <a:close/>
              </a:path>
              <a:path w="720725" h="70484">
                <a:moveTo>
                  <a:pt x="427304" y="46774"/>
                </a:moveTo>
                <a:lnTo>
                  <a:pt x="413169" y="46774"/>
                </a:lnTo>
                <a:lnTo>
                  <a:pt x="414426" y="46951"/>
                </a:lnTo>
                <a:lnTo>
                  <a:pt x="416687" y="47675"/>
                </a:lnTo>
                <a:lnTo>
                  <a:pt x="429793" y="68656"/>
                </a:lnTo>
                <a:lnTo>
                  <a:pt x="438645" y="68656"/>
                </a:lnTo>
                <a:lnTo>
                  <a:pt x="428599" y="47993"/>
                </a:lnTo>
                <a:lnTo>
                  <a:pt x="427304" y="46774"/>
                </a:lnTo>
                <a:close/>
              </a:path>
              <a:path w="720725" h="70484">
                <a:moveTo>
                  <a:pt x="437261" y="20205"/>
                </a:moveTo>
                <a:lnTo>
                  <a:pt x="428498" y="20205"/>
                </a:lnTo>
                <a:lnTo>
                  <a:pt x="427101" y="24053"/>
                </a:lnTo>
                <a:lnTo>
                  <a:pt x="425983" y="26936"/>
                </a:lnTo>
                <a:lnTo>
                  <a:pt x="413600" y="40208"/>
                </a:lnTo>
                <a:lnTo>
                  <a:pt x="426639" y="40208"/>
                </a:lnTo>
                <a:lnTo>
                  <a:pt x="428371" y="38544"/>
                </a:lnTo>
                <a:lnTo>
                  <a:pt x="429425" y="37477"/>
                </a:lnTo>
                <a:lnTo>
                  <a:pt x="430022" y="36588"/>
                </a:lnTo>
                <a:lnTo>
                  <a:pt x="431342" y="34061"/>
                </a:lnTo>
                <a:lnTo>
                  <a:pt x="432676" y="31699"/>
                </a:lnTo>
                <a:lnTo>
                  <a:pt x="433222" y="30479"/>
                </a:lnTo>
                <a:lnTo>
                  <a:pt x="435876" y="23926"/>
                </a:lnTo>
                <a:lnTo>
                  <a:pt x="437261" y="20205"/>
                </a:lnTo>
                <a:close/>
              </a:path>
              <a:path w="720725" h="70484">
                <a:moveTo>
                  <a:pt x="310870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20" y="68656"/>
                </a:lnTo>
                <a:lnTo>
                  <a:pt x="308025" y="69062"/>
                </a:lnTo>
                <a:lnTo>
                  <a:pt x="314921" y="69265"/>
                </a:lnTo>
                <a:lnTo>
                  <a:pt x="330047" y="69265"/>
                </a:lnTo>
                <a:lnTo>
                  <a:pt x="334594" y="68186"/>
                </a:lnTo>
                <a:lnTo>
                  <a:pt x="339902" y="63868"/>
                </a:lnTo>
                <a:lnTo>
                  <a:pt x="340326" y="62598"/>
                </a:lnTo>
                <a:lnTo>
                  <a:pt x="322326" y="62598"/>
                </a:lnTo>
                <a:lnTo>
                  <a:pt x="310870" y="62496"/>
                </a:lnTo>
                <a:lnTo>
                  <a:pt x="310870" y="45275"/>
                </a:lnTo>
                <a:lnTo>
                  <a:pt x="340136" y="45275"/>
                </a:lnTo>
                <a:lnTo>
                  <a:pt x="339864" y="44488"/>
                </a:lnTo>
                <a:lnTo>
                  <a:pt x="334429" y="40106"/>
                </a:lnTo>
                <a:lnTo>
                  <a:pt x="329476" y="39001"/>
                </a:lnTo>
                <a:lnTo>
                  <a:pt x="310870" y="39001"/>
                </a:lnTo>
                <a:lnTo>
                  <a:pt x="310870" y="20205"/>
                </a:lnTo>
                <a:close/>
              </a:path>
              <a:path w="720725" h="70484">
                <a:moveTo>
                  <a:pt x="340136" y="45275"/>
                </a:moveTo>
                <a:lnTo>
                  <a:pt x="326301" y="45275"/>
                </a:lnTo>
                <a:lnTo>
                  <a:pt x="329018" y="45885"/>
                </a:lnTo>
                <a:lnTo>
                  <a:pt x="331939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14" y="59689"/>
                </a:lnTo>
                <a:lnTo>
                  <a:pt x="328942" y="62014"/>
                </a:lnTo>
                <a:lnTo>
                  <a:pt x="326237" y="62598"/>
                </a:lnTo>
                <a:lnTo>
                  <a:pt x="340326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3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63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63" y="27165"/>
                </a:lnTo>
                <a:lnTo>
                  <a:pt x="292163" y="20205"/>
                </a:lnTo>
                <a:close/>
              </a:path>
              <a:path w="720725" h="70484">
                <a:moveTo>
                  <a:pt x="237718" y="26174"/>
                </a:moveTo>
                <a:lnTo>
                  <a:pt x="224040" y="26174"/>
                </a:lnTo>
                <a:lnTo>
                  <a:pt x="226580" y="26796"/>
                </a:lnTo>
                <a:lnTo>
                  <a:pt x="229374" y="29324"/>
                </a:lnTo>
                <a:lnTo>
                  <a:pt x="230111" y="31483"/>
                </a:lnTo>
                <a:lnTo>
                  <a:pt x="230174" y="38811"/>
                </a:lnTo>
                <a:lnTo>
                  <a:pt x="205727" y="38811"/>
                </a:lnTo>
                <a:lnTo>
                  <a:pt x="202425" y="39852"/>
                </a:lnTo>
                <a:lnTo>
                  <a:pt x="197713" y="44030"/>
                </a:lnTo>
                <a:lnTo>
                  <a:pt x="196532" y="46964"/>
                </a:lnTo>
                <a:lnTo>
                  <a:pt x="196532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14" y="69557"/>
                </a:lnTo>
                <a:lnTo>
                  <a:pt x="215011" y="69557"/>
                </a:lnTo>
                <a:lnTo>
                  <a:pt x="218782" y="68681"/>
                </a:lnTo>
                <a:lnTo>
                  <a:pt x="225742" y="65163"/>
                </a:lnTo>
                <a:lnTo>
                  <a:pt x="228650" y="63093"/>
                </a:lnTo>
                <a:lnTo>
                  <a:pt x="229367" y="62356"/>
                </a:lnTo>
                <a:lnTo>
                  <a:pt x="215239" y="62356"/>
                </a:lnTo>
                <a:lnTo>
                  <a:pt x="212661" y="62293"/>
                </a:lnTo>
                <a:lnTo>
                  <a:pt x="210070" y="62293"/>
                </a:lnTo>
                <a:lnTo>
                  <a:pt x="208165" y="61709"/>
                </a:lnTo>
                <a:lnTo>
                  <a:pt x="205701" y="59385"/>
                </a:lnTo>
                <a:lnTo>
                  <a:pt x="205105" y="57543"/>
                </a:lnTo>
                <a:lnTo>
                  <a:pt x="205105" y="47701"/>
                </a:lnTo>
                <a:lnTo>
                  <a:pt x="207225" y="45478"/>
                </a:lnTo>
                <a:lnTo>
                  <a:pt x="211467" y="45275"/>
                </a:lnTo>
                <a:lnTo>
                  <a:pt x="238633" y="45275"/>
                </a:lnTo>
                <a:lnTo>
                  <a:pt x="238633" y="28892"/>
                </a:lnTo>
                <a:lnTo>
                  <a:pt x="237718" y="26174"/>
                </a:lnTo>
                <a:close/>
              </a:path>
              <a:path w="720725" h="70484">
                <a:moveTo>
                  <a:pt x="238633" y="60705"/>
                </a:moveTo>
                <a:lnTo>
                  <a:pt x="230974" y="60705"/>
                </a:lnTo>
                <a:lnTo>
                  <a:pt x="231965" y="68656"/>
                </a:lnTo>
                <a:lnTo>
                  <a:pt x="238633" y="68656"/>
                </a:lnTo>
                <a:lnTo>
                  <a:pt x="238633" y="60705"/>
                </a:lnTo>
                <a:close/>
              </a:path>
              <a:path w="720725" h="70484">
                <a:moveTo>
                  <a:pt x="238633" y="45275"/>
                </a:moveTo>
                <a:lnTo>
                  <a:pt x="230174" y="45275"/>
                </a:lnTo>
                <a:lnTo>
                  <a:pt x="230174" y="55029"/>
                </a:lnTo>
                <a:lnTo>
                  <a:pt x="227457" y="57416"/>
                </a:lnTo>
                <a:lnTo>
                  <a:pt x="224497" y="59245"/>
                </a:lnTo>
                <a:lnTo>
                  <a:pt x="218122" y="61760"/>
                </a:lnTo>
                <a:lnTo>
                  <a:pt x="215239" y="62356"/>
                </a:lnTo>
                <a:lnTo>
                  <a:pt x="229367" y="62356"/>
                </a:lnTo>
                <a:lnTo>
                  <a:pt x="230974" y="60705"/>
                </a:lnTo>
                <a:lnTo>
                  <a:pt x="238633" y="60705"/>
                </a:lnTo>
                <a:lnTo>
                  <a:pt x="238633" y="45275"/>
                </a:lnTo>
                <a:close/>
              </a:path>
              <a:path w="720725" h="70484">
                <a:moveTo>
                  <a:pt x="227749" y="19011"/>
                </a:moveTo>
                <a:lnTo>
                  <a:pt x="215480" y="19011"/>
                </a:lnTo>
                <a:lnTo>
                  <a:pt x="207645" y="19735"/>
                </a:lnTo>
                <a:lnTo>
                  <a:pt x="198628" y="21196"/>
                </a:lnTo>
                <a:lnTo>
                  <a:pt x="199428" y="27470"/>
                </a:lnTo>
                <a:lnTo>
                  <a:pt x="208648" y="26606"/>
                </a:lnTo>
                <a:lnTo>
                  <a:pt x="215607" y="26174"/>
                </a:lnTo>
                <a:lnTo>
                  <a:pt x="237718" y="26174"/>
                </a:lnTo>
                <a:lnTo>
                  <a:pt x="237286" y="24891"/>
                </a:lnTo>
                <a:lnTo>
                  <a:pt x="231914" y="20180"/>
                </a:lnTo>
                <a:lnTo>
                  <a:pt x="227749" y="19011"/>
                </a:lnTo>
                <a:close/>
              </a:path>
              <a:path w="720725" h="70484">
                <a:moveTo>
                  <a:pt x="139382" y="20205"/>
                </a:moveTo>
                <a:lnTo>
                  <a:pt x="126784" y="20205"/>
                </a:lnTo>
                <a:lnTo>
                  <a:pt x="125691" y="21259"/>
                </a:lnTo>
                <a:lnTo>
                  <a:pt x="125691" y="23380"/>
                </a:lnTo>
                <a:lnTo>
                  <a:pt x="123698" y="68656"/>
                </a:lnTo>
                <a:lnTo>
                  <a:pt x="131457" y="68656"/>
                </a:lnTo>
                <a:lnTo>
                  <a:pt x="133248" y="26669"/>
                </a:lnTo>
                <a:lnTo>
                  <a:pt x="142336" y="26669"/>
                </a:lnTo>
                <a:lnTo>
                  <a:pt x="141008" y="22986"/>
                </a:lnTo>
                <a:lnTo>
                  <a:pt x="140487" y="21132"/>
                </a:lnTo>
                <a:lnTo>
                  <a:pt x="139382" y="20205"/>
                </a:lnTo>
                <a:close/>
              </a:path>
              <a:path w="720725" h="70484">
                <a:moveTo>
                  <a:pt x="182460" y="26669"/>
                </a:moveTo>
                <a:lnTo>
                  <a:pt x="174650" y="26669"/>
                </a:lnTo>
                <a:lnTo>
                  <a:pt x="176542" y="68656"/>
                </a:lnTo>
                <a:lnTo>
                  <a:pt x="184404" y="68656"/>
                </a:lnTo>
                <a:lnTo>
                  <a:pt x="182460" y="26669"/>
                </a:lnTo>
                <a:close/>
              </a:path>
              <a:path w="720725" h="70484">
                <a:moveTo>
                  <a:pt x="142336" y="26669"/>
                </a:moveTo>
                <a:lnTo>
                  <a:pt x="134937" y="26669"/>
                </a:lnTo>
                <a:lnTo>
                  <a:pt x="147281" y="60604"/>
                </a:lnTo>
                <a:lnTo>
                  <a:pt x="147878" y="62458"/>
                </a:lnTo>
                <a:lnTo>
                  <a:pt x="149009" y="63385"/>
                </a:lnTo>
                <a:lnTo>
                  <a:pt x="158889" y="63385"/>
                </a:lnTo>
                <a:lnTo>
                  <a:pt x="160020" y="62458"/>
                </a:lnTo>
                <a:lnTo>
                  <a:pt x="160616" y="60604"/>
                </a:lnTo>
                <a:lnTo>
                  <a:pt x="161632" y="57810"/>
                </a:lnTo>
                <a:lnTo>
                  <a:pt x="153149" y="57810"/>
                </a:lnTo>
                <a:lnTo>
                  <a:pt x="152425" y="55029"/>
                </a:lnTo>
                <a:lnTo>
                  <a:pt x="151726" y="52704"/>
                </a:lnTo>
                <a:lnTo>
                  <a:pt x="142336" y="26669"/>
                </a:lnTo>
                <a:close/>
              </a:path>
              <a:path w="720725" h="70484">
                <a:moveTo>
                  <a:pt x="181241" y="20205"/>
                </a:moveTo>
                <a:lnTo>
                  <a:pt x="168605" y="20205"/>
                </a:lnTo>
                <a:lnTo>
                  <a:pt x="167487" y="21132"/>
                </a:lnTo>
                <a:lnTo>
                  <a:pt x="166878" y="22986"/>
                </a:lnTo>
                <a:lnTo>
                  <a:pt x="156832" y="50850"/>
                </a:lnTo>
                <a:lnTo>
                  <a:pt x="156375" y="52247"/>
                </a:lnTo>
                <a:lnTo>
                  <a:pt x="155663" y="54559"/>
                </a:lnTo>
                <a:lnTo>
                  <a:pt x="154749" y="57810"/>
                </a:lnTo>
                <a:lnTo>
                  <a:pt x="161632" y="57810"/>
                </a:lnTo>
                <a:lnTo>
                  <a:pt x="172948" y="26669"/>
                </a:lnTo>
                <a:lnTo>
                  <a:pt x="182460" y="26669"/>
                </a:lnTo>
                <a:lnTo>
                  <a:pt x="182308" y="23380"/>
                </a:lnTo>
                <a:lnTo>
                  <a:pt x="182308" y="21259"/>
                </a:lnTo>
                <a:lnTo>
                  <a:pt x="181241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89" y="20205"/>
                </a:lnTo>
                <a:lnTo>
                  <a:pt x="81305" y="21132"/>
                </a:lnTo>
                <a:lnTo>
                  <a:pt x="77317" y="24841"/>
                </a:lnTo>
                <a:lnTo>
                  <a:pt x="76098" y="27698"/>
                </a:lnTo>
                <a:lnTo>
                  <a:pt x="75628" y="31546"/>
                </a:lnTo>
                <a:lnTo>
                  <a:pt x="74371" y="43751"/>
                </a:lnTo>
                <a:lnTo>
                  <a:pt x="72948" y="51879"/>
                </a:lnTo>
                <a:lnTo>
                  <a:pt x="62788" y="62699"/>
                </a:lnTo>
                <a:lnTo>
                  <a:pt x="63690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21" y="27317"/>
                </a:lnTo>
                <a:lnTo>
                  <a:pt x="87807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96" y="0"/>
                </a:lnTo>
                <a:lnTo>
                  <a:pt x="22491" y="800"/>
                </a:lnTo>
                <a:lnTo>
                  <a:pt x="22098" y="2387"/>
                </a:lnTo>
                <a:lnTo>
                  <a:pt x="0" y="68656"/>
                </a:lnTo>
                <a:lnTo>
                  <a:pt x="9055" y="68656"/>
                </a:lnTo>
                <a:lnTo>
                  <a:pt x="15824" y="47167"/>
                </a:lnTo>
                <a:lnTo>
                  <a:pt x="52744" y="47167"/>
                </a:lnTo>
                <a:lnTo>
                  <a:pt x="50226" y="39611"/>
                </a:lnTo>
                <a:lnTo>
                  <a:pt x="18211" y="39611"/>
                </a:lnTo>
                <a:lnTo>
                  <a:pt x="26873" y="12344"/>
                </a:lnTo>
                <a:lnTo>
                  <a:pt x="28562" y="6769"/>
                </a:lnTo>
                <a:lnTo>
                  <a:pt x="39280" y="6769"/>
                </a:lnTo>
                <a:lnTo>
                  <a:pt x="37820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44" y="47167"/>
                </a:moveTo>
                <a:lnTo>
                  <a:pt x="44081" y="47167"/>
                </a:lnTo>
                <a:lnTo>
                  <a:pt x="50850" y="68656"/>
                </a:lnTo>
                <a:lnTo>
                  <a:pt x="59905" y="68656"/>
                </a:lnTo>
                <a:lnTo>
                  <a:pt x="52744" y="47167"/>
                </a:lnTo>
                <a:close/>
              </a:path>
              <a:path w="720725" h="70484">
                <a:moveTo>
                  <a:pt x="39280" y="6769"/>
                </a:moveTo>
                <a:lnTo>
                  <a:pt x="31343" y="6769"/>
                </a:lnTo>
                <a:lnTo>
                  <a:pt x="31877" y="8762"/>
                </a:lnTo>
                <a:lnTo>
                  <a:pt x="32448" y="10617"/>
                </a:lnTo>
                <a:lnTo>
                  <a:pt x="33045" y="12344"/>
                </a:lnTo>
                <a:lnTo>
                  <a:pt x="41694" y="39611"/>
                </a:lnTo>
                <a:lnTo>
                  <a:pt x="50226" y="39611"/>
                </a:lnTo>
                <a:lnTo>
                  <a:pt x="39280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3FE35839-0443-46A8-8191-6CE5EAE44DD6}"/>
              </a:ext>
            </a:extLst>
          </p:cNvPr>
          <p:cNvSpPr/>
          <p:nvPr/>
        </p:nvSpPr>
        <p:spPr>
          <a:xfrm>
            <a:off x="1360937" y="868136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01" y="20802"/>
                </a:lnTo>
                <a:lnTo>
                  <a:pt x="507301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2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5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62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5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49" y="51193"/>
                </a:lnTo>
                <a:lnTo>
                  <a:pt x="537349" y="57950"/>
                </a:lnTo>
                <a:lnTo>
                  <a:pt x="536600" y="60286"/>
                </a:lnTo>
                <a:lnTo>
                  <a:pt x="533615" y="62611"/>
                </a:lnTo>
                <a:lnTo>
                  <a:pt x="530910" y="63195"/>
                </a:lnTo>
                <a:lnTo>
                  <a:pt x="545012" y="63195"/>
                </a:lnTo>
                <a:lnTo>
                  <a:pt x="545909" y="60502"/>
                </a:lnTo>
                <a:lnTo>
                  <a:pt x="545878" y="48945"/>
                </a:lnTo>
                <a:lnTo>
                  <a:pt x="544825" y="45885"/>
                </a:lnTo>
                <a:close/>
              </a:path>
              <a:path w="563880" h="89534">
                <a:moveTo>
                  <a:pt x="563321" y="20802"/>
                </a:moveTo>
                <a:lnTo>
                  <a:pt x="554761" y="20802"/>
                </a:lnTo>
                <a:lnTo>
                  <a:pt x="554761" y="69265"/>
                </a:lnTo>
                <a:lnTo>
                  <a:pt x="563321" y="69265"/>
                </a:lnTo>
                <a:lnTo>
                  <a:pt x="563321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74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42" y="69634"/>
                </a:lnTo>
                <a:lnTo>
                  <a:pt x="495553" y="67970"/>
                </a:lnTo>
                <a:lnTo>
                  <a:pt x="494904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51" y="33235"/>
                </a:lnTo>
                <a:lnTo>
                  <a:pt x="470623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4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1995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289" y="68973"/>
                </a:lnTo>
                <a:lnTo>
                  <a:pt x="410806" y="70154"/>
                </a:lnTo>
                <a:lnTo>
                  <a:pt x="419290" y="70154"/>
                </a:lnTo>
                <a:lnTo>
                  <a:pt x="423087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45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47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1995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45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77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28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07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1995" y="26771"/>
                </a:lnTo>
                <a:lnTo>
                  <a:pt x="441566" y="25501"/>
                </a:lnTo>
                <a:lnTo>
                  <a:pt x="436194" y="20777"/>
                </a:lnTo>
                <a:lnTo>
                  <a:pt x="432028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63" y="20802"/>
                </a:lnTo>
                <a:lnTo>
                  <a:pt x="329971" y="21856"/>
                </a:lnTo>
                <a:lnTo>
                  <a:pt x="329971" y="23977"/>
                </a:lnTo>
                <a:lnTo>
                  <a:pt x="327977" y="69265"/>
                </a:lnTo>
                <a:lnTo>
                  <a:pt x="335737" y="69265"/>
                </a:lnTo>
                <a:lnTo>
                  <a:pt x="337527" y="27266"/>
                </a:lnTo>
                <a:lnTo>
                  <a:pt x="346627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40" y="27266"/>
                </a:moveTo>
                <a:lnTo>
                  <a:pt x="378929" y="27266"/>
                </a:lnTo>
                <a:lnTo>
                  <a:pt x="380822" y="69265"/>
                </a:lnTo>
                <a:lnTo>
                  <a:pt x="388683" y="69265"/>
                </a:lnTo>
                <a:lnTo>
                  <a:pt x="386740" y="27266"/>
                </a:lnTo>
                <a:close/>
              </a:path>
              <a:path w="563880" h="89534">
                <a:moveTo>
                  <a:pt x="346627" y="27266"/>
                </a:moveTo>
                <a:lnTo>
                  <a:pt x="339229" y="27266"/>
                </a:lnTo>
                <a:lnTo>
                  <a:pt x="351561" y="61201"/>
                </a:lnTo>
                <a:lnTo>
                  <a:pt x="352158" y="63068"/>
                </a:lnTo>
                <a:lnTo>
                  <a:pt x="353288" y="63982"/>
                </a:lnTo>
                <a:lnTo>
                  <a:pt x="363169" y="63982"/>
                </a:lnTo>
                <a:lnTo>
                  <a:pt x="364299" y="63068"/>
                </a:lnTo>
                <a:lnTo>
                  <a:pt x="364896" y="61201"/>
                </a:lnTo>
                <a:lnTo>
                  <a:pt x="365908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46627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11" y="51447"/>
                </a:lnTo>
                <a:lnTo>
                  <a:pt x="360654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08" y="58420"/>
                </a:lnTo>
                <a:lnTo>
                  <a:pt x="377240" y="27266"/>
                </a:lnTo>
                <a:lnTo>
                  <a:pt x="386740" y="27266"/>
                </a:lnTo>
                <a:lnTo>
                  <a:pt x="386588" y="23977"/>
                </a:lnTo>
                <a:lnTo>
                  <a:pt x="386461" y="21729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22" y="65481"/>
                </a:lnTo>
                <a:lnTo>
                  <a:pt x="310492" y="65481"/>
                </a:lnTo>
                <a:lnTo>
                  <a:pt x="312319" y="63093"/>
                </a:lnTo>
                <a:lnTo>
                  <a:pt x="291363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54" y="29464"/>
                </a:lnTo>
                <a:lnTo>
                  <a:pt x="288060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492" y="65481"/>
                </a:moveTo>
                <a:lnTo>
                  <a:pt x="279222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40" y="68554"/>
                </a:lnTo>
                <a:lnTo>
                  <a:pt x="310492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85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19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58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0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58" y="19608"/>
                </a:lnTo>
                <a:close/>
              </a:path>
              <a:path w="563880" h="89534">
                <a:moveTo>
                  <a:pt x="254619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78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30" y="39408"/>
                </a:lnTo>
                <a:lnTo>
                  <a:pt x="219329" y="40449"/>
                </a:lnTo>
                <a:lnTo>
                  <a:pt x="214617" y="44627"/>
                </a:lnTo>
                <a:lnTo>
                  <a:pt x="213436" y="47574"/>
                </a:lnTo>
                <a:lnTo>
                  <a:pt x="213436" y="60934"/>
                </a:lnTo>
                <a:lnTo>
                  <a:pt x="214731" y="64274"/>
                </a:lnTo>
                <a:lnTo>
                  <a:pt x="219913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46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71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19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52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31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11" y="26771"/>
                </a:lnTo>
                <a:lnTo>
                  <a:pt x="254619" y="26771"/>
                </a:lnTo>
                <a:lnTo>
                  <a:pt x="254190" y="25501"/>
                </a:lnTo>
                <a:lnTo>
                  <a:pt x="248818" y="20777"/>
                </a:lnTo>
                <a:lnTo>
                  <a:pt x="244652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51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1" y="40805"/>
                </a:lnTo>
                <a:lnTo>
                  <a:pt x="170649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29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390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43" y="40805"/>
                </a:lnTo>
                <a:lnTo>
                  <a:pt x="192781" y="40805"/>
                </a:lnTo>
                <a:lnTo>
                  <a:pt x="195567" y="38087"/>
                </a:lnTo>
                <a:lnTo>
                  <a:pt x="196164" y="37185"/>
                </a:lnTo>
                <a:lnTo>
                  <a:pt x="198018" y="33693"/>
                </a:lnTo>
                <a:lnTo>
                  <a:pt x="198818" y="32296"/>
                </a:lnTo>
                <a:lnTo>
                  <a:pt x="199364" y="31076"/>
                </a:lnTo>
                <a:lnTo>
                  <a:pt x="202018" y="24536"/>
                </a:lnTo>
                <a:lnTo>
                  <a:pt x="202603" y="22987"/>
                </a:lnTo>
                <a:lnTo>
                  <a:pt x="203390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40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78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78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58" y="27368"/>
                </a:lnTo>
                <a:lnTo>
                  <a:pt x="149078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52" y="29921"/>
                </a:lnTo>
                <a:lnTo>
                  <a:pt x="89789" y="32080"/>
                </a:lnTo>
                <a:lnTo>
                  <a:pt x="89852" y="39408"/>
                </a:lnTo>
                <a:lnTo>
                  <a:pt x="65404" y="39408"/>
                </a:lnTo>
                <a:lnTo>
                  <a:pt x="62103" y="40449"/>
                </a:lnTo>
                <a:lnTo>
                  <a:pt x="57391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20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39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34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05" y="28067"/>
                </a:lnTo>
                <a:lnTo>
                  <a:pt x="68325" y="27203"/>
                </a:lnTo>
                <a:lnTo>
                  <a:pt x="75285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190" y="69265"/>
                </a:lnTo>
                <a:lnTo>
                  <a:pt x="6756" y="69862"/>
                </a:lnTo>
                <a:lnTo>
                  <a:pt x="13957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64" y="62560"/>
                </a:lnTo>
                <a:lnTo>
                  <a:pt x="8750" y="62496"/>
                </a:lnTo>
                <a:lnTo>
                  <a:pt x="8750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50" y="30149"/>
                </a:lnTo>
                <a:lnTo>
                  <a:pt x="8750" y="7861"/>
                </a:lnTo>
                <a:lnTo>
                  <a:pt x="41389" y="7861"/>
                </a:lnTo>
                <a:lnTo>
                  <a:pt x="42189" y="596"/>
                </a:lnTo>
                <a:lnTo>
                  <a:pt x="35217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48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48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8" name="object 26">
            <a:extLst>
              <a:ext uri="{FF2B5EF4-FFF2-40B4-BE49-F238E27FC236}">
                <a16:creationId xmlns:a16="http://schemas.microsoft.com/office/drawing/2014/main" id="{9AF08CE1-D796-4247-BCCB-4E174CF42B9D}"/>
              </a:ext>
            </a:extLst>
          </p:cNvPr>
          <p:cNvSpPr/>
          <p:nvPr/>
        </p:nvSpPr>
        <p:spPr>
          <a:xfrm>
            <a:off x="1359608" y="703023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40" y="103365"/>
                </a:lnTo>
                <a:lnTo>
                  <a:pt x="984491" y="105181"/>
                </a:lnTo>
                <a:lnTo>
                  <a:pt x="992504" y="105181"/>
                </a:lnTo>
                <a:lnTo>
                  <a:pt x="990206" y="110883"/>
                </a:lnTo>
                <a:lnTo>
                  <a:pt x="987094" y="114896"/>
                </a:lnTo>
                <a:lnTo>
                  <a:pt x="983195" y="117195"/>
                </a:lnTo>
                <a:lnTo>
                  <a:pt x="979385" y="119494"/>
                </a:lnTo>
                <a:lnTo>
                  <a:pt x="972921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34" y="127550"/>
                </a:lnTo>
                <a:lnTo>
                  <a:pt x="1004639" y="121813"/>
                </a:lnTo>
                <a:lnTo>
                  <a:pt x="1005480" y="120497"/>
                </a:lnTo>
                <a:lnTo>
                  <a:pt x="972921" y="120497"/>
                </a:lnTo>
                <a:lnTo>
                  <a:pt x="963815" y="120205"/>
                </a:lnTo>
                <a:lnTo>
                  <a:pt x="1005666" y="120205"/>
                </a:lnTo>
                <a:lnTo>
                  <a:pt x="1009178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08" y="90144"/>
                </a:lnTo>
                <a:lnTo>
                  <a:pt x="996315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22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48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699" y="133718"/>
                </a:lnTo>
                <a:lnTo>
                  <a:pt x="897680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699" y="87591"/>
                </a:lnTo>
                <a:lnTo>
                  <a:pt x="897699" y="53644"/>
                </a:lnTo>
                <a:lnTo>
                  <a:pt x="904913" y="48933"/>
                </a:lnTo>
                <a:lnTo>
                  <a:pt x="911021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48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2" y="103068"/>
                </a:lnTo>
                <a:lnTo>
                  <a:pt x="908330" y="105322"/>
                </a:lnTo>
                <a:lnTo>
                  <a:pt x="914858" y="106674"/>
                </a:lnTo>
                <a:lnTo>
                  <a:pt x="922045" y="107124"/>
                </a:lnTo>
                <a:lnTo>
                  <a:pt x="931760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599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80" y="105181"/>
                </a:lnTo>
                <a:lnTo>
                  <a:pt x="766208" y="105572"/>
                </a:lnTo>
                <a:lnTo>
                  <a:pt x="774509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51" y="106070"/>
                </a:lnTo>
                <a:lnTo>
                  <a:pt x="813473" y="104305"/>
                </a:lnTo>
                <a:lnTo>
                  <a:pt x="822680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6" y="70777"/>
                </a:lnTo>
                <a:lnTo>
                  <a:pt x="822579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6" y="70777"/>
                </a:moveTo>
                <a:lnTo>
                  <a:pt x="795642" y="70777"/>
                </a:lnTo>
                <a:lnTo>
                  <a:pt x="798715" y="71424"/>
                </a:lnTo>
                <a:lnTo>
                  <a:pt x="801827" y="74028"/>
                </a:lnTo>
                <a:lnTo>
                  <a:pt x="802601" y="76631"/>
                </a:lnTo>
                <a:lnTo>
                  <a:pt x="802601" y="84645"/>
                </a:lnTo>
                <a:lnTo>
                  <a:pt x="801827" y="87325"/>
                </a:lnTo>
                <a:lnTo>
                  <a:pt x="798715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6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38" y="126352"/>
                </a:lnTo>
                <a:lnTo>
                  <a:pt x="673836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79" y="70734"/>
                </a:lnTo>
                <a:lnTo>
                  <a:pt x="670132" y="80381"/>
                </a:lnTo>
                <a:lnTo>
                  <a:pt x="667080" y="89255"/>
                </a:lnTo>
                <a:lnTo>
                  <a:pt x="686612" y="89255"/>
                </a:lnTo>
                <a:lnTo>
                  <a:pt x="696277" y="48488"/>
                </a:lnTo>
                <a:lnTo>
                  <a:pt x="698779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28" y="31102"/>
                </a:lnTo>
                <a:lnTo>
                  <a:pt x="573328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22" y="106984"/>
                </a:lnTo>
                <a:lnTo>
                  <a:pt x="515684" y="106166"/>
                </a:lnTo>
                <a:lnTo>
                  <a:pt x="522889" y="103711"/>
                </a:lnTo>
                <a:lnTo>
                  <a:pt x="529433" y="99623"/>
                </a:lnTo>
                <a:lnTo>
                  <a:pt x="535317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17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02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56" y="28994"/>
                </a:lnTo>
                <a:lnTo>
                  <a:pt x="516521" y="29220"/>
                </a:lnTo>
                <a:lnTo>
                  <a:pt x="506998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43" y="47637"/>
                </a:lnTo>
                <a:lnTo>
                  <a:pt x="498564" y="47104"/>
                </a:lnTo>
                <a:lnTo>
                  <a:pt x="506814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67" y="39141"/>
                </a:lnTo>
                <a:lnTo>
                  <a:pt x="543255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0" y="82222"/>
                </a:lnTo>
                <a:lnTo>
                  <a:pt x="428942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51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39" y="133718"/>
                </a:lnTo>
                <a:lnTo>
                  <a:pt x="331139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27" y="99910"/>
                </a:lnTo>
                <a:lnTo>
                  <a:pt x="376961" y="98640"/>
                </a:lnTo>
                <a:lnTo>
                  <a:pt x="379985" y="93590"/>
                </a:lnTo>
                <a:lnTo>
                  <a:pt x="380955" y="90601"/>
                </a:lnTo>
                <a:lnTo>
                  <a:pt x="344563" y="90601"/>
                </a:lnTo>
                <a:lnTo>
                  <a:pt x="338950" y="89598"/>
                </a:lnTo>
                <a:lnTo>
                  <a:pt x="331139" y="87591"/>
                </a:lnTo>
                <a:lnTo>
                  <a:pt x="331139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66" y="46583"/>
                </a:lnTo>
                <a:lnTo>
                  <a:pt x="378555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27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51" y="104305"/>
                </a:lnTo>
                <a:lnTo>
                  <a:pt x="375927" y="99910"/>
                </a:lnTo>
                <a:close/>
              </a:path>
              <a:path w="1039494" h="136525">
                <a:moveTo>
                  <a:pt x="380366" y="46583"/>
                </a:moveTo>
                <a:lnTo>
                  <a:pt x="353771" y="46583"/>
                </a:lnTo>
                <a:lnTo>
                  <a:pt x="356781" y="48107"/>
                </a:lnTo>
                <a:lnTo>
                  <a:pt x="360184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08" y="83591"/>
                </a:lnTo>
                <a:lnTo>
                  <a:pt x="356400" y="89204"/>
                </a:lnTo>
                <a:lnTo>
                  <a:pt x="352971" y="90601"/>
                </a:lnTo>
                <a:lnTo>
                  <a:pt x="380955" y="90601"/>
                </a:lnTo>
                <a:lnTo>
                  <a:pt x="382144" y="86936"/>
                </a:lnTo>
                <a:lnTo>
                  <a:pt x="383438" y="78679"/>
                </a:lnTo>
                <a:lnTo>
                  <a:pt x="383870" y="68821"/>
                </a:lnTo>
                <a:lnTo>
                  <a:pt x="382265" y="51469"/>
                </a:lnTo>
                <a:lnTo>
                  <a:pt x="380366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40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55" y="41922"/>
                </a:lnTo>
                <a:lnTo>
                  <a:pt x="377448" y="39074"/>
                </a:lnTo>
                <a:lnTo>
                  <a:pt x="369420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14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14" y="133718"/>
                </a:lnTo>
                <a:lnTo>
                  <a:pt x="253314" y="106680"/>
                </a:lnTo>
                <a:lnTo>
                  <a:pt x="263358" y="105467"/>
                </a:lnTo>
                <a:lnTo>
                  <a:pt x="288514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06" y="45377"/>
                </a:lnTo>
                <a:lnTo>
                  <a:pt x="288229" y="44980"/>
                </a:lnTo>
                <a:lnTo>
                  <a:pt x="253314" y="29298"/>
                </a:lnTo>
                <a:lnTo>
                  <a:pt x="253314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06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14" y="54686"/>
                </a:lnTo>
                <a:lnTo>
                  <a:pt x="272237" y="60299"/>
                </a:lnTo>
                <a:lnTo>
                  <a:pt x="272237" y="76034"/>
                </a:lnTo>
                <a:lnTo>
                  <a:pt x="270814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14" y="90601"/>
                </a:lnTo>
                <a:lnTo>
                  <a:pt x="291114" y="84855"/>
                </a:lnTo>
                <a:lnTo>
                  <a:pt x="292844" y="77182"/>
                </a:lnTo>
                <a:lnTo>
                  <a:pt x="293420" y="68211"/>
                </a:lnTo>
                <a:lnTo>
                  <a:pt x="292844" y="59172"/>
                </a:lnTo>
                <a:lnTo>
                  <a:pt x="291114" y="51428"/>
                </a:lnTo>
                <a:lnTo>
                  <a:pt x="288406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25" y="31102"/>
                </a:lnTo>
                <a:lnTo>
                  <a:pt x="105625" y="105181"/>
                </a:lnTo>
                <a:lnTo>
                  <a:pt x="124548" y="105181"/>
                </a:lnTo>
                <a:lnTo>
                  <a:pt x="141237" y="81584"/>
                </a:lnTo>
                <a:lnTo>
                  <a:pt x="124548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37" y="81584"/>
                </a:lnTo>
                <a:lnTo>
                  <a:pt x="152501" y="65659"/>
                </a:lnTo>
                <a:lnTo>
                  <a:pt x="155105" y="61950"/>
                </a:lnTo>
                <a:lnTo>
                  <a:pt x="156959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391" y="1498"/>
                </a:lnTo>
                <a:lnTo>
                  <a:pt x="57391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9" name="object 27">
            <a:extLst>
              <a:ext uri="{FF2B5EF4-FFF2-40B4-BE49-F238E27FC236}">
                <a16:creationId xmlns:a16="http://schemas.microsoft.com/office/drawing/2014/main" id="{0177D023-E834-4406-AFA8-BFD9DCC04EB3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>
              <a:latin typeface="Century Gothic" pitchFamily="34" charset="0"/>
            </a:endParaRPr>
          </a:p>
        </p:txBody>
      </p:sp>
      <p:sp>
        <p:nvSpPr>
          <p:cNvPr id="2" name="Пузырек для мыслей: облако 1">
            <a:extLst>
              <a:ext uri="{FF2B5EF4-FFF2-40B4-BE49-F238E27FC236}">
                <a16:creationId xmlns:a16="http://schemas.microsoft.com/office/drawing/2014/main" id="{6DF34135-8D1F-4C04-91E1-F6F3038A39D4}"/>
              </a:ext>
            </a:extLst>
          </p:cNvPr>
          <p:cNvSpPr/>
          <p:nvPr/>
        </p:nvSpPr>
        <p:spPr>
          <a:xfrm>
            <a:off x="868060" y="1227452"/>
            <a:ext cx="943387" cy="792088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1</a:t>
            </a:r>
            <a:endParaRPr lang="ru-KZ" dirty="0"/>
          </a:p>
        </p:txBody>
      </p:sp>
      <p:sp>
        <p:nvSpPr>
          <p:cNvPr id="22" name="Пузырек для мыслей: облако 21">
            <a:extLst>
              <a:ext uri="{FF2B5EF4-FFF2-40B4-BE49-F238E27FC236}">
                <a16:creationId xmlns:a16="http://schemas.microsoft.com/office/drawing/2014/main" id="{CDE5892C-298F-47C1-A372-9C7F312203D6}"/>
              </a:ext>
            </a:extLst>
          </p:cNvPr>
          <p:cNvSpPr/>
          <p:nvPr/>
        </p:nvSpPr>
        <p:spPr>
          <a:xfrm>
            <a:off x="898766" y="2813333"/>
            <a:ext cx="943387" cy="792088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ru-KZ" dirty="0"/>
          </a:p>
        </p:txBody>
      </p:sp>
      <p:sp>
        <p:nvSpPr>
          <p:cNvPr id="30" name="Пузырек для мыслей: облако 29">
            <a:extLst>
              <a:ext uri="{FF2B5EF4-FFF2-40B4-BE49-F238E27FC236}">
                <a16:creationId xmlns:a16="http://schemas.microsoft.com/office/drawing/2014/main" id="{92419AC9-82A1-4770-A63B-99009AB9F4A4}"/>
              </a:ext>
            </a:extLst>
          </p:cNvPr>
          <p:cNvSpPr/>
          <p:nvPr/>
        </p:nvSpPr>
        <p:spPr>
          <a:xfrm>
            <a:off x="868060" y="4413432"/>
            <a:ext cx="943387" cy="792088"/>
          </a:xfrm>
          <a:prstGeom prst="cloudCallou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251916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Группа 30"/>
          <p:cNvGrpSpPr/>
          <p:nvPr/>
        </p:nvGrpSpPr>
        <p:grpSpPr>
          <a:xfrm>
            <a:off x="179833" y="178307"/>
            <a:ext cx="11832336" cy="6501384"/>
            <a:chOff x="275623" y="485074"/>
            <a:chExt cx="11832336" cy="6501384"/>
          </a:xfrm>
        </p:grpSpPr>
        <p:sp>
          <p:nvSpPr>
            <p:cNvPr id="2" name="object 2"/>
            <p:cNvSpPr/>
            <p:nvPr/>
          </p:nvSpPr>
          <p:spPr>
            <a:xfrm>
              <a:off x="275789" y="486770"/>
              <a:ext cx="11832005" cy="6497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5623" y="485074"/>
              <a:ext cx="11832336" cy="6501384"/>
            </a:xfrm>
            <a:prstGeom prst="rect">
              <a:avLst/>
            </a:prstGeom>
            <a:solidFill>
              <a:srgbClr val="1F385D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0" y="3428999"/>
            <a:ext cx="9827748" cy="17086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r>
              <a:rPr lang="ru-RU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Единое хранилище данных города Алматы</a:t>
            </a:r>
            <a:br>
              <a:rPr lang="en-US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br>
              <a:rPr lang="ru-RU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ru-RU" sz="1600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Отдел управления данными</a:t>
            </a:r>
            <a:br>
              <a:rPr lang="ru-RU" b="0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ru-RU" b="0" spc="1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73316" y="762000"/>
            <a:ext cx="3341484" cy="702091"/>
            <a:chOff x="773316" y="773317"/>
            <a:chExt cx="3572756" cy="7506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73316" y="773317"/>
              <a:ext cx="3572756" cy="750684"/>
              <a:chOff x="1973415" y="39706"/>
              <a:chExt cx="8351686" cy="1754802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738" y="110040"/>
                <a:ext cx="5186363" cy="160499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415" y="39706"/>
                <a:ext cx="1754801" cy="1754802"/>
              </a:xfrm>
              <a:prstGeom prst="rect">
                <a:avLst/>
              </a:prstGeom>
            </p:spPr>
          </p:pic>
        </p:grp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828800" y="856034"/>
              <a:ext cx="0" cy="658239"/>
            </a:xfrm>
            <a:prstGeom prst="line">
              <a:avLst/>
            </a:prstGeom>
            <a:ln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0557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2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91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r>
              <a:rPr lang="ru-RU" kern="0" spc="20" dirty="0">
                <a:latin typeface="Century Gothic" pitchFamily="34" charset="0"/>
              </a:rPr>
              <a:t>Отдел </a:t>
            </a:r>
            <a:r>
              <a:rPr lang="ru-RU" kern="0" spc="100" dirty="0">
                <a:latin typeface="Century Gothic" pitchFamily="34" charset="0"/>
              </a:rPr>
              <a:t>Управления Проектами Умного Города</a:t>
            </a:r>
            <a:endParaRPr lang="ru-RU" kern="0" spc="20" dirty="0">
              <a:latin typeface="Century Gothic" pitchFamily="34" charset="0"/>
            </a:endParaRP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6" name="Группа 68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7" name="Группа 73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83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8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8" name="Группа 74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7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7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143000"/>
            <a:ext cx="314325" cy="256800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34" name="Группа 79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8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9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5" name="Группа 85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-1343" y="0"/>
            <a:ext cx="12193343" cy="382587"/>
            <a:chOff x="0" y="6401651"/>
            <a:chExt cx="12193343" cy="382587"/>
          </a:xfrm>
        </p:grpSpPr>
        <p:grpSp>
          <p:nvGrpSpPr>
            <p:cNvPr id="42" name="Группа 45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6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7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3" name="Группа 52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4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5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48" name="Группа 4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4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418736" y="4879917"/>
            <a:ext cx="333886" cy="305948"/>
            <a:chOff x="8129588" y="19050"/>
            <a:chExt cx="1176338" cy="1077913"/>
          </a:xfrm>
        </p:grpSpPr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9161463" y="619125"/>
              <a:ext cx="144463" cy="33338"/>
            </a:xfrm>
            <a:custGeom>
              <a:avLst/>
              <a:gdLst>
                <a:gd name="T0" fmla="*/ 13 w 13"/>
                <a:gd name="T1" fmla="*/ 0 h 3"/>
                <a:gd name="T2" fmla="*/ 0 w 13"/>
                <a:gd name="T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3">
                  <a:moveTo>
                    <a:pt x="13" y="0"/>
                  </a:moveTo>
                  <a:cubicBezTo>
                    <a:pt x="13" y="0"/>
                    <a:pt x="1" y="1"/>
                    <a:pt x="0" y="3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58" name="Freeform 9"/>
            <p:cNvSpPr>
              <a:spLocks/>
            </p:cNvSpPr>
            <p:nvPr/>
          </p:nvSpPr>
          <p:spPr bwMode="auto">
            <a:xfrm>
              <a:off x="8850313" y="330200"/>
              <a:ext cx="344488" cy="455613"/>
            </a:xfrm>
            <a:custGeom>
              <a:avLst/>
              <a:gdLst>
                <a:gd name="T0" fmla="*/ 0 w 31"/>
                <a:gd name="T1" fmla="*/ 0 h 41"/>
                <a:gd name="T2" fmla="*/ 27 w 31"/>
                <a:gd name="T3" fmla="*/ 27 h 41"/>
                <a:gd name="T4" fmla="*/ 28 w 31"/>
                <a:gd name="T5" fmla="*/ 29 h 41"/>
                <a:gd name="T6" fmla="*/ 27 w 31"/>
                <a:gd name="T7" fmla="*/ 39 h 41"/>
                <a:gd name="T8" fmla="*/ 17 w 31"/>
                <a:gd name="T9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1">
                  <a:moveTo>
                    <a:pt x="0" y="0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1" y="32"/>
                    <a:pt x="30" y="36"/>
                    <a:pt x="27" y="39"/>
                  </a:cubicBezTo>
                  <a:cubicBezTo>
                    <a:pt x="24" y="41"/>
                    <a:pt x="20" y="41"/>
                    <a:pt x="17" y="3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0" name="Freeform 10"/>
            <p:cNvSpPr>
              <a:spLocks/>
            </p:cNvSpPr>
            <p:nvPr/>
          </p:nvSpPr>
          <p:spPr bwMode="auto">
            <a:xfrm>
              <a:off x="8905875" y="741363"/>
              <a:ext cx="166688" cy="144463"/>
            </a:xfrm>
            <a:custGeom>
              <a:avLst/>
              <a:gdLst>
                <a:gd name="T0" fmla="*/ 11 w 15"/>
                <a:gd name="T1" fmla="*/ 0 h 13"/>
                <a:gd name="T2" fmla="*/ 12 w 15"/>
                <a:gd name="T3" fmla="*/ 1 h 13"/>
                <a:gd name="T4" fmla="*/ 11 w 15"/>
                <a:gd name="T5" fmla="*/ 11 h 13"/>
                <a:gd name="T6" fmla="*/ 1 w 15"/>
                <a:gd name="T7" fmla="*/ 10 h 13"/>
                <a:gd name="T8" fmla="*/ 0 w 15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11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5" y="4"/>
                    <a:pt x="14" y="8"/>
                    <a:pt x="11" y="11"/>
                  </a:cubicBezTo>
                  <a:cubicBezTo>
                    <a:pt x="8" y="13"/>
                    <a:pt x="3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4" name="Freeform 11"/>
            <p:cNvSpPr>
              <a:spLocks/>
            </p:cNvSpPr>
            <p:nvPr/>
          </p:nvSpPr>
          <p:spPr bwMode="auto">
            <a:xfrm>
              <a:off x="8794750" y="852488"/>
              <a:ext cx="144463" cy="144463"/>
            </a:xfrm>
            <a:custGeom>
              <a:avLst/>
              <a:gdLst>
                <a:gd name="T0" fmla="*/ 11 w 13"/>
                <a:gd name="T1" fmla="*/ 0 h 13"/>
                <a:gd name="T2" fmla="*/ 10 w 13"/>
                <a:gd name="T3" fmla="*/ 10 h 13"/>
                <a:gd name="T4" fmla="*/ 0 w 13"/>
                <a:gd name="T5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3">
                  <a:moveTo>
                    <a:pt x="11" y="0"/>
                  </a:moveTo>
                  <a:cubicBezTo>
                    <a:pt x="13" y="3"/>
                    <a:pt x="13" y="8"/>
                    <a:pt x="10" y="10"/>
                  </a:cubicBezTo>
                  <a:cubicBezTo>
                    <a:pt x="7" y="13"/>
                    <a:pt x="2" y="12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5" name="Freeform 12"/>
            <p:cNvSpPr>
              <a:spLocks/>
            </p:cNvSpPr>
            <p:nvPr/>
          </p:nvSpPr>
          <p:spPr bwMode="auto">
            <a:xfrm>
              <a:off x="8650288" y="941388"/>
              <a:ext cx="166688" cy="155575"/>
            </a:xfrm>
            <a:custGeom>
              <a:avLst/>
              <a:gdLst>
                <a:gd name="T0" fmla="*/ 12 w 15"/>
                <a:gd name="T1" fmla="*/ 0 h 14"/>
                <a:gd name="T2" fmla="*/ 13 w 15"/>
                <a:gd name="T3" fmla="*/ 1 h 14"/>
                <a:gd name="T4" fmla="*/ 12 w 15"/>
                <a:gd name="T5" fmla="*/ 11 h 14"/>
                <a:gd name="T6" fmla="*/ 1 w 15"/>
                <a:gd name="T7" fmla="*/ 10 h 14"/>
                <a:gd name="T8" fmla="*/ 0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5" y="4"/>
                    <a:pt x="15" y="9"/>
                    <a:pt x="12" y="11"/>
                  </a:cubicBezTo>
                  <a:cubicBezTo>
                    <a:pt x="8" y="14"/>
                    <a:pt x="4" y="13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8129588" y="74613"/>
              <a:ext cx="598488" cy="66675"/>
            </a:xfrm>
            <a:custGeom>
              <a:avLst/>
              <a:gdLst>
                <a:gd name="T0" fmla="*/ 0 w 377"/>
                <a:gd name="T1" fmla="*/ 0 h 42"/>
                <a:gd name="T2" fmla="*/ 139 w 377"/>
                <a:gd name="T3" fmla="*/ 42 h 42"/>
                <a:gd name="T4" fmla="*/ 377 w 377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7" h="42">
                  <a:moveTo>
                    <a:pt x="0" y="0"/>
                  </a:moveTo>
                  <a:lnTo>
                    <a:pt x="139" y="42"/>
                  </a:lnTo>
                  <a:lnTo>
                    <a:pt x="377" y="42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>
              <a:off x="8129588" y="596900"/>
              <a:ext cx="111125" cy="333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68" name="Freeform 15"/>
            <p:cNvSpPr>
              <a:spLocks/>
            </p:cNvSpPr>
            <p:nvPr/>
          </p:nvSpPr>
          <p:spPr bwMode="auto">
            <a:xfrm>
              <a:off x="8428038" y="19050"/>
              <a:ext cx="877888" cy="388938"/>
            </a:xfrm>
            <a:custGeom>
              <a:avLst/>
              <a:gdLst>
                <a:gd name="T0" fmla="*/ 79 w 79"/>
                <a:gd name="T1" fmla="*/ 6 h 35"/>
                <a:gd name="T2" fmla="*/ 68 w 79"/>
                <a:gd name="T3" fmla="*/ 9 h 35"/>
                <a:gd name="T4" fmla="*/ 57 w 79"/>
                <a:gd name="T5" fmla="*/ 8 h 35"/>
                <a:gd name="T6" fmla="*/ 43 w 79"/>
                <a:gd name="T7" fmla="*/ 3 h 35"/>
                <a:gd name="T8" fmla="*/ 0 w 79"/>
                <a:gd name="T9" fmla="*/ 26 h 35"/>
                <a:gd name="T10" fmla="*/ 13 w 79"/>
                <a:gd name="T11" fmla="*/ 35 h 35"/>
                <a:gd name="T12" fmla="*/ 38 w 79"/>
                <a:gd name="T13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35">
                  <a:moveTo>
                    <a:pt x="79" y="6"/>
                  </a:moveTo>
                  <a:cubicBezTo>
                    <a:pt x="79" y="6"/>
                    <a:pt x="70" y="9"/>
                    <a:pt x="68" y="9"/>
                  </a:cubicBezTo>
                  <a:cubicBezTo>
                    <a:pt x="66" y="10"/>
                    <a:pt x="62" y="11"/>
                    <a:pt x="57" y="8"/>
                  </a:cubicBezTo>
                  <a:cubicBezTo>
                    <a:pt x="53" y="5"/>
                    <a:pt x="50" y="0"/>
                    <a:pt x="43" y="3"/>
                  </a:cubicBezTo>
                  <a:cubicBezTo>
                    <a:pt x="35" y="7"/>
                    <a:pt x="0" y="26"/>
                    <a:pt x="0" y="26"/>
                  </a:cubicBezTo>
                  <a:cubicBezTo>
                    <a:pt x="0" y="26"/>
                    <a:pt x="4" y="35"/>
                    <a:pt x="13" y="35"/>
                  </a:cubicBezTo>
                  <a:cubicBezTo>
                    <a:pt x="21" y="35"/>
                    <a:pt x="38" y="28"/>
                    <a:pt x="38" y="2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0" name="Freeform 16"/>
            <p:cNvSpPr>
              <a:spLocks/>
            </p:cNvSpPr>
            <p:nvPr/>
          </p:nvSpPr>
          <p:spPr bwMode="auto">
            <a:xfrm>
              <a:off x="8328025" y="708025"/>
              <a:ext cx="133350" cy="144463"/>
            </a:xfrm>
            <a:custGeom>
              <a:avLst/>
              <a:gdLst>
                <a:gd name="T0" fmla="*/ 3 w 12"/>
                <a:gd name="T1" fmla="*/ 0 h 13"/>
                <a:gd name="T2" fmla="*/ 2 w 12"/>
                <a:gd name="T3" fmla="*/ 1 h 13"/>
                <a:gd name="T4" fmla="*/ 2 w 12"/>
                <a:gd name="T5" fmla="*/ 10 h 13"/>
                <a:gd name="T6" fmla="*/ 12 w 12"/>
                <a:gd name="T7" fmla="*/ 11 h 13"/>
                <a:gd name="T8" fmla="*/ 12 w 12"/>
                <a:gd name="T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4"/>
                    <a:pt x="0" y="8"/>
                    <a:pt x="2" y="10"/>
                  </a:cubicBezTo>
                  <a:cubicBezTo>
                    <a:pt x="5" y="13"/>
                    <a:pt x="9" y="13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1" name="Freeform 17"/>
            <p:cNvSpPr>
              <a:spLocks/>
            </p:cNvSpPr>
            <p:nvPr/>
          </p:nvSpPr>
          <p:spPr bwMode="auto">
            <a:xfrm>
              <a:off x="8383588" y="663575"/>
              <a:ext cx="133350" cy="133350"/>
            </a:xfrm>
            <a:custGeom>
              <a:avLst/>
              <a:gdLst>
                <a:gd name="T0" fmla="*/ 0 w 12"/>
                <a:gd name="T1" fmla="*/ 3 h 12"/>
                <a:gd name="T2" fmla="*/ 0 w 12"/>
                <a:gd name="T3" fmla="*/ 3 h 12"/>
                <a:gd name="T4" fmla="*/ 9 w 12"/>
                <a:gd name="T5" fmla="*/ 3 h 12"/>
                <a:gd name="T6" fmla="*/ 9 w 12"/>
                <a:gd name="T7" fmla="*/ 12 h 12"/>
                <a:gd name="T8" fmla="*/ 9 w 12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0"/>
                    <a:pt x="7" y="0"/>
                    <a:pt x="9" y="3"/>
                  </a:cubicBezTo>
                  <a:cubicBezTo>
                    <a:pt x="12" y="6"/>
                    <a:pt x="12" y="10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2" name="Freeform 18"/>
            <p:cNvSpPr>
              <a:spLocks/>
            </p:cNvSpPr>
            <p:nvPr/>
          </p:nvSpPr>
          <p:spPr bwMode="auto">
            <a:xfrm>
              <a:off x="8229600" y="563563"/>
              <a:ext cx="187325" cy="188913"/>
            </a:xfrm>
            <a:custGeom>
              <a:avLst/>
              <a:gdLst>
                <a:gd name="T0" fmla="*/ 5 w 17"/>
                <a:gd name="T1" fmla="*/ 2 h 17"/>
                <a:gd name="T2" fmla="*/ 4 w 17"/>
                <a:gd name="T3" fmla="*/ 3 h 17"/>
                <a:gd name="T4" fmla="*/ 3 w 17"/>
                <a:gd name="T5" fmla="*/ 4 h 17"/>
                <a:gd name="T6" fmla="*/ 2 w 17"/>
                <a:gd name="T7" fmla="*/ 5 h 17"/>
                <a:gd name="T8" fmla="*/ 2 w 17"/>
                <a:gd name="T9" fmla="*/ 14 h 17"/>
                <a:gd name="T10" fmla="*/ 11 w 17"/>
                <a:gd name="T11" fmla="*/ 14 h 17"/>
                <a:gd name="T12" fmla="*/ 12 w 17"/>
                <a:gd name="T13" fmla="*/ 13 h 17"/>
                <a:gd name="T14" fmla="*/ 14 w 17"/>
                <a:gd name="T15" fmla="*/ 12 h 17"/>
                <a:gd name="T16" fmla="*/ 14 w 17"/>
                <a:gd name="T17" fmla="*/ 12 h 17"/>
                <a:gd name="T18" fmla="*/ 14 w 17"/>
                <a:gd name="T19" fmla="*/ 2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6"/>
                    <a:pt x="9" y="17"/>
                    <a:pt x="11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9"/>
                    <a:pt x="17" y="5"/>
                    <a:pt x="14" y="2"/>
                  </a:cubicBezTo>
                  <a:cubicBezTo>
                    <a:pt x="12" y="0"/>
                    <a:pt x="7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3" name="Freeform 19"/>
            <p:cNvSpPr>
              <a:spLocks/>
            </p:cNvSpPr>
            <p:nvPr/>
          </p:nvSpPr>
          <p:spPr bwMode="auto">
            <a:xfrm>
              <a:off x="8428038" y="774700"/>
              <a:ext cx="188913" cy="188913"/>
            </a:xfrm>
            <a:custGeom>
              <a:avLst/>
              <a:gdLst>
                <a:gd name="T0" fmla="*/ 5 w 17"/>
                <a:gd name="T1" fmla="*/ 2 h 17"/>
                <a:gd name="T2" fmla="*/ 5 w 17"/>
                <a:gd name="T3" fmla="*/ 2 h 17"/>
                <a:gd name="T4" fmla="*/ 3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4 h 17"/>
                <a:gd name="T12" fmla="*/ 13 w 17"/>
                <a:gd name="T13" fmla="*/ 13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7"/>
                    <a:pt x="0" y="11"/>
                    <a:pt x="2" y="14"/>
                  </a:cubicBezTo>
                  <a:cubicBezTo>
                    <a:pt x="5" y="17"/>
                    <a:pt x="9" y="17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9"/>
                    <a:pt x="17" y="5"/>
                    <a:pt x="14" y="3"/>
                  </a:cubicBezTo>
                  <a:cubicBezTo>
                    <a:pt x="12" y="0"/>
                    <a:pt x="8" y="0"/>
                    <a:pt x="5" y="2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  <p:sp>
          <p:nvSpPr>
            <p:cNvPr id="74" name="Freeform 20"/>
            <p:cNvSpPr>
              <a:spLocks/>
            </p:cNvSpPr>
            <p:nvPr/>
          </p:nvSpPr>
          <p:spPr bwMode="auto">
            <a:xfrm>
              <a:off x="8528050" y="874713"/>
              <a:ext cx="188913" cy="188913"/>
            </a:xfrm>
            <a:custGeom>
              <a:avLst/>
              <a:gdLst>
                <a:gd name="T0" fmla="*/ 5 w 17"/>
                <a:gd name="T1" fmla="*/ 3 h 17"/>
                <a:gd name="T2" fmla="*/ 4 w 17"/>
                <a:gd name="T3" fmla="*/ 4 h 17"/>
                <a:gd name="T4" fmla="*/ 4 w 17"/>
                <a:gd name="T5" fmla="*/ 4 h 17"/>
                <a:gd name="T6" fmla="*/ 3 w 17"/>
                <a:gd name="T7" fmla="*/ 5 h 17"/>
                <a:gd name="T8" fmla="*/ 2 w 17"/>
                <a:gd name="T9" fmla="*/ 14 h 17"/>
                <a:gd name="T10" fmla="*/ 12 w 17"/>
                <a:gd name="T11" fmla="*/ 15 h 17"/>
                <a:gd name="T12" fmla="*/ 13 w 17"/>
                <a:gd name="T13" fmla="*/ 14 h 17"/>
                <a:gd name="T14" fmla="*/ 13 w 17"/>
                <a:gd name="T15" fmla="*/ 13 h 17"/>
                <a:gd name="T16" fmla="*/ 14 w 17"/>
                <a:gd name="T17" fmla="*/ 12 h 17"/>
                <a:gd name="T18" fmla="*/ 14 w 17"/>
                <a:gd name="T19" fmla="*/ 3 h 17"/>
                <a:gd name="T20" fmla="*/ 5 w 17"/>
                <a:gd name="T2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7">
                  <a:moveTo>
                    <a:pt x="5" y="3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8"/>
                    <a:pt x="0" y="12"/>
                    <a:pt x="2" y="14"/>
                  </a:cubicBezTo>
                  <a:cubicBezTo>
                    <a:pt x="5" y="17"/>
                    <a:pt x="9" y="17"/>
                    <a:pt x="12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17" y="6"/>
                    <a:pt x="14" y="3"/>
                  </a:cubicBezTo>
                  <a:cubicBezTo>
                    <a:pt x="12" y="0"/>
                    <a:pt x="8" y="0"/>
                    <a:pt x="5" y="3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entury Gothic" pitchFamily="34" charset="0"/>
              </a:endParaRPr>
            </a:p>
          </p:txBody>
        </p:sp>
      </p:grpSp>
      <p:sp>
        <p:nvSpPr>
          <p:cNvPr id="76" name="object 6"/>
          <p:cNvSpPr txBox="1">
            <a:spLocks/>
          </p:cNvSpPr>
          <p:nvPr/>
        </p:nvSpPr>
        <p:spPr>
          <a:xfrm>
            <a:off x="838200" y="1828800"/>
            <a:ext cx="11048999" cy="3129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>
              <a:spcBef>
                <a:spcPts val="100"/>
              </a:spcBef>
            </a:pPr>
            <a:endParaRPr lang="ru-RU" kern="0" spc="20" dirty="0">
              <a:latin typeface="Century Gothic" pitchFamily="34" charset="0"/>
            </a:endParaRPr>
          </a:p>
          <a:p>
            <a:pPr marL="12700" marR="5080">
              <a:spcBef>
                <a:spcPts val="100"/>
              </a:spcBef>
            </a:pPr>
            <a:endParaRPr lang="en-US" b="0" kern="0" spc="20" dirty="0">
              <a:latin typeface="Century Gothic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800" b="0" dirty="0">
                <a:latin typeface="Century Gothic" panose="020B0502020202020204" pitchFamily="34" charset="0"/>
              </a:rPr>
              <a:t>Резюме проекта «Единое хранилище данных города Алматы»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0" dirty="0">
                <a:latin typeface="Century Gothic" panose="020B0502020202020204" pitchFamily="34" charset="0"/>
              </a:rPr>
              <a:t>Опыт Сингапура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0" dirty="0">
                <a:latin typeface="Century Gothic" panose="020B0502020202020204" pitchFamily="34" charset="0"/>
              </a:rPr>
              <a:t>Стратегия развития и принципы сбора данных на платформе ЕХД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0" dirty="0">
                <a:latin typeface="Century Gothic" panose="020B0502020202020204" pitchFamily="34" charset="0"/>
              </a:rPr>
              <a:t>Работа с данными в 2022 году : подключение баз данных </a:t>
            </a:r>
            <a:r>
              <a:rPr lang="en-US" sz="1800" b="0" dirty="0">
                <a:latin typeface="Century Gothic" panose="020B0502020202020204" pitchFamily="34" charset="0"/>
              </a:rPr>
              <a:t>Smart Data </a:t>
            </a:r>
            <a:r>
              <a:rPr lang="en-US" sz="1800" b="0" dirty="0" err="1">
                <a:latin typeface="Century Gothic" panose="020B0502020202020204" pitchFamily="34" charset="0"/>
              </a:rPr>
              <a:t>Ukimet</a:t>
            </a:r>
            <a:r>
              <a:rPr lang="ru-RU" sz="1800" b="0" dirty="0">
                <a:latin typeface="Century Gothic" panose="020B0502020202020204" pitchFamily="34" charset="0"/>
              </a:rPr>
              <a:t>, дата-аналитика, картографический анализ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b="0" dirty="0">
                <a:latin typeface="Century Gothic" panose="020B0502020202020204" pitchFamily="34" charset="0"/>
              </a:rPr>
              <a:t>Планы на 2023</a:t>
            </a:r>
            <a:endParaRPr lang="en-US" sz="1800" b="0" dirty="0">
              <a:latin typeface="Century Gothic" panose="020B0502020202020204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b="0" kern="0" spc="20" dirty="0">
              <a:latin typeface="Century Gothic" pitchFamily="34" charset="0"/>
            </a:endParaRPr>
          </a:p>
          <a:p>
            <a:pPr marL="469900" marR="5080" indent="-457200">
              <a:spcBef>
                <a:spcPts val="100"/>
              </a:spcBef>
              <a:buFont typeface="Arial" pitchFamily="34" charset="0"/>
              <a:buChar char="•"/>
            </a:pPr>
            <a:endParaRPr lang="ru-RU" sz="2800" b="0" kern="0" spc="2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04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/>
          <a:stretch/>
        </p:blipFill>
        <p:spPr bwMode="auto">
          <a:xfrm>
            <a:off x="457200" y="1381173"/>
            <a:ext cx="7122050" cy="433382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F48D80ED-9C58-49CD-B10A-4F5F7AB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34" y="372468"/>
            <a:ext cx="9505950" cy="93980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Роль данных в достижении целей </a:t>
            </a:r>
            <a:r>
              <a:rPr lang="en-US" sz="2400" dirty="0">
                <a:solidFill>
                  <a:srgbClr val="C00000"/>
                </a:solidFill>
                <a:latin typeface="Century Gothic" panose="020B0502020202020204" pitchFamily="34" charset="0"/>
              </a:rPr>
              <a:t>Smart Almaty</a:t>
            </a:r>
            <a:endParaRPr lang="en-GB" sz="24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5944" y="5715001"/>
            <a:ext cx="601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Данные – это</a:t>
            </a:r>
            <a:r>
              <a:rPr lang="en-US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Century Gothic" panose="020B0502020202020204" pitchFamily="34" charset="0"/>
              </a:rPr>
              <a:t>актив, они должны иметь свою экономическую стоимость</a:t>
            </a:r>
          </a:p>
          <a:p>
            <a:pPr algn="r"/>
            <a:r>
              <a:rPr lang="en-US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Dama</a:t>
            </a:r>
            <a:r>
              <a:rPr lang="en-US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Book</a:t>
            </a:r>
            <a:r>
              <a:rPr lang="ru-RU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endParaRPr lang="en-US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44137" y="1098353"/>
            <a:ext cx="411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Стать основой для принятия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data-driven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decisions </a:t>
            </a:r>
            <a:r>
              <a:rPr lang="ru-RU" dirty="0">
                <a:latin typeface="Century Gothic" panose="020B0502020202020204" pitchFamily="34" charset="0"/>
              </a:rPr>
              <a:t>руководством города.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Развивать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цифров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ую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экономик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за счет наполнения </a:t>
            </a:r>
            <a:r>
              <a:rPr lang="en-US" dirty="0" err="1">
                <a:latin typeface="Century Gothic" panose="020B0502020202020204" pitchFamily="34" charset="0"/>
              </a:rPr>
              <a:t>бизнес-экосистемы</a:t>
            </a:r>
            <a:r>
              <a:rPr lang="ru-RU" dirty="0">
                <a:latin typeface="Century Gothic" panose="020B0502020202020204" pitchFamily="34" charset="0"/>
              </a:rPr>
              <a:t> данными.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entury Gothic" panose="020B0502020202020204" pitchFamily="34" charset="0"/>
              </a:rPr>
              <a:t>Сдела</a:t>
            </a:r>
            <a:r>
              <a:rPr lang="ru-RU" dirty="0" err="1">
                <a:latin typeface="Century Gothic" panose="020B0502020202020204" pitchFamily="34" charset="0"/>
              </a:rPr>
              <a:t>ть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передвижение по городу </a:t>
            </a:r>
            <a:r>
              <a:rPr lang="ru-RU" dirty="0">
                <a:latin typeface="Century Gothic" panose="020B0502020202020204" pitchFamily="34" charset="0"/>
              </a:rPr>
              <a:t>комфортным</a:t>
            </a:r>
            <a:r>
              <a:rPr lang="en-US" dirty="0">
                <a:latin typeface="Century Gothic" panose="020B0502020202020204" pitchFamily="34" charset="0"/>
              </a:rPr>
              <a:t> и </a:t>
            </a:r>
            <a:r>
              <a:rPr lang="ru-RU" dirty="0">
                <a:latin typeface="Century Gothic" panose="020B0502020202020204" pitchFamily="34" charset="0"/>
              </a:rPr>
              <a:t>безопасным.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entury Gothic" panose="020B0502020202020204" pitchFamily="34" charset="0"/>
              </a:rPr>
              <a:t>Обеспе</a:t>
            </a:r>
            <a:r>
              <a:rPr lang="ru-RU" dirty="0" err="1">
                <a:latin typeface="Century Gothic" panose="020B0502020202020204" pitchFamily="34" charset="0"/>
              </a:rPr>
              <a:t>чить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физическ</a:t>
            </a:r>
            <a:r>
              <a:rPr lang="ru-RU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ую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безопасност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ь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граждан</a:t>
            </a:r>
            <a:r>
              <a:rPr lang="ru-RU" dirty="0">
                <a:latin typeface="Century Gothic" panose="020B0502020202020204" pitchFamily="34" charset="0"/>
              </a:rPr>
              <a:t> и </a:t>
            </a:r>
            <a:r>
              <a:rPr lang="en-US" dirty="0" err="1">
                <a:latin typeface="Century Gothic" panose="020B0502020202020204" pitchFamily="34" charset="0"/>
              </a:rPr>
              <a:t>предприятий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entury Gothic" panose="020B0502020202020204" pitchFamily="34" charset="0"/>
              </a:rPr>
              <a:t>Сдела</a:t>
            </a:r>
            <a:r>
              <a:rPr lang="ru-RU" dirty="0" err="1">
                <a:latin typeface="Century Gothic" panose="020B0502020202020204" pitchFamily="34" charset="0"/>
              </a:rPr>
              <a:t>ть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Алматы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экологически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чистым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городом</a:t>
            </a:r>
            <a:r>
              <a:rPr lang="ru-RU" dirty="0">
                <a:latin typeface="Century Gothic" panose="020B0502020202020204" pitchFamily="34" charset="0"/>
              </a:rPr>
              <a:t>.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278286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122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8F6889A-908A-4359-9A15-B8A5BFD8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712501"/>
            <a:ext cx="9792156" cy="293964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278286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C96EDE-0D41-4034-8C1D-447E25B7691C}"/>
              </a:ext>
            </a:extLst>
          </p:cNvPr>
          <p:cNvSpPr txBox="1"/>
          <p:nvPr/>
        </p:nvSpPr>
        <p:spPr>
          <a:xfrm>
            <a:off x="376250" y="3918240"/>
            <a:ext cx="3049602" cy="2621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1) Большинство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критичных данных </a:t>
            </a:r>
            <a:r>
              <a:rPr lang="ru-RU" sz="1200" dirty="0">
                <a:latin typeface="Century Gothic" panose="020B0502020202020204" pitchFamily="34" charset="0"/>
              </a:rPr>
              <a:t>города Алматы (образование, здравоохранение, соцзащита) собираются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 ведомственному принципу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2) Часть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важных для города данных </a:t>
            </a:r>
            <a:r>
              <a:rPr lang="ru-RU" sz="1200" dirty="0">
                <a:latin typeface="Century Gothic" panose="020B0502020202020204" pitchFamily="34" charset="0"/>
              </a:rPr>
              <a:t>принадлежит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коммерческим компаниям </a:t>
            </a:r>
            <a:r>
              <a:rPr lang="ru-RU" sz="1200" dirty="0">
                <a:latin typeface="Century Gothic" panose="020B0502020202020204" pitchFamily="34" charset="0"/>
              </a:rPr>
              <a:t>(поставщики коммунальных услуг, Транспортный холдинг, операторы связи, страховые компании и т.п.)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3) Нет подхода к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управлению данными с «</a:t>
            </a:r>
            <a:r>
              <a:rPr lang="en-US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IoT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».</a:t>
            </a:r>
            <a:endParaRPr lang="en-US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62B94A-7DE9-4CAA-909D-12455B5783F2}"/>
              </a:ext>
            </a:extLst>
          </p:cNvPr>
          <p:cNvSpPr txBox="1"/>
          <p:nvPr/>
        </p:nvSpPr>
        <p:spPr>
          <a:xfrm>
            <a:off x="3991709" y="3932524"/>
            <a:ext cx="4297808" cy="287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1) Пилотный проект по интеграции государственной и коммерческой БД позволил поставщикам комм услуг начать восполнение многолетней недополученной выручки (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около 2,4 млрд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тг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в год</a:t>
            </a:r>
            <a:r>
              <a:rPr lang="ru-RU" sz="1200" dirty="0">
                <a:latin typeface="Century Gothic" panose="020B0502020202020204" pitchFamily="34" charset="0"/>
              </a:rPr>
              <a:t>);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2) Сформирован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Социальный кластер ЕХД</a:t>
            </a:r>
            <a:r>
              <a:rPr lang="ru-RU" sz="1200" b="1" dirty="0">
                <a:latin typeface="Century Gothic" panose="020B0502020202020204" pitchFamily="34" charset="0"/>
              </a:rPr>
              <a:t>: </a:t>
            </a:r>
            <a:r>
              <a:rPr lang="ru-RU" sz="1200" dirty="0">
                <a:latin typeface="Century Gothic" panose="020B0502020202020204" pitchFamily="34" charset="0"/>
              </a:rPr>
              <a:t>образование, здравоохранение, </a:t>
            </a:r>
            <a:r>
              <a:rPr lang="ru-RU" sz="1200" dirty="0" err="1">
                <a:latin typeface="Century Gothic" panose="020B0502020202020204" pitchFamily="34" charset="0"/>
              </a:rPr>
              <a:t>соц</a:t>
            </a:r>
            <a:r>
              <a:rPr lang="ru-RU" sz="1200" dirty="0">
                <a:latin typeface="Century Gothic" panose="020B0502020202020204" pitchFamily="34" charset="0"/>
              </a:rPr>
              <a:t> защита, Транспортный холдинг, поставщики комм услуг;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3) Создана техническая возможность для реализации </a:t>
            </a:r>
            <a:r>
              <a:rPr lang="ru-RU" sz="1200" dirty="0" err="1">
                <a:latin typeface="Century Gothic" panose="020B0502020202020204" pitchFamily="34" charset="0"/>
              </a:rPr>
              <a:t>проактивных</a:t>
            </a:r>
            <a:r>
              <a:rPr lang="ru-RU" sz="1200" dirty="0">
                <a:latin typeface="Century Gothic" panose="020B0502020202020204" pitchFamily="34" charset="0"/>
              </a:rPr>
              <a:t> социальных  сервисов для горожан - 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принцип «данные бегают за человеком»</a:t>
            </a:r>
            <a:r>
              <a:rPr lang="ru-RU" sz="1200" b="1" dirty="0">
                <a:latin typeface="Century Gothic" panose="020B0502020202020204" pitchFamily="34" charset="0"/>
              </a:rPr>
              <a:t>. </a:t>
            </a:r>
            <a:r>
              <a:rPr lang="ru-RU" sz="1200" dirty="0">
                <a:latin typeface="Century Gothic" panose="020B0502020202020204" pitchFamily="34" charset="0"/>
              </a:rPr>
              <a:t>Запущен проект по автоматизации процесса получения льготной карты на проезд.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4) Начата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реализация аналитических кейсов для принятия 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data-driven decisions.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EF2FA9-A1B7-43A9-AF6C-1B5C72BCBDD8}"/>
              </a:ext>
            </a:extLst>
          </p:cNvPr>
          <p:cNvSpPr txBox="1"/>
          <p:nvPr/>
        </p:nvSpPr>
        <p:spPr>
          <a:xfrm>
            <a:off x="8527857" y="3870235"/>
            <a:ext cx="3309257" cy="2316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1) Создание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Экономического кластера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latin typeface="Century Gothic" panose="020B0502020202020204" pitchFamily="34" charset="0"/>
              </a:rPr>
              <a:t>в 2022-2023, 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Логистического кластера </a:t>
            </a:r>
            <a:r>
              <a:rPr lang="ru-RU" sz="1200" dirty="0">
                <a:solidFill>
                  <a:schemeClr val="tx1"/>
                </a:solidFill>
                <a:latin typeface="Century Gothic" panose="020B0502020202020204" pitchFamily="34" charset="0"/>
              </a:rPr>
              <a:t>в 2023-2025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Кластера землепользования </a:t>
            </a:r>
            <a:r>
              <a:rPr lang="ru-RU" sz="1200" dirty="0">
                <a:latin typeface="Century Gothic" panose="020B0502020202020204" pitchFamily="34" charset="0"/>
              </a:rPr>
              <a:t>в 2024-2026;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2) Запуск </a:t>
            </a:r>
            <a:r>
              <a:rPr lang="ru-RU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проактивных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социальных сервисов;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3) Запуск 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IT-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песочницы </a:t>
            </a:r>
            <a:r>
              <a:rPr lang="ru-RU" sz="1200" dirty="0">
                <a:latin typeface="Century Gothic" panose="020B0502020202020204" pitchFamily="34" charset="0"/>
              </a:rPr>
              <a:t>– востребованные данные для города;</a:t>
            </a:r>
          </a:p>
          <a:p>
            <a:pPr>
              <a:spcAft>
                <a:spcPts val="500"/>
              </a:spcAft>
            </a:pPr>
            <a:r>
              <a:rPr lang="ru-RU" sz="1200" dirty="0">
                <a:latin typeface="Century Gothic" panose="020B0502020202020204" pitchFamily="34" charset="0"/>
              </a:rPr>
              <a:t>4) Создание </a:t>
            </a:r>
            <a:r>
              <a:rPr lang="en-US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value-added IT-</a:t>
            </a:r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продуктов на основе данных </a:t>
            </a:r>
            <a:r>
              <a:rPr lang="ru-RU" sz="1200" dirty="0">
                <a:latin typeface="Century Gothic" panose="020B0502020202020204" pitchFamily="34" charset="0"/>
              </a:rPr>
              <a:t>и сквозных платформенных решений.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E16BFC-F886-42C7-B1CF-C6F3F629901A}"/>
              </a:ext>
            </a:extLst>
          </p:cNvPr>
          <p:cNvSpPr txBox="1"/>
          <p:nvPr/>
        </p:nvSpPr>
        <p:spPr>
          <a:xfrm>
            <a:off x="611677" y="3585478"/>
            <a:ext cx="2439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Что было 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(gap-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анализ):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852DAF-07C6-48A0-9E0B-24F6C42C8F92}"/>
              </a:ext>
            </a:extLst>
          </p:cNvPr>
          <p:cNvSpPr txBox="1"/>
          <p:nvPr/>
        </p:nvSpPr>
        <p:spPr>
          <a:xfrm>
            <a:off x="4473369" y="3615997"/>
            <a:ext cx="2439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Что изменилось: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C4B50E-9E6E-4E94-83E0-C23DF04A55FA}"/>
              </a:ext>
            </a:extLst>
          </p:cNvPr>
          <p:cNvSpPr txBox="1"/>
          <p:nvPr/>
        </p:nvSpPr>
        <p:spPr>
          <a:xfrm>
            <a:off x="8605374" y="3571188"/>
            <a:ext cx="3277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Планы развития:</a:t>
            </a:r>
            <a:endParaRPr lang="en-US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79950-6F99-463C-83FC-65C36CCA6682}"/>
              </a:ext>
            </a:extLst>
          </p:cNvPr>
          <p:cNvSpPr txBox="1"/>
          <p:nvPr/>
        </p:nvSpPr>
        <p:spPr>
          <a:xfrm>
            <a:off x="2390971" y="224722"/>
            <a:ext cx="7388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Резюме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826384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>
            <a:extLst>
              <a:ext uri="{FF2B5EF4-FFF2-40B4-BE49-F238E27FC236}">
                <a16:creationId xmlns:a16="http://schemas.microsoft.com/office/drawing/2014/main" id="{1A2D0240-863D-432F-A077-7B5C2CD09217}"/>
              </a:ext>
            </a:extLst>
          </p:cNvPr>
          <p:cNvSpPr txBox="1"/>
          <p:nvPr/>
        </p:nvSpPr>
        <p:spPr>
          <a:xfrm>
            <a:off x="733367" y="990600"/>
            <a:ext cx="4372033" cy="5354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 algn="just"/>
            <a:endParaRPr lang="ru-RU" sz="1400" b="1" dirty="0">
              <a:latin typeface="Century Gothic" panose="020B0502020202020204" pitchFamily="34" charset="0"/>
            </a:endParaRPr>
          </a:p>
          <a:p>
            <a:r>
              <a:rPr lang="ru-RU" sz="2400" b="1" dirty="0">
                <a:latin typeface="Century Gothic" panose="020B0502020202020204" pitchFamily="34" charset="0"/>
              </a:rPr>
              <a:t>Город Алматы с проектом «Единое хранилище данных города Алматы»  стал финалистом международного конкурса </a:t>
            </a:r>
            <a:r>
              <a:rPr lang="en-US" sz="2400" b="1" dirty="0">
                <a:latin typeface="Century Gothic" panose="020B0502020202020204" pitchFamily="34" charset="0"/>
              </a:rPr>
              <a:t>IEEE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en-US" sz="2400" b="1" dirty="0">
                <a:latin typeface="Century Gothic" panose="020B0502020202020204" pitchFamily="34" charset="0"/>
              </a:rPr>
              <a:t>Smart Cities Awards Contest 2022</a:t>
            </a:r>
          </a:p>
          <a:p>
            <a:endParaRPr lang="en-US" sz="1333" b="1" dirty="0">
              <a:latin typeface="Century Gothic" panose="020B0502020202020204" pitchFamily="34" charset="0"/>
            </a:endParaRPr>
          </a:p>
          <a:p>
            <a:r>
              <a:rPr lang="ru-RU" sz="1333" dirty="0">
                <a:latin typeface="Century Gothic" panose="020B0502020202020204" pitchFamily="34" charset="0"/>
              </a:rPr>
              <a:t>Возможность рассказать и показать</a:t>
            </a:r>
            <a:r>
              <a:rPr lang="en-US" sz="1333" dirty="0">
                <a:latin typeface="Century Gothic" panose="020B0502020202020204" pitchFamily="34" charset="0"/>
              </a:rPr>
              <a:t> </a:t>
            </a:r>
            <a:r>
              <a:rPr lang="ru-RU" sz="1333" dirty="0">
                <a:latin typeface="Century Gothic" panose="020B0502020202020204" pitchFamily="34" charset="0"/>
              </a:rPr>
              <a:t> ЕХД на международной конференции </a:t>
            </a:r>
            <a:r>
              <a:rPr lang="en-US" sz="1333" b="1" dirty="0">
                <a:latin typeface="Century Gothic" panose="020B0502020202020204" pitchFamily="34" charset="0"/>
              </a:rPr>
              <a:t>2022 IEEE International Smart Cities Conference</a:t>
            </a:r>
            <a:r>
              <a:rPr lang="ru-RU" sz="1333" dirty="0">
                <a:latin typeface="Century Gothic" panose="020B0502020202020204" pitchFamily="34" charset="0"/>
              </a:rPr>
              <a:t>, которая объединяет практиков, городских политиков и администраторов, операторов инфраструктуры, представителей промышленности и исследователей. Возможность представить технологии и их использование, поделиться своим опытом и мнениями о будущем умных городов. </a:t>
            </a:r>
            <a:endParaRPr lang="ru-RU" sz="1333" b="1" dirty="0">
              <a:latin typeface="Century Gothic" panose="020B0502020202020204" pitchFamily="34" charset="0"/>
            </a:endParaRPr>
          </a:p>
          <a:p>
            <a:endParaRPr lang="en-US" sz="1333" dirty="0">
              <a:latin typeface="Century Gothic" panose="020B0502020202020204" pitchFamily="34" charset="0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356335" y="308440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8" name="object 3"/>
          <p:cNvSpPr/>
          <p:nvPr/>
        </p:nvSpPr>
        <p:spPr>
          <a:xfrm>
            <a:off x="933432" y="434159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0" name="object 4"/>
          <p:cNvSpPr/>
          <p:nvPr/>
        </p:nvSpPr>
        <p:spPr>
          <a:xfrm>
            <a:off x="940517" y="710483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2" name="object 5"/>
          <p:cNvSpPr/>
          <p:nvPr/>
        </p:nvSpPr>
        <p:spPr>
          <a:xfrm>
            <a:off x="939193" y="545367"/>
            <a:ext cx="1039495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6" name="TextBox 5"/>
          <p:cNvSpPr txBox="1"/>
          <p:nvPr/>
        </p:nvSpPr>
        <p:spPr>
          <a:xfrm>
            <a:off x="6096000" y="5548487"/>
            <a:ext cx="4206164" cy="913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67" i="1" dirty="0">
                <a:latin typeface="Century Gothic" panose="020B0502020202020204" pitchFamily="34" charset="0"/>
              </a:rPr>
              <a:t>*IEEE — международная некоммерческая ассоциация специалистов в области техники, мировой лидер в области разработки стандартов по радиоэлектронике, электротехнике и аппаратному обеспечению вычислительных систем и сетей</a:t>
            </a:r>
            <a:endParaRPr lang="en-US" sz="1067" i="1" dirty="0">
              <a:latin typeface="Century Gothic" panose="020B0502020202020204" pitchFamily="34" charset="0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781657"/>
            <a:ext cx="6503759" cy="44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2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28288" y="3314097"/>
            <a:ext cx="172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  <a:cs typeface="KZ_Exo 2 Medium Condensed"/>
              </a:rPr>
              <a:t>11</a:t>
            </a:r>
            <a:endParaRPr sz="1200" dirty="0">
              <a:latin typeface="Century Gothic" panose="020B0502020202020204" pitchFamily="34" charset="0"/>
              <a:cs typeface="KZ_Exo 2 Medium Condensed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8D80ED-9C58-49CD-B10A-4F5F7AB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967" y="491762"/>
            <a:ext cx="5639610" cy="443148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Опыт Сингапура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21BE28-7E48-4DBF-98F8-2376AE19942E}"/>
              </a:ext>
            </a:extLst>
          </p:cNvPr>
          <p:cNvSpPr txBox="1">
            <a:spLocks/>
          </p:cNvSpPr>
          <p:nvPr/>
        </p:nvSpPr>
        <p:spPr>
          <a:xfrm>
            <a:off x="14719231" y="8640000"/>
            <a:ext cx="640004" cy="5040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71F9F866-B438-9445-8D9F-1F8FF6608833}" type="slidenum">
              <a:rPr lang="en-GB" sz="1067"/>
              <a:pPr/>
              <a:t>36</a:t>
            </a:fld>
            <a:endParaRPr lang="en-GB" sz="1067"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F9AC455-6075-4629-BB49-55B1BB4341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34785" y="2258484"/>
            <a:ext cx="3500967" cy="13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94700A-9EB4-4853-B1C2-5C1CF42FDC8F}"/>
              </a:ext>
            </a:extLst>
          </p:cNvPr>
          <p:cNvSpPr/>
          <p:nvPr/>
        </p:nvSpPr>
        <p:spPr>
          <a:xfrm>
            <a:off x="268224" y="1434202"/>
            <a:ext cx="11113439" cy="458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Программа «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Умная Нация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»</a:t>
            </a:r>
            <a:r>
              <a:rPr lang="en-US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была объявлена премьер-министром Ли </a:t>
            </a:r>
            <a:r>
              <a:rPr lang="ru-RU" sz="16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Сянь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Луном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в ноябре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2014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г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Видение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: Улучшение жизни людей и создание новых возможностей на базе ИКТ. Внедряемые программы и проекты должны решать повседневные проблемы горожан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Данные ценны, когда они связаны одной логикой и охватывают все сферы жизнедеятельности человека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Данные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прозрачны и доступны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Century Gothic" panose="020B0502020202020204" pitchFamily="34" charset="0"/>
              </a:rPr>
              <a:t>data.gov.sg, LTA </a:t>
            </a:r>
            <a:r>
              <a:rPr lang="ru-RU" sz="1600" dirty="0" err="1">
                <a:latin typeface="Century Gothic" panose="020B0502020202020204" pitchFamily="34" charset="0"/>
              </a:rPr>
              <a:t>DataMall</a:t>
            </a:r>
            <a:r>
              <a:rPr lang="ru-RU" sz="1600" dirty="0">
                <a:latin typeface="Century Gothic" panose="020B0502020202020204" pitchFamily="34" charset="0"/>
              </a:rPr>
              <a:t>, </a:t>
            </a:r>
            <a:r>
              <a:rPr lang="ru-RU" sz="1600" dirty="0" err="1">
                <a:latin typeface="Century Gothic" panose="020B0502020202020204" pitchFamily="34" charset="0"/>
              </a:rPr>
              <a:t>SingStat</a:t>
            </a:r>
            <a:r>
              <a:rPr lang="ru-RU" sz="1600" dirty="0">
                <a:latin typeface="Century Gothic" panose="020B0502020202020204" pitchFamily="34" charset="0"/>
              </a:rPr>
              <a:t> и </a:t>
            </a:r>
            <a:r>
              <a:rPr lang="ru-RU" sz="1600" dirty="0" err="1">
                <a:latin typeface="Century Gothic" panose="020B0502020202020204" pitchFamily="34" charset="0"/>
              </a:rPr>
              <a:t>OneMap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Основная модель выстроена на запросах от горожан по сервисам и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 мере зрелости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и увеличения спроса на определенные данные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идет очистка и структурирование справочников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и каталогов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Работа с данными должна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приносить реальные выгоды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Создание 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единой точки агрегации и выгрузки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данных на базе </a:t>
            </a:r>
            <a:r>
              <a:rPr lang="en-US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Data Exchange Platform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(Платформа обмена данными), как </a:t>
            </a:r>
            <a:r>
              <a:rPr lang="en-US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Single Source of Truth</a:t>
            </a:r>
            <a:r>
              <a:rPr lang="ru-RU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(Единый источник правды) для увеличения уровня доверия со стороны населения и бизнеса</a:t>
            </a:r>
            <a:endParaRPr lang="en-US" sz="1600" dirty="0"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Data as a Service</a:t>
            </a:r>
            <a:r>
              <a:rPr lang="en-US" sz="16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ru-RU" sz="16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Данные как сервис</a:t>
            </a:r>
          </a:p>
          <a:p>
            <a:endParaRPr lang="ru-KZ" sz="16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C3B09-DF36-4BFF-B938-21CAC928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133" y="5455882"/>
            <a:ext cx="2047875" cy="58102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DF83DD-770E-4273-83AB-684D69236BA8}"/>
              </a:ext>
            </a:extLst>
          </p:cNvPr>
          <p:cNvSpPr/>
          <p:nvPr/>
        </p:nvSpPr>
        <p:spPr>
          <a:xfrm>
            <a:off x="505976" y="6245405"/>
            <a:ext cx="1104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Источник: </a:t>
            </a:r>
            <a:r>
              <a:rPr lang="en-US" sz="1200" dirty="0">
                <a:latin typeface="Century Gothic" panose="020B0502020202020204" pitchFamily="34" charset="0"/>
              </a:rPr>
              <a:t>HOE, Siu Loon. Building a smart nation: Singapore's digital journey. (2018). Asian Research Policy. 9, (1), 86-95. Research Collection School Of Computing and Information Systems</a:t>
            </a:r>
            <a:r>
              <a:rPr lang="en-US" sz="1200" dirty="0"/>
              <a:t>.</a:t>
            </a:r>
            <a:endParaRPr lang="ru-KZ" sz="1200" dirty="0">
              <a:latin typeface="Century Gothic" panose="020B0502020202020204" pitchFamily="34" charset="0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30815" y="6191444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47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11728288" y="3314097"/>
            <a:ext cx="172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  <a:cs typeface="KZ_Exo 2 Medium Condensed"/>
              </a:rPr>
              <a:t>11</a:t>
            </a:r>
            <a:endParaRPr sz="1200" dirty="0">
              <a:latin typeface="Century Gothic" panose="020B0502020202020204" pitchFamily="34" charset="0"/>
              <a:cs typeface="KZ_Exo 2 Medium Condensed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345555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21BE28-7E48-4DBF-98F8-2376AE19942E}"/>
              </a:ext>
            </a:extLst>
          </p:cNvPr>
          <p:cNvSpPr txBox="1">
            <a:spLocks/>
          </p:cNvSpPr>
          <p:nvPr/>
        </p:nvSpPr>
        <p:spPr>
          <a:xfrm>
            <a:off x="14719231" y="8640000"/>
            <a:ext cx="640004" cy="5040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71F9F866-B438-9445-8D9F-1F8FF6608833}" type="slidenum">
              <a:rPr lang="en-GB" sz="1067"/>
              <a:pPr/>
              <a:t>37</a:t>
            </a:fld>
            <a:endParaRPr lang="en-GB" sz="1067"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F9AC455-6075-4629-BB49-55B1BB4341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34785" y="2258484"/>
            <a:ext cx="3500967" cy="13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651FF2-3B6E-432E-8D20-1A700D3DE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03" y="995260"/>
            <a:ext cx="7441597" cy="530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678AC8-1FC5-4419-B403-964A30564F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787" y="250627"/>
            <a:ext cx="2047875" cy="581025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2568E0B-CF63-408B-B59F-9FEDD9B87BEF}"/>
              </a:ext>
            </a:extLst>
          </p:cNvPr>
          <p:cNvSpPr/>
          <p:nvPr/>
        </p:nvSpPr>
        <p:spPr>
          <a:xfrm>
            <a:off x="505976" y="6245405"/>
            <a:ext cx="1104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Источник: </a:t>
            </a:r>
            <a:r>
              <a:rPr lang="en-US" sz="1200" dirty="0">
                <a:latin typeface="Century Gothic" panose="020B0502020202020204" pitchFamily="34" charset="0"/>
              </a:rPr>
              <a:t>HOE, Siu Loon. Building a smart nation: Singapore's digital journey. (2018). Asian Research Policy. 9, (1), 86-95. Research Collection School Of Computing and Information Systems</a:t>
            </a:r>
            <a:r>
              <a:rPr lang="en-US" sz="1200" dirty="0"/>
              <a:t>.</a:t>
            </a:r>
            <a:endParaRPr lang="ru-KZ" sz="12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6C7114-4066-43F7-BB0C-F2D7476D48F5}"/>
              </a:ext>
            </a:extLst>
          </p:cNvPr>
          <p:cNvSpPr/>
          <p:nvPr/>
        </p:nvSpPr>
        <p:spPr>
          <a:xfrm>
            <a:off x="7772400" y="816664"/>
            <a:ext cx="412860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С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труктура 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National Digital Identity 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(NDI) обеспечивает удобные и безопасные цифровые транзакции между гражданами и предприятиями с онлайн-идентификацией</a:t>
            </a:r>
            <a:endParaRPr lang="ru-RU" sz="1400" dirty="0"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Платформа датчиков 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Smart Nation 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(SNSP) позволяет повсеместное подключение сети физических устройств;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KZ" sz="1400" b="1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Smart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KZ" sz="1400" b="1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Urban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KZ" sz="1400" b="1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Mobility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расширяет возможности общественного транспорта коммутировать через аналитику данных, искусственный интеллект и автономные транспортные средства;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Моменты</a:t>
            </a:r>
            <a:r>
              <a:rPr lang="ru-RU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жизни</a:t>
            </a: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(MOL) объединяет услуги и информацию во всех несколько государственных органов для граждан через един</a:t>
            </a:r>
            <a:r>
              <a:rPr lang="ru-RU" sz="14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ую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платформ</a:t>
            </a:r>
            <a:r>
              <a:rPr lang="ru-RU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у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KZ" sz="1400" b="1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Портал </a:t>
            </a:r>
            <a:r>
              <a:rPr lang="ru-KZ" sz="1400" b="1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MyInfo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— это сервис для </a:t>
            </a:r>
            <a:r>
              <a:rPr lang="ru-KZ" sz="14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SingPass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позволяет пользователям избежать необходимость многократного заполнения персональных данных для каждого </a:t>
            </a:r>
            <a:r>
              <a:rPr lang="ru-KZ" sz="14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цифров</a:t>
            </a:r>
            <a:r>
              <a:rPr lang="ru-RU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ой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KZ" sz="1400" dirty="0" err="1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транзакци</a:t>
            </a:r>
            <a:r>
              <a:rPr lang="ru-RU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и</a:t>
            </a:r>
            <a:r>
              <a:rPr lang="ru-KZ" sz="1400" dirty="0"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8D39D1-97BE-416E-924F-6072FBE14A09}"/>
              </a:ext>
            </a:extLst>
          </p:cNvPr>
          <p:cNvSpPr txBox="1">
            <a:spLocks/>
          </p:cNvSpPr>
          <p:nvPr/>
        </p:nvSpPr>
        <p:spPr>
          <a:xfrm>
            <a:off x="3505201" y="390561"/>
            <a:ext cx="4572000" cy="37563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r>
              <a:rPr lang="ru-RU" sz="2400" kern="0" dirty="0">
                <a:latin typeface="Century Gothic" panose="020B0502020202020204" pitchFamily="34" charset="0"/>
              </a:rPr>
              <a:t>Опыт Сингапура</a:t>
            </a:r>
            <a:endParaRPr lang="en-GB" sz="2400" kern="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293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969C04-BDE7-4B00-96BC-25D784BD77F4}"/>
              </a:ext>
            </a:extLst>
          </p:cNvPr>
          <p:cNvSpPr txBox="1">
            <a:spLocks/>
          </p:cNvSpPr>
          <p:nvPr/>
        </p:nvSpPr>
        <p:spPr>
          <a:xfrm>
            <a:off x="586586" y="5000856"/>
            <a:ext cx="10810875" cy="17272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Государство делится данными с доверенными коммерческими партнерами.</a:t>
            </a:r>
            <a:endParaRPr lang="en-SG" sz="1400" kern="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Ускоренные экономические транзакции: открытие банковского счета, торгового счета и т.п. </a:t>
            </a:r>
            <a:endParaRPr lang="en-SG" sz="1400" kern="0" dirty="0">
              <a:solidFill>
                <a:srgbClr val="0000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Данные из доверенного источника </a:t>
            </a:r>
            <a:r>
              <a:rPr lang="en-SG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государство</a:t>
            </a:r>
            <a:r>
              <a:rPr lang="en-SG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).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Удобные сервисы для граждан</a:t>
            </a:r>
            <a:r>
              <a:rPr lang="en-SG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.   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SG" sz="1400" kern="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MyInfo</a:t>
            </a:r>
            <a:r>
              <a:rPr lang="en-SG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400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покрывает разные сферы: контакты, образование, зарплата и т.п. </a:t>
            </a:r>
            <a:endParaRPr lang="en-SG" sz="1400" kern="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SG" kern="0" dirty="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E96C2AE-F44D-4815-A539-4C2BE5593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676" y="1031325"/>
            <a:ext cx="8581818" cy="391975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7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78D39D1-97BE-416E-924F-6072FBE14A09}"/>
              </a:ext>
            </a:extLst>
          </p:cNvPr>
          <p:cNvSpPr txBox="1">
            <a:spLocks/>
          </p:cNvSpPr>
          <p:nvPr/>
        </p:nvSpPr>
        <p:spPr>
          <a:xfrm>
            <a:off x="2927255" y="316175"/>
            <a:ext cx="7359745" cy="67442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r>
              <a:rPr lang="ru-RU" sz="2400" kern="0" dirty="0">
                <a:latin typeface="Century Gothic" panose="020B0502020202020204" pitchFamily="34" charset="0"/>
              </a:rPr>
              <a:t>Опыт Сингапура</a:t>
            </a:r>
            <a:r>
              <a:rPr lang="en-US" sz="2400" kern="0" dirty="0">
                <a:latin typeface="Century Gothic" panose="020B0502020202020204" pitchFamily="34" charset="0"/>
              </a:rPr>
              <a:t> : My Info</a:t>
            </a:r>
            <a:endParaRPr lang="en-GB" sz="2400" kern="0" dirty="0">
              <a:latin typeface="Century Gothic" panose="020B0502020202020204" pitchFamily="34" charset="0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38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0960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300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156" y="1791941"/>
            <a:ext cx="13996068" cy="939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4559" y="2219604"/>
            <a:ext cx="14226993" cy="22199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42">
            <a:extLst>
              <a:ext uri="{FF2B5EF4-FFF2-40B4-BE49-F238E27FC236}">
                <a16:creationId xmlns:a16="http://schemas.microsoft.com/office/drawing/2014/main" id="{0B752126-48B5-4DCB-B072-F1043D8A4E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4662"/>
            <a:ext cx="12039601" cy="5803337"/>
          </a:xfrm>
          <a:prstGeom prst="rect">
            <a:avLst/>
          </a:prstGeom>
        </p:spPr>
      </p:pic>
      <p:grpSp>
        <p:nvGrpSpPr>
          <p:cNvPr id="5" name="Group 37">
            <a:extLst>
              <a:ext uri="{FF2B5EF4-FFF2-40B4-BE49-F238E27FC236}">
                <a16:creationId xmlns:a16="http://schemas.microsoft.com/office/drawing/2014/main" id="{4EDBE7E1-F8BB-47EE-B2AB-D1A73B1B2762}"/>
              </a:ext>
            </a:extLst>
          </p:cNvPr>
          <p:cNvGrpSpPr/>
          <p:nvPr/>
        </p:nvGrpSpPr>
        <p:grpSpPr>
          <a:xfrm>
            <a:off x="3624481" y="2274012"/>
            <a:ext cx="1957545" cy="1097280"/>
            <a:chOff x="4466917" y="3699992"/>
            <a:chExt cx="1468159" cy="1097280"/>
          </a:xfrm>
        </p:grpSpPr>
        <p:sp>
          <p:nvSpPr>
            <p:cNvPr id="6" name="Hexagon 38">
              <a:extLst>
                <a:ext uri="{FF2B5EF4-FFF2-40B4-BE49-F238E27FC236}">
                  <a16:creationId xmlns:a16="http://schemas.microsoft.com/office/drawing/2014/main" id="{CE6220EA-A961-4CAA-8B9B-2E1100605DC4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D31ADD-5B8A-4A7F-AEA8-5EE7331B47D8}"/>
                </a:ext>
              </a:extLst>
            </p:cNvPr>
            <p:cNvSpPr txBox="1"/>
            <p:nvPr/>
          </p:nvSpPr>
          <p:spPr>
            <a:xfrm>
              <a:off x="4466917" y="4063172"/>
              <a:ext cx="14681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ОБРАЗОВАНИЕ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41">
            <a:extLst>
              <a:ext uri="{FF2B5EF4-FFF2-40B4-BE49-F238E27FC236}">
                <a16:creationId xmlns:a16="http://schemas.microsoft.com/office/drawing/2014/main" id="{9A34F211-94F1-4976-8F9D-CB9284F02D06}"/>
              </a:ext>
            </a:extLst>
          </p:cNvPr>
          <p:cNvGrpSpPr/>
          <p:nvPr/>
        </p:nvGrpSpPr>
        <p:grpSpPr>
          <a:xfrm>
            <a:off x="474295" y="1584070"/>
            <a:ext cx="1706880" cy="1097280"/>
            <a:chOff x="4571998" y="3699992"/>
            <a:chExt cx="1280160" cy="1097280"/>
          </a:xfrm>
        </p:grpSpPr>
        <p:sp>
          <p:nvSpPr>
            <p:cNvPr id="9" name="Hexagon 43">
              <a:extLst>
                <a:ext uri="{FF2B5EF4-FFF2-40B4-BE49-F238E27FC236}">
                  <a16:creationId xmlns:a16="http://schemas.microsoft.com/office/drawing/2014/main" id="{EBFCC04F-3BB9-436F-8BF9-6B950BDBFF2D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BAD651-A048-42CC-B6E6-E8C767FB32C1}"/>
                </a:ext>
              </a:extLst>
            </p:cNvPr>
            <p:cNvSpPr txBox="1"/>
            <p:nvPr/>
          </p:nvSpPr>
          <p:spPr>
            <a:xfrm>
              <a:off x="4836155" y="4079355"/>
              <a:ext cx="748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ЛЮДИ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45">
            <a:extLst>
              <a:ext uri="{FF2B5EF4-FFF2-40B4-BE49-F238E27FC236}">
                <a16:creationId xmlns:a16="http://schemas.microsoft.com/office/drawing/2014/main" id="{7DB3DF07-86DD-44FF-AC6F-4F5E82790949}"/>
              </a:ext>
            </a:extLst>
          </p:cNvPr>
          <p:cNvGrpSpPr/>
          <p:nvPr/>
        </p:nvGrpSpPr>
        <p:grpSpPr>
          <a:xfrm>
            <a:off x="6245971" y="2274012"/>
            <a:ext cx="1706880" cy="1097280"/>
            <a:chOff x="4571998" y="3699992"/>
            <a:chExt cx="1280160" cy="1097280"/>
          </a:xfrm>
        </p:grpSpPr>
        <p:sp>
          <p:nvSpPr>
            <p:cNvPr id="12" name="Hexagon 46">
              <a:extLst>
                <a:ext uri="{FF2B5EF4-FFF2-40B4-BE49-F238E27FC236}">
                  <a16:creationId xmlns:a16="http://schemas.microsoft.com/office/drawing/2014/main" id="{87A5982F-EE2C-4EFB-92FA-54949A4F0B88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40EC1E-6B36-4BE6-B93F-9D861F689EB2}"/>
                </a:ext>
              </a:extLst>
            </p:cNvPr>
            <p:cNvSpPr txBox="1"/>
            <p:nvPr/>
          </p:nvSpPr>
          <p:spPr>
            <a:xfrm>
              <a:off x="4671873" y="3944918"/>
              <a:ext cx="11243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ЗЕМЛЕПОЛЬЗОВАНИЕ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48">
            <a:extLst>
              <a:ext uri="{FF2B5EF4-FFF2-40B4-BE49-F238E27FC236}">
                <a16:creationId xmlns:a16="http://schemas.microsoft.com/office/drawing/2014/main" id="{2328BAA8-DCAF-4C31-934F-1C92A148A090}"/>
              </a:ext>
            </a:extLst>
          </p:cNvPr>
          <p:cNvGrpSpPr/>
          <p:nvPr/>
        </p:nvGrpSpPr>
        <p:grpSpPr>
          <a:xfrm>
            <a:off x="4968727" y="1626485"/>
            <a:ext cx="2037396" cy="1097280"/>
            <a:chOff x="4531004" y="3699992"/>
            <a:chExt cx="1395170" cy="1097280"/>
          </a:xfrm>
        </p:grpSpPr>
        <p:sp>
          <p:nvSpPr>
            <p:cNvPr id="15" name="Hexagon 49">
              <a:extLst>
                <a:ext uri="{FF2B5EF4-FFF2-40B4-BE49-F238E27FC236}">
                  <a16:creationId xmlns:a16="http://schemas.microsoft.com/office/drawing/2014/main" id="{63C3ACB2-1018-4015-8C4A-B99BE4F7B4E6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6217BF-B9D7-44F4-9D8C-3A81E20442EE}"/>
                </a:ext>
              </a:extLst>
            </p:cNvPr>
            <p:cNvSpPr txBox="1"/>
            <p:nvPr/>
          </p:nvSpPr>
          <p:spPr>
            <a:xfrm>
              <a:off x="4531004" y="3973420"/>
              <a:ext cx="13951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ЗДРАВООХРАНЕНИЕ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51">
            <a:extLst>
              <a:ext uri="{FF2B5EF4-FFF2-40B4-BE49-F238E27FC236}">
                <a16:creationId xmlns:a16="http://schemas.microsoft.com/office/drawing/2014/main" id="{2F2C1A15-1112-4E04-85DC-2DA838731433}"/>
              </a:ext>
            </a:extLst>
          </p:cNvPr>
          <p:cNvGrpSpPr/>
          <p:nvPr/>
        </p:nvGrpSpPr>
        <p:grpSpPr>
          <a:xfrm>
            <a:off x="6263753" y="3626451"/>
            <a:ext cx="1706880" cy="1097280"/>
            <a:chOff x="4571998" y="3699992"/>
            <a:chExt cx="1280160" cy="1097280"/>
          </a:xfrm>
        </p:grpSpPr>
        <p:sp>
          <p:nvSpPr>
            <p:cNvPr id="18" name="Hexagon 52">
              <a:extLst>
                <a:ext uri="{FF2B5EF4-FFF2-40B4-BE49-F238E27FC236}">
                  <a16:creationId xmlns:a16="http://schemas.microsoft.com/office/drawing/2014/main" id="{B70ADACB-A1CD-4954-86A3-0E30E53A9290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E1634B-FF22-48C5-AF63-7962459B90D4}"/>
                </a:ext>
              </a:extLst>
            </p:cNvPr>
            <p:cNvSpPr txBox="1"/>
            <p:nvPr/>
          </p:nvSpPr>
          <p:spPr>
            <a:xfrm>
              <a:off x="4649952" y="3956244"/>
              <a:ext cx="1066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СОЦ РАЗВИТИЕ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54">
            <a:extLst>
              <a:ext uri="{FF2B5EF4-FFF2-40B4-BE49-F238E27FC236}">
                <a16:creationId xmlns:a16="http://schemas.microsoft.com/office/drawing/2014/main" id="{3DAB51C2-90D0-4EA7-8758-3493A74DAD77}"/>
              </a:ext>
            </a:extLst>
          </p:cNvPr>
          <p:cNvGrpSpPr/>
          <p:nvPr/>
        </p:nvGrpSpPr>
        <p:grpSpPr>
          <a:xfrm>
            <a:off x="4988742" y="2889172"/>
            <a:ext cx="1720267" cy="1097280"/>
            <a:chOff x="4571998" y="3699992"/>
            <a:chExt cx="1290200" cy="1097280"/>
          </a:xfrm>
        </p:grpSpPr>
        <p:sp>
          <p:nvSpPr>
            <p:cNvPr id="21" name="Hexagon 55">
              <a:extLst>
                <a:ext uri="{FF2B5EF4-FFF2-40B4-BE49-F238E27FC236}">
                  <a16:creationId xmlns:a16="http://schemas.microsoft.com/office/drawing/2014/main" id="{A45217CF-8A06-449D-AC67-02F6FEF648FB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7DAC68-57C0-4EBD-859F-0FE7A1BE421A}"/>
                </a:ext>
              </a:extLst>
            </p:cNvPr>
            <p:cNvSpPr txBox="1"/>
            <p:nvPr/>
          </p:nvSpPr>
          <p:spPr>
            <a:xfrm>
              <a:off x="4789468" y="4079355"/>
              <a:ext cx="1072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МАШИНЫ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57">
            <a:extLst>
              <a:ext uri="{FF2B5EF4-FFF2-40B4-BE49-F238E27FC236}">
                <a16:creationId xmlns:a16="http://schemas.microsoft.com/office/drawing/2014/main" id="{F1DCE7F6-ECC9-4150-AFA3-772ADAA9DF3E}"/>
              </a:ext>
            </a:extLst>
          </p:cNvPr>
          <p:cNvGrpSpPr/>
          <p:nvPr/>
        </p:nvGrpSpPr>
        <p:grpSpPr>
          <a:xfrm>
            <a:off x="7462012" y="2889172"/>
            <a:ext cx="1706880" cy="1097280"/>
            <a:chOff x="4571998" y="3699992"/>
            <a:chExt cx="1280160" cy="1097280"/>
          </a:xfrm>
        </p:grpSpPr>
        <p:sp>
          <p:nvSpPr>
            <p:cNvPr id="24" name="Hexagon 58">
              <a:extLst>
                <a:ext uri="{FF2B5EF4-FFF2-40B4-BE49-F238E27FC236}">
                  <a16:creationId xmlns:a16="http://schemas.microsoft.com/office/drawing/2014/main" id="{1B36006E-EA7A-49D9-B16C-EB6544E48D67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CEFDD9-9443-42AD-83DD-2BF5A50CA0B4}"/>
                </a:ext>
              </a:extLst>
            </p:cNvPr>
            <p:cNvSpPr txBox="1"/>
            <p:nvPr/>
          </p:nvSpPr>
          <p:spPr>
            <a:xfrm>
              <a:off x="4994693" y="4079355"/>
              <a:ext cx="431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SG" sz="1600" dirty="0">
                  <a:solidFill>
                    <a:schemeClr val="bg1"/>
                  </a:solidFill>
                </a:rPr>
                <a:t>. . .</a:t>
              </a:r>
            </a:p>
          </p:txBody>
        </p:sp>
      </p:grpSp>
      <p:grpSp>
        <p:nvGrpSpPr>
          <p:cNvPr id="26" name="Group 60">
            <a:extLst>
              <a:ext uri="{FF2B5EF4-FFF2-40B4-BE49-F238E27FC236}">
                <a16:creationId xmlns:a16="http://schemas.microsoft.com/office/drawing/2014/main" id="{E026C909-52A9-47E4-832C-41FB9A6C21C6}"/>
              </a:ext>
            </a:extLst>
          </p:cNvPr>
          <p:cNvGrpSpPr/>
          <p:nvPr/>
        </p:nvGrpSpPr>
        <p:grpSpPr>
          <a:xfrm>
            <a:off x="2279213" y="1584070"/>
            <a:ext cx="1706880" cy="1097280"/>
            <a:chOff x="4571998" y="3699992"/>
            <a:chExt cx="1280160" cy="1097280"/>
          </a:xfrm>
        </p:grpSpPr>
        <p:sp>
          <p:nvSpPr>
            <p:cNvPr id="27" name="Hexagon 61">
              <a:extLst>
                <a:ext uri="{FF2B5EF4-FFF2-40B4-BE49-F238E27FC236}">
                  <a16:creationId xmlns:a16="http://schemas.microsoft.com/office/drawing/2014/main" id="{9711A209-1C0F-4B77-A148-65D31ED2CED5}"/>
                </a:ext>
              </a:extLst>
            </p:cNvPr>
            <p:cNvSpPr/>
            <p:nvPr/>
          </p:nvSpPr>
          <p:spPr>
            <a:xfrm>
              <a:off x="4571998" y="3699992"/>
              <a:ext cx="1280160" cy="1097280"/>
            </a:xfrm>
            <a:prstGeom prst="hexagon">
              <a:avLst/>
            </a:prstGeom>
            <a:noFill/>
            <a:ln w="19050">
              <a:solidFill>
                <a:srgbClr val="00B0F0"/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 sz="16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3A001FE-7392-47B9-99A1-5B69EBD7D36C}"/>
                </a:ext>
              </a:extLst>
            </p:cNvPr>
            <p:cNvSpPr txBox="1"/>
            <p:nvPr/>
          </p:nvSpPr>
          <p:spPr>
            <a:xfrm>
              <a:off x="4714377" y="4079355"/>
              <a:ext cx="8580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</a:rPr>
                <a:t>БИЗНЕС</a:t>
              </a:r>
              <a:endParaRPr lang="en-SG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0F2C571-3336-477F-853D-847E4C325703}"/>
              </a:ext>
            </a:extLst>
          </p:cNvPr>
          <p:cNvSpPr txBox="1"/>
          <p:nvPr/>
        </p:nvSpPr>
        <p:spPr>
          <a:xfrm>
            <a:off x="444169" y="4690974"/>
            <a:ext cx="8509535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SG" sz="16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MyInfo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стартовала в1980х годах, на основе 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Data Sharing initiative. 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Как и в Алматы, начальный фокус был на Социальном кластере данных 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- </a:t>
            </a:r>
            <a:r>
              <a:rPr lang="en-SG" sz="1600" dirty="0" err="1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PeopleInfo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  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Затем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началась реализация второго кластера - Б</a:t>
            </a:r>
            <a:r>
              <a:rPr lang="ru-RU" sz="1600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изнес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  </a:t>
            </a:r>
          </a:p>
          <a:p>
            <a:pPr marL="285750" marR="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Сейчас государство оперирует 7 кластерами: Образование,  Здравоохранение, Социальное развитие, Землепользование, Транспортные средства</a:t>
            </a:r>
            <a:r>
              <a:rPr lang="en-SG" sz="16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</a:t>
            </a:r>
            <a:endParaRPr lang="en-SG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Title 1">
            <a:extLst>
              <a:ext uri="{FF2B5EF4-FFF2-40B4-BE49-F238E27FC236}">
                <a16:creationId xmlns:a16="http://schemas.microsoft.com/office/drawing/2014/main" id="{678D39D1-97BE-416E-924F-6072FBE14A09}"/>
              </a:ext>
            </a:extLst>
          </p:cNvPr>
          <p:cNvSpPr txBox="1">
            <a:spLocks/>
          </p:cNvSpPr>
          <p:nvPr/>
        </p:nvSpPr>
        <p:spPr>
          <a:xfrm>
            <a:off x="2960079" y="254490"/>
            <a:ext cx="7359745" cy="6744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algn="ctr"/>
            <a:r>
              <a:rPr lang="ru-RU" sz="2400" kern="0" dirty="0">
                <a:latin typeface="Century Gothic" panose="020B0502020202020204" pitchFamily="34" charset="0"/>
              </a:rPr>
              <a:t>Опыт Сингапура</a:t>
            </a:r>
            <a:r>
              <a:rPr lang="en-US" sz="2400" kern="0" dirty="0">
                <a:latin typeface="Century Gothic" panose="020B0502020202020204" pitchFamily="34" charset="0"/>
              </a:rPr>
              <a:t> : </a:t>
            </a:r>
            <a:r>
              <a:rPr lang="ru-RU" sz="2400" kern="0" dirty="0">
                <a:latin typeface="Century Gothic" panose="020B0502020202020204" pitchFamily="34" charset="0"/>
              </a:rPr>
              <a:t>постепенное наращивание данных</a:t>
            </a:r>
            <a:endParaRPr lang="en-GB" sz="2400" kern="0" dirty="0">
              <a:latin typeface="Century Gothic" panose="020B0502020202020204" pitchFamily="34" charset="0"/>
            </a:endParaRPr>
          </a:p>
        </p:txBody>
      </p:sp>
      <p:sp>
        <p:nvSpPr>
          <p:cNvPr id="36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58240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4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 rot="5400000">
            <a:off x="686576" y="6252730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468403" y="0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1626513" y="41841"/>
            <a:ext cx="170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FFFFFF"/>
                </a:solidFill>
                <a:latin typeface="KZ_Exo 2 Medium Condensed"/>
                <a:cs typeface="KZ_Exo 2 Medium Condensed"/>
              </a:rPr>
              <a:t>1</a:t>
            </a:r>
            <a:endParaRPr sz="1200" dirty="0">
              <a:latin typeface="KZ_Exo 2 Medium Condensed"/>
              <a:cs typeface="KZ_Exo 2 Medium Condensed"/>
            </a:endParaRPr>
          </a:p>
        </p:txBody>
      </p:sp>
      <p:sp>
        <p:nvSpPr>
          <p:cNvPr id="22" name="object 6">
            <a:extLst>
              <a:ext uri="{FF2B5EF4-FFF2-40B4-BE49-F238E27FC236}">
                <a16:creationId xmlns:a16="http://schemas.microsoft.com/office/drawing/2014/main" id="{B225A3E1-6899-4B5E-97CF-8A665391DD90}"/>
              </a:ext>
            </a:extLst>
          </p:cNvPr>
          <p:cNvSpPr txBox="1">
            <a:spLocks/>
          </p:cNvSpPr>
          <p:nvPr/>
        </p:nvSpPr>
        <p:spPr>
          <a:xfrm>
            <a:off x="635709" y="1127612"/>
            <a:ext cx="4850691" cy="25904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/>
            <a:r>
              <a:rPr lang="ru-RU" sz="1600" kern="0" spc="50" dirty="0">
                <a:latin typeface="Century Gothic" panose="020B0502020202020204" pitchFamily="34" charset="0"/>
              </a:rPr>
              <a:t>Статистика по видам госуслуг</a:t>
            </a:r>
          </a:p>
        </p:txBody>
      </p:sp>
      <p:pic>
        <p:nvPicPr>
          <p:cNvPr id="32" name="Рисунок 31" descr="Информация">
            <a:extLst>
              <a:ext uri="{FF2B5EF4-FFF2-40B4-BE49-F238E27FC236}">
                <a16:creationId xmlns:a16="http://schemas.microsoft.com/office/drawing/2014/main" id="{82D23AFB-77F5-4373-AE4D-E841E35CC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1066800"/>
            <a:ext cx="381000" cy="381000"/>
          </a:xfrm>
          <a:prstGeom prst="rect">
            <a:avLst/>
          </a:prstGeom>
        </p:spPr>
      </p:pic>
      <p:sp>
        <p:nvSpPr>
          <p:cNvPr id="74" name="object 27">
            <a:extLst>
              <a:ext uri="{FF2B5EF4-FFF2-40B4-BE49-F238E27FC236}">
                <a16:creationId xmlns:a16="http://schemas.microsoft.com/office/drawing/2014/main" id="{95043CDC-C944-4ED5-97C4-21335F9E4B77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9FE4920B-053C-4351-8465-128F1D11F696}"/>
              </a:ext>
            </a:extLst>
          </p:cNvPr>
          <p:cNvSpPr txBox="1"/>
          <p:nvPr/>
        </p:nvSpPr>
        <p:spPr>
          <a:xfrm>
            <a:off x="394671" y="1813998"/>
            <a:ext cx="5548929" cy="44371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За 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9 месяцев 2022 года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по городу Алматы оказано 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10,9 млн.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госуслуг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(за целый год: в 2021г. – 13,3 млн., в 2020 г. – 13 млн., в 2019 г. – 10 млн., в 2018 г. – 6.6 млн., в 2017 г. – 5.7 млн.). 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1200" i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Общая 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доля электронных услуг составила 93,3%.      </a:t>
            </a:r>
          </a:p>
          <a:p>
            <a:pPr marL="12700" marR="5080">
              <a:spcBef>
                <a:spcPts val="100"/>
              </a:spcBef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    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Такие данные позволяют исключить человеческий фактор </a:t>
            </a:r>
          </a:p>
          <a:p>
            <a:pPr marL="12700" marR="5080">
              <a:spcBef>
                <a:spcPts val="100"/>
              </a:spcBef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     при обработке данных.</a:t>
            </a:r>
            <a:endParaRPr lang="ru-KZ" sz="1400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1200" i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endParaRPr lang="ru-RU" sz="1200" i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Наибольшее количество электронных услуг портала </a:t>
            </a:r>
            <a:b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</a:b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«e-</a:t>
            </a:r>
            <a:r>
              <a:rPr lang="ru-RU" sz="1400" b="1" dirty="0" err="1">
                <a:solidFill>
                  <a:srgbClr val="1F385D"/>
                </a:solidFill>
                <a:latin typeface="Century Gothic" panose="020B0502020202020204" pitchFamily="34" charset="0"/>
              </a:rPr>
              <a:t>gov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»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 оказываются в сферах здравоохранения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(98,3%),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 социальные услуги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(80,4%),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образования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(67,6%),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архитектуры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(60,2%),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 регистрации актов гражданского состояния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(30,5%)</a:t>
            </a:r>
            <a:r>
              <a:rPr lang="ru-RU" sz="14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.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Электронные госуслуги города Алматы, помимо</a:t>
            </a:r>
            <a:b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</a:b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«e-</a:t>
            </a:r>
            <a:r>
              <a:rPr lang="ru-RU" sz="1400" dirty="0" err="1">
                <a:solidFill>
                  <a:srgbClr val="1F385D"/>
                </a:solidFill>
                <a:latin typeface="Century Gothic" panose="020B0502020202020204" pitchFamily="34" charset="0"/>
              </a:rPr>
              <a:t>gov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», оказываются через сайты и информационные системы госорганов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(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  <a:hlinkClick r:id="rId5"/>
              </a:rPr>
              <a:t>www.balabaqsha.open-almaty.kz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, 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  <a:hlinkClick r:id="rId6"/>
              </a:rPr>
              <a:t>www.bilimalmaty.kz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, Медицинская информационная система «</a:t>
            </a:r>
            <a:r>
              <a:rPr lang="ru-RU" sz="1200" i="1" dirty="0" err="1">
                <a:solidFill>
                  <a:srgbClr val="1F385D"/>
                </a:solidFill>
                <a:latin typeface="Century Gothic" panose="020B0502020202020204" pitchFamily="34" charset="0"/>
              </a:rPr>
              <a:t>ДамуМед</a:t>
            </a:r>
            <a:r>
              <a:rPr lang="ru-RU" sz="12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», Автоматическая диспетчерская информационная система, портал «Бюро госпитализации» и т.д.).</a:t>
            </a:r>
          </a:p>
        </p:txBody>
      </p:sp>
      <p:pic>
        <p:nvPicPr>
          <p:cNvPr id="1026" name="Picture 2" descr="20 госуслуг на eGov.kz будут доступны без ЭЦП | Электронное правительство Республики  Казахстан">
            <a:extLst>
              <a:ext uri="{FF2B5EF4-FFF2-40B4-BE49-F238E27FC236}">
                <a16:creationId xmlns:a16="http://schemas.microsoft.com/office/drawing/2014/main" id="{F4DFECE9-315F-4A54-A79F-81AF1C101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13998"/>
            <a:ext cx="5167928" cy="390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95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9">
            <a:extLst>
              <a:ext uri="{FF2B5EF4-FFF2-40B4-BE49-F238E27FC236}">
                <a16:creationId xmlns:a16="http://schemas.microsoft.com/office/drawing/2014/main" id="{FC99070D-9A9C-B142-9BAA-72629663FDC4}"/>
              </a:ext>
            </a:extLst>
          </p:cNvPr>
          <p:cNvGrpSpPr/>
          <p:nvPr/>
        </p:nvGrpSpPr>
        <p:grpSpPr>
          <a:xfrm>
            <a:off x="1828800" y="1110548"/>
            <a:ext cx="8229600" cy="4512502"/>
            <a:chOff x="1733051" y="2080225"/>
            <a:chExt cx="5570732" cy="3334912"/>
          </a:xfrm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4A11EC83-5C38-485A-840B-9DC4E3486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621" y="2572562"/>
              <a:ext cx="190526" cy="1472258"/>
            </a:xfrm>
            <a:custGeom>
              <a:avLst/>
              <a:gdLst>
                <a:gd name="T0" fmla="*/ 0 w 1909"/>
                <a:gd name="T1" fmla="*/ 633 h 14726"/>
                <a:gd name="T2" fmla="*/ 1908 w 1909"/>
                <a:gd name="T3" fmla="*/ 14725 h 14726"/>
                <a:gd name="T4" fmla="*/ 0 w 1909"/>
                <a:gd name="T5" fmla="*/ 633 h 14726"/>
                <a:gd name="T6" fmla="*/ 238 w 1909"/>
                <a:gd name="T7" fmla="*/ 13325 h 14726"/>
                <a:gd name="T8" fmla="*/ 1639 w 1909"/>
                <a:gd name="T9" fmla="*/ 14008 h 14726"/>
                <a:gd name="T10" fmla="*/ 238 w 1909"/>
                <a:gd name="T11" fmla="*/ 13325 h 14726"/>
                <a:gd name="T12" fmla="*/ 238 w 1909"/>
                <a:gd name="T13" fmla="*/ 12401 h 14726"/>
                <a:gd name="T14" fmla="*/ 1639 w 1909"/>
                <a:gd name="T15" fmla="*/ 13024 h 14726"/>
                <a:gd name="T16" fmla="*/ 238 w 1909"/>
                <a:gd name="T17" fmla="*/ 12401 h 14726"/>
                <a:gd name="T18" fmla="*/ 238 w 1909"/>
                <a:gd name="T19" fmla="*/ 11477 h 14726"/>
                <a:gd name="T20" fmla="*/ 1639 w 1909"/>
                <a:gd name="T21" fmla="*/ 12047 h 14726"/>
                <a:gd name="T22" fmla="*/ 238 w 1909"/>
                <a:gd name="T23" fmla="*/ 11477 h 14726"/>
                <a:gd name="T24" fmla="*/ 238 w 1909"/>
                <a:gd name="T25" fmla="*/ 10553 h 14726"/>
                <a:gd name="T26" fmla="*/ 1639 w 1909"/>
                <a:gd name="T27" fmla="*/ 11061 h 14726"/>
                <a:gd name="T28" fmla="*/ 238 w 1909"/>
                <a:gd name="T29" fmla="*/ 10553 h 14726"/>
                <a:gd name="T30" fmla="*/ 238 w 1909"/>
                <a:gd name="T31" fmla="*/ 9630 h 14726"/>
                <a:gd name="T32" fmla="*/ 1639 w 1909"/>
                <a:gd name="T33" fmla="*/ 10086 h 14726"/>
                <a:gd name="T34" fmla="*/ 238 w 1909"/>
                <a:gd name="T35" fmla="*/ 9630 h 14726"/>
                <a:gd name="T36" fmla="*/ 238 w 1909"/>
                <a:gd name="T37" fmla="*/ 8697 h 14726"/>
                <a:gd name="T38" fmla="*/ 1639 w 1909"/>
                <a:gd name="T39" fmla="*/ 9100 h 14726"/>
                <a:gd name="T40" fmla="*/ 238 w 1909"/>
                <a:gd name="T41" fmla="*/ 8697 h 14726"/>
                <a:gd name="T42" fmla="*/ 238 w 1909"/>
                <a:gd name="T43" fmla="*/ 7773 h 14726"/>
                <a:gd name="T44" fmla="*/ 1639 w 1909"/>
                <a:gd name="T45" fmla="*/ 8125 h 14726"/>
                <a:gd name="T46" fmla="*/ 238 w 1909"/>
                <a:gd name="T47" fmla="*/ 7773 h 14726"/>
                <a:gd name="T48" fmla="*/ 238 w 1909"/>
                <a:gd name="T49" fmla="*/ 6849 h 14726"/>
                <a:gd name="T50" fmla="*/ 1639 w 1909"/>
                <a:gd name="T51" fmla="*/ 7139 h 14726"/>
                <a:gd name="T52" fmla="*/ 238 w 1909"/>
                <a:gd name="T53" fmla="*/ 6849 h 14726"/>
                <a:gd name="T54" fmla="*/ 238 w 1909"/>
                <a:gd name="T55" fmla="*/ 5926 h 14726"/>
                <a:gd name="T56" fmla="*/ 1639 w 1909"/>
                <a:gd name="T57" fmla="*/ 6164 h 14726"/>
                <a:gd name="T58" fmla="*/ 238 w 1909"/>
                <a:gd name="T59" fmla="*/ 5926 h 14726"/>
                <a:gd name="T60" fmla="*/ 238 w 1909"/>
                <a:gd name="T61" fmla="*/ 5002 h 14726"/>
                <a:gd name="T62" fmla="*/ 1639 w 1909"/>
                <a:gd name="T63" fmla="*/ 5178 h 14726"/>
                <a:gd name="T64" fmla="*/ 238 w 1909"/>
                <a:gd name="T65" fmla="*/ 5002 h 14726"/>
                <a:gd name="T66" fmla="*/ 238 w 1909"/>
                <a:gd name="T67" fmla="*/ 4078 h 14726"/>
                <a:gd name="T68" fmla="*/ 1639 w 1909"/>
                <a:gd name="T69" fmla="*/ 4203 h 14726"/>
                <a:gd name="T70" fmla="*/ 238 w 1909"/>
                <a:gd name="T71" fmla="*/ 4078 h 14726"/>
                <a:gd name="T72" fmla="*/ 238 w 1909"/>
                <a:gd name="T73" fmla="*/ 3155 h 14726"/>
                <a:gd name="T74" fmla="*/ 1639 w 1909"/>
                <a:gd name="T75" fmla="*/ 3217 h 14726"/>
                <a:gd name="T76" fmla="*/ 238 w 1909"/>
                <a:gd name="T77" fmla="*/ 3155 h 14726"/>
                <a:gd name="T78" fmla="*/ 238 w 1909"/>
                <a:gd name="T79" fmla="*/ 2231 h 14726"/>
                <a:gd name="T80" fmla="*/ 1639 w 1909"/>
                <a:gd name="T81" fmla="*/ 2231 h 14726"/>
                <a:gd name="T82" fmla="*/ 238 w 1909"/>
                <a:gd name="T83" fmla="*/ 2231 h 14726"/>
                <a:gd name="T84" fmla="*/ 238 w 1909"/>
                <a:gd name="T85" fmla="*/ 1307 h 14726"/>
                <a:gd name="T86" fmla="*/ 1639 w 1909"/>
                <a:gd name="T87" fmla="*/ 1256 h 14726"/>
                <a:gd name="T88" fmla="*/ 238 w 1909"/>
                <a:gd name="T89" fmla="*/ 1307 h 14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9" h="14726">
                  <a:moveTo>
                    <a:pt x="0" y="633"/>
                  </a:moveTo>
                  <a:lnTo>
                    <a:pt x="0" y="633"/>
                  </a:lnTo>
                  <a:cubicBezTo>
                    <a:pt x="0" y="14257"/>
                    <a:pt x="0" y="14257"/>
                    <a:pt x="0" y="14257"/>
                  </a:cubicBezTo>
                  <a:cubicBezTo>
                    <a:pt x="1908" y="14725"/>
                    <a:pt x="1908" y="14725"/>
                    <a:pt x="1908" y="14725"/>
                  </a:cubicBezTo>
                  <a:cubicBezTo>
                    <a:pt x="1908" y="0"/>
                    <a:pt x="1908" y="0"/>
                    <a:pt x="1908" y="0"/>
                  </a:cubicBezTo>
                  <a:lnTo>
                    <a:pt x="0" y="633"/>
                  </a:lnTo>
                  <a:close/>
                  <a:moveTo>
                    <a:pt x="238" y="13325"/>
                  </a:moveTo>
                  <a:lnTo>
                    <a:pt x="238" y="13325"/>
                  </a:lnTo>
                  <a:cubicBezTo>
                    <a:pt x="1639" y="13625"/>
                    <a:pt x="1639" y="13625"/>
                    <a:pt x="1639" y="13625"/>
                  </a:cubicBezTo>
                  <a:cubicBezTo>
                    <a:pt x="1639" y="14008"/>
                    <a:pt x="1639" y="14008"/>
                    <a:pt x="1639" y="14008"/>
                  </a:cubicBezTo>
                  <a:cubicBezTo>
                    <a:pt x="238" y="13625"/>
                    <a:pt x="238" y="13625"/>
                    <a:pt x="238" y="13625"/>
                  </a:cubicBezTo>
                  <a:lnTo>
                    <a:pt x="238" y="13325"/>
                  </a:lnTo>
                  <a:close/>
                  <a:moveTo>
                    <a:pt x="238" y="12401"/>
                  </a:moveTo>
                  <a:lnTo>
                    <a:pt x="238" y="12401"/>
                  </a:lnTo>
                  <a:cubicBezTo>
                    <a:pt x="706" y="12483"/>
                    <a:pt x="1171" y="12566"/>
                    <a:pt x="1639" y="12650"/>
                  </a:cubicBezTo>
                  <a:cubicBezTo>
                    <a:pt x="1639" y="12775"/>
                    <a:pt x="1639" y="12899"/>
                    <a:pt x="1639" y="13024"/>
                  </a:cubicBezTo>
                  <a:cubicBezTo>
                    <a:pt x="1171" y="12920"/>
                    <a:pt x="706" y="12815"/>
                    <a:pt x="238" y="12712"/>
                  </a:cubicBezTo>
                  <a:cubicBezTo>
                    <a:pt x="238" y="12608"/>
                    <a:pt x="238" y="12504"/>
                    <a:pt x="238" y="12401"/>
                  </a:cubicBezTo>
                  <a:close/>
                  <a:moveTo>
                    <a:pt x="238" y="11477"/>
                  </a:moveTo>
                  <a:lnTo>
                    <a:pt x="238" y="11477"/>
                  </a:lnTo>
                  <a:cubicBezTo>
                    <a:pt x="706" y="11539"/>
                    <a:pt x="1171" y="11602"/>
                    <a:pt x="1639" y="11664"/>
                  </a:cubicBezTo>
                  <a:cubicBezTo>
                    <a:pt x="1639" y="11789"/>
                    <a:pt x="1639" y="11923"/>
                    <a:pt x="1639" y="12047"/>
                  </a:cubicBezTo>
                  <a:cubicBezTo>
                    <a:pt x="1171" y="11965"/>
                    <a:pt x="706" y="11871"/>
                    <a:pt x="238" y="11789"/>
                  </a:cubicBezTo>
                  <a:cubicBezTo>
                    <a:pt x="238" y="11684"/>
                    <a:pt x="238" y="11582"/>
                    <a:pt x="238" y="11477"/>
                  </a:cubicBezTo>
                  <a:close/>
                  <a:moveTo>
                    <a:pt x="238" y="10553"/>
                  </a:moveTo>
                  <a:lnTo>
                    <a:pt x="238" y="10553"/>
                  </a:lnTo>
                  <a:cubicBezTo>
                    <a:pt x="706" y="10596"/>
                    <a:pt x="1171" y="10636"/>
                    <a:pt x="1639" y="10689"/>
                  </a:cubicBezTo>
                  <a:cubicBezTo>
                    <a:pt x="1639" y="10812"/>
                    <a:pt x="1639" y="10937"/>
                    <a:pt x="1639" y="11061"/>
                  </a:cubicBezTo>
                  <a:cubicBezTo>
                    <a:pt x="1171" y="10999"/>
                    <a:pt x="706" y="10937"/>
                    <a:pt x="238" y="10865"/>
                  </a:cubicBezTo>
                  <a:cubicBezTo>
                    <a:pt x="238" y="10761"/>
                    <a:pt x="238" y="10658"/>
                    <a:pt x="238" y="10553"/>
                  </a:cubicBezTo>
                  <a:close/>
                  <a:moveTo>
                    <a:pt x="238" y="9630"/>
                  </a:moveTo>
                  <a:lnTo>
                    <a:pt x="238" y="9630"/>
                  </a:lnTo>
                  <a:cubicBezTo>
                    <a:pt x="706" y="9650"/>
                    <a:pt x="1171" y="9681"/>
                    <a:pt x="1639" y="9703"/>
                  </a:cubicBezTo>
                  <a:cubicBezTo>
                    <a:pt x="1639" y="9828"/>
                    <a:pt x="1639" y="9961"/>
                    <a:pt x="1639" y="10086"/>
                  </a:cubicBezTo>
                  <a:cubicBezTo>
                    <a:pt x="1171" y="10035"/>
                    <a:pt x="706" y="9993"/>
                    <a:pt x="238" y="9941"/>
                  </a:cubicBezTo>
                  <a:cubicBezTo>
                    <a:pt x="238" y="9837"/>
                    <a:pt x="238" y="9734"/>
                    <a:pt x="238" y="9630"/>
                  </a:cubicBezTo>
                  <a:close/>
                  <a:moveTo>
                    <a:pt x="238" y="8697"/>
                  </a:moveTo>
                  <a:lnTo>
                    <a:pt x="238" y="8697"/>
                  </a:lnTo>
                  <a:cubicBezTo>
                    <a:pt x="706" y="8706"/>
                    <a:pt x="1171" y="8717"/>
                    <a:pt x="1639" y="8728"/>
                  </a:cubicBezTo>
                  <a:cubicBezTo>
                    <a:pt x="1639" y="8851"/>
                    <a:pt x="1639" y="8975"/>
                    <a:pt x="1639" y="9100"/>
                  </a:cubicBezTo>
                  <a:cubicBezTo>
                    <a:pt x="1171" y="9080"/>
                    <a:pt x="706" y="9049"/>
                    <a:pt x="238" y="9029"/>
                  </a:cubicBezTo>
                  <a:cubicBezTo>
                    <a:pt x="238" y="8915"/>
                    <a:pt x="238" y="8810"/>
                    <a:pt x="238" y="8697"/>
                  </a:cubicBezTo>
                  <a:close/>
                  <a:moveTo>
                    <a:pt x="238" y="7773"/>
                  </a:moveTo>
                  <a:lnTo>
                    <a:pt x="238" y="7773"/>
                  </a:lnTo>
                  <a:cubicBezTo>
                    <a:pt x="706" y="7762"/>
                    <a:pt x="1171" y="7751"/>
                    <a:pt x="1639" y="7742"/>
                  </a:cubicBezTo>
                  <a:cubicBezTo>
                    <a:pt x="1639" y="7867"/>
                    <a:pt x="1639" y="7991"/>
                    <a:pt x="1639" y="8125"/>
                  </a:cubicBezTo>
                  <a:cubicBezTo>
                    <a:pt x="1171" y="8114"/>
                    <a:pt x="706" y="8114"/>
                    <a:pt x="238" y="8105"/>
                  </a:cubicBezTo>
                  <a:cubicBezTo>
                    <a:pt x="238" y="7991"/>
                    <a:pt x="238" y="7887"/>
                    <a:pt x="238" y="7773"/>
                  </a:cubicBezTo>
                  <a:close/>
                  <a:moveTo>
                    <a:pt x="238" y="6849"/>
                  </a:moveTo>
                  <a:lnTo>
                    <a:pt x="238" y="6849"/>
                  </a:lnTo>
                  <a:cubicBezTo>
                    <a:pt x="706" y="6818"/>
                    <a:pt x="1171" y="6787"/>
                    <a:pt x="1639" y="6756"/>
                  </a:cubicBezTo>
                  <a:cubicBezTo>
                    <a:pt x="1639" y="6890"/>
                    <a:pt x="1639" y="7014"/>
                    <a:pt x="1639" y="7139"/>
                  </a:cubicBezTo>
                  <a:cubicBezTo>
                    <a:pt x="1171" y="7161"/>
                    <a:pt x="706" y="7170"/>
                    <a:pt x="238" y="7181"/>
                  </a:cubicBezTo>
                  <a:cubicBezTo>
                    <a:pt x="238" y="7077"/>
                    <a:pt x="238" y="6963"/>
                    <a:pt x="238" y="6849"/>
                  </a:cubicBezTo>
                  <a:close/>
                  <a:moveTo>
                    <a:pt x="238" y="5926"/>
                  </a:moveTo>
                  <a:lnTo>
                    <a:pt x="238" y="5926"/>
                  </a:lnTo>
                  <a:cubicBezTo>
                    <a:pt x="706" y="5874"/>
                    <a:pt x="1171" y="5832"/>
                    <a:pt x="1639" y="5781"/>
                  </a:cubicBezTo>
                  <a:cubicBezTo>
                    <a:pt x="1639" y="5906"/>
                    <a:pt x="1639" y="6030"/>
                    <a:pt x="1639" y="6164"/>
                  </a:cubicBezTo>
                  <a:cubicBezTo>
                    <a:pt x="1171" y="6195"/>
                    <a:pt x="706" y="6226"/>
                    <a:pt x="238" y="6268"/>
                  </a:cubicBezTo>
                  <a:cubicBezTo>
                    <a:pt x="238" y="6153"/>
                    <a:pt x="238" y="6039"/>
                    <a:pt x="238" y="5926"/>
                  </a:cubicBezTo>
                  <a:close/>
                  <a:moveTo>
                    <a:pt x="238" y="5002"/>
                  </a:moveTo>
                  <a:lnTo>
                    <a:pt x="238" y="5002"/>
                  </a:lnTo>
                  <a:cubicBezTo>
                    <a:pt x="706" y="4940"/>
                    <a:pt x="1171" y="4866"/>
                    <a:pt x="1639" y="4795"/>
                  </a:cubicBezTo>
                  <a:cubicBezTo>
                    <a:pt x="1639" y="4929"/>
                    <a:pt x="1639" y="5053"/>
                    <a:pt x="1639" y="5178"/>
                  </a:cubicBezTo>
                  <a:cubicBezTo>
                    <a:pt x="1171" y="5231"/>
                    <a:pt x="706" y="5292"/>
                    <a:pt x="238" y="5345"/>
                  </a:cubicBezTo>
                  <a:cubicBezTo>
                    <a:pt x="238" y="5231"/>
                    <a:pt x="238" y="5116"/>
                    <a:pt x="238" y="5002"/>
                  </a:cubicBezTo>
                  <a:close/>
                  <a:moveTo>
                    <a:pt x="238" y="4078"/>
                  </a:moveTo>
                  <a:lnTo>
                    <a:pt x="238" y="4078"/>
                  </a:lnTo>
                  <a:cubicBezTo>
                    <a:pt x="706" y="3996"/>
                    <a:pt x="1171" y="3902"/>
                    <a:pt x="1639" y="3820"/>
                  </a:cubicBezTo>
                  <a:cubicBezTo>
                    <a:pt x="1639" y="3944"/>
                    <a:pt x="1639" y="4069"/>
                    <a:pt x="1639" y="4203"/>
                  </a:cubicBezTo>
                  <a:cubicBezTo>
                    <a:pt x="1171" y="4276"/>
                    <a:pt x="706" y="4348"/>
                    <a:pt x="238" y="4421"/>
                  </a:cubicBezTo>
                  <a:cubicBezTo>
                    <a:pt x="238" y="4307"/>
                    <a:pt x="238" y="4192"/>
                    <a:pt x="238" y="4078"/>
                  </a:cubicBezTo>
                  <a:close/>
                  <a:moveTo>
                    <a:pt x="238" y="3155"/>
                  </a:moveTo>
                  <a:lnTo>
                    <a:pt x="238" y="3155"/>
                  </a:lnTo>
                  <a:cubicBezTo>
                    <a:pt x="706" y="3052"/>
                    <a:pt x="1171" y="2947"/>
                    <a:pt x="1639" y="2834"/>
                  </a:cubicBezTo>
                  <a:cubicBezTo>
                    <a:pt x="1639" y="2958"/>
                    <a:pt x="1639" y="3092"/>
                    <a:pt x="1639" y="3217"/>
                  </a:cubicBezTo>
                  <a:cubicBezTo>
                    <a:pt x="1171" y="3310"/>
                    <a:pt x="706" y="3404"/>
                    <a:pt x="238" y="3497"/>
                  </a:cubicBezTo>
                  <a:cubicBezTo>
                    <a:pt x="238" y="3384"/>
                    <a:pt x="238" y="3270"/>
                    <a:pt x="238" y="3155"/>
                  </a:cubicBezTo>
                  <a:close/>
                  <a:moveTo>
                    <a:pt x="238" y="2231"/>
                  </a:moveTo>
                  <a:lnTo>
                    <a:pt x="238" y="2231"/>
                  </a:lnTo>
                  <a:cubicBezTo>
                    <a:pt x="706" y="2108"/>
                    <a:pt x="1171" y="1983"/>
                    <a:pt x="1639" y="1859"/>
                  </a:cubicBezTo>
                  <a:cubicBezTo>
                    <a:pt x="1639" y="1983"/>
                    <a:pt x="1639" y="2108"/>
                    <a:pt x="1639" y="2231"/>
                  </a:cubicBezTo>
                  <a:cubicBezTo>
                    <a:pt x="1171" y="2346"/>
                    <a:pt x="706" y="2471"/>
                    <a:pt x="238" y="2585"/>
                  </a:cubicBezTo>
                  <a:cubicBezTo>
                    <a:pt x="238" y="2460"/>
                    <a:pt x="238" y="2346"/>
                    <a:pt x="238" y="2231"/>
                  </a:cubicBezTo>
                  <a:close/>
                  <a:moveTo>
                    <a:pt x="238" y="1307"/>
                  </a:moveTo>
                  <a:lnTo>
                    <a:pt x="238" y="1307"/>
                  </a:lnTo>
                  <a:cubicBezTo>
                    <a:pt x="1639" y="873"/>
                    <a:pt x="1639" y="873"/>
                    <a:pt x="1639" y="873"/>
                  </a:cubicBezTo>
                  <a:cubicBezTo>
                    <a:pt x="1639" y="1256"/>
                    <a:pt x="1639" y="1256"/>
                    <a:pt x="1639" y="1256"/>
                  </a:cubicBezTo>
                  <a:cubicBezTo>
                    <a:pt x="238" y="1661"/>
                    <a:pt x="238" y="1661"/>
                    <a:pt x="238" y="1661"/>
                  </a:cubicBezTo>
                  <a:lnTo>
                    <a:pt x="238" y="1307"/>
                  </a:lnTo>
                  <a:close/>
                </a:path>
              </a:pathLst>
            </a:custGeom>
            <a:solidFill>
              <a:srgbClr val="26344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51B6C7F2-1549-4BA1-93F7-360CE6C84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9025" y="2574327"/>
              <a:ext cx="367379" cy="1469170"/>
            </a:xfrm>
            <a:custGeom>
              <a:avLst/>
              <a:gdLst>
                <a:gd name="T0" fmla="*/ 634 w 3676"/>
                <a:gd name="T1" fmla="*/ 13523 h 14695"/>
                <a:gd name="T2" fmla="*/ 634 w 3676"/>
                <a:gd name="T3" fmla="*/ 12775 h 14695"/>
                <a:gd name="T4" fmla="*/ 1255 w 3676"/>
                <a:gd name="T5" fmla="*/ 12007 h 14695"/>
                <a:gd name="T6" fmla="*/ 1255 w 3676"/>
                <a:gd name="T7" fmla="*/ 11695 h 14695"/>
                <a:gd name="T8" fmla="*/ 634 w 3676"/>
                <a:gd name="T9" fmla="*/ 10990 h 14695"/>
                <a:gd name="T10" fmla="*/ 634 w 3676"/>
                <a:gd name="T11" fmla="*/ 9808 h 14695"/>
                <a:gd name="T12" fmla="*/ 634 w 3676"/>
                <a:gd name="T13" fmla="*/ 8323 h 14695"/>
                <a:gd name="T14" fmla="*/ 634 w 3676"/>
                <a:gd name="T15" fmla="*/ 7586 h 14695"/>
                <a:gd name="T16" fmla="*/ 1255 w 3676"/>
                <a:gd name="T17" fmla="*/ 6923 h 14695"/>
                <a:gd name="T18" fmla="*/ 1255 w 3676"/>
                <a:gd name="T19" fmla="*/ 6600 h 14695"/>
                <a:gd name="T20" fmla="*/ 1255 w 3676"/>
                <a:gd name="T21" fmla="*/ 5149 h 14695"/>
                <a:gd name="T22" fmla="*/ 634 w 3676"/>
                <a:gd name="T23" fmla="*/ 5356 h 14695"/>
                <a:gd name="T24" fmla="*/ 634 w 3676"/>
                <a:gd name="T25" fmla="*/ 3125 h 14695"/>
                <a:gd name="T26" fmla="*/ 634 w 3676"/>
                <a:gd name="T27" fmla="*/ 2389 h 14695"/>
                <a:gd name="T28" fmla="*/ 1255 w 3676"/>
                <a:gd name="T29" fmla="*/ 1828 h 14695"/>
                <a:gd name="T30" fmla="*/ 634 w 3676"/>
                <a:gd name="T31" fmla="*/ 904 h 14695"/>
                <a:gd name="T32" fmla="*/ 2045 w 3676"/>
                <a:gd name="T33" fmla="*/ 1340 h 14695"/>
                <a:gd name="T34" fmla="*/ 2054 w 3676"/>
                <a:gd name="T35" fmla="*/ 2429 h 14695"/>
                <a:gd name="T36" fmla="*/ 2054 w 3676"/>
                <a:gd name="T37" fmla="*/ 3840 h 14695"/>
                <a:gd name="T38" fmla="*/ 2054 w 3676"/>
                <a:gd name="T39" fmla="*/ 4557 h 14695"/>
                <a:gd name="T40" fmla="*/ 1660 w 3676"/>
                <a:gd name="T41" fmla="*/ 5200 h 14695"/>
                <a:gd name="T42" fmla="*/ 1660 w 3676"/>
                <a:gd name="T43" fmla="*/ 5521 h 14695"/>
                <a:gd name="T44" fmla="*/ 2054 w 3676"/>
                <a:gd name="T45" fmla="*/ 6300 h 14695"/>
                <a:gd name="T46" fmla="*/ 2054 w 3676"/>
                <a:gd name="T47" fmla="*/ 7379 h 14695"/>
                <a:gd name="T48" fmla="*/ 2065 w 3676"/>
                <a:gd name="T49" fmla="*/ 8800 h 14695"/>
                <a:gd name="T50" fmla="*/ 2065 w 3676"/>
                <a:gd name="T51" fmla="*/ 9505 h 14695"/>
                <a:gd name="T52" fmla="*/ 1671 w 3676"/>
                <a:gd name="T53" fmla="*/ 10222 h 14695"/>
                <a:gd name="T54" fmla="*/ 1671 w 3676"/>
                <a:gd name="T55" fmla="*/ 10544 h 14695"/>
                <a:gd name="T56" fmla="*/ 2065 w 3676"/>
                <a:gd name="T57" fmla="*/ 11259 h 14695"/>
                <a:gd name="T58" fmla="*/ 2065 w 3676"/>
                <a:gd name="T59" fmla="*/ 12339 h 14695"/>
                <a:gd name="T60" fmla="*/ 2065 w 3676"/>
                <a:gd name="T61" fmla="*/ 13761 h 14695"/>
                <a:gd name="T62" fmla="*/ 2386 w 3676"/>
                <a:gd name="T63" fmla="*/ 13356 h 14695"/>
                <a:gd name="T64" fmla="*/ 2677 w 3676"/>
                <a:gd name="T65" fmla="*/ 12639 h 14695"/>
                <a:gd name="T66" fmla="*/ 2677 w 3676"/>
                <a:gd name="T67" fmla="*/ 11945 h 14695"/>
                <a:gd name="T68" fmla="*/ 2386 w 3676"/>
                <a:gd name="T69" fmla="*/ 11622 h 14695"/>
                <a:gd name="T70" fmla="*/ 2386 w 3676"/>
                <a:gd name="T71" fmla="*/ 10917 h 14695"/>
                <a:gd name="T72" fmla="*/ 2386 w 3676"/>
                <a:gd name="T73" fmla="*/ 9516 h 14695"/>
                <a:gd name="T74" fmla="*/ 2386 w 3676"/>
                <a:gd name="T75" fmla="*/ 8459 h 14695"/>
                <a:gd name="T76" fmla="*/ 2677 w 3676"/>
                <a:gd name="T77" fmla="*/ 7784 h 14695"/>
                <a:gd name="T78" fmla="*/ 2677 w 3676"/>
                <a:gd name="T79" fmla="*/ 7442 h 14695"/>
                <a:gd name="T80" fmla="*/ 2386 w 3676"/>
                <a:gd name="T81" fmla="*/ 6716 h 14695"/>
                <a:gd name="T82" fmla="*/ 2386 w 3676"/>
                <a:gd name="T83" fmla="*/ 5656 h 14695"/>
                <a:gd name="T84" fmla="*/ 2397 w 3676"/>
                <a:gd name="T85" fmla="*/ 4256 h 14695"/>
                <a:gd name="T86" fmla="*/ 2397 w 3676"/>
                <a:gd name="T87" fmla="*/ 3551 h 14695"/>
                <a:gd name="T88" fmla="*/ 2397 w 3676"/>
                <a:gd name="T89" fmla="*/ 2854 h 14695"/>
                <a:gd name="T90" fmla="*/ 2677 w 3676"/>
                <a:gd name="T91" fmla="*/ 2585 h 14695"/>
                <a:gd name="T92" fmla="*/ 2677 w 3676"/>
                <a:gd name="T93" fmla="*/ 1536 h 14695"/>
                <a:gd name="T94" fmla="*/ 2936 w 3676"/>
                <a:gd name="T95" fmla="*/ 13314 h 14695"/>
                <a:gd name="T96" fmla="*/ 2936 w 3676"/>
                <a:gd name="T97" fmla="*/ 11945 h 14695"/>
                <a:gd name="T98" fmla="*/ 2936 w 3676"/>
                <a:gd name="T99" fmla="*/ 11259 h 14695"/>
                <a:gd name="T100" fmla="*/ 3185 w 3676"/>
                <a:gd name="T101" fmla="*/ 10565 h 14695"/>
                <a:gd name="T102" fmla="*/ 3185 w 3676"/>
                <a:gd name="T103" fmla="*/ 10211 h 14695"/>
                <a:gd name="T104" fmla="*/ 2947 w 3676"/>
                <a:gd name="T105" fmla="*/ 9536 h 14695"/>
                <a:gd name="T106" fmla="*/ 2947 w 3676"/>
                <a:gd name="T107" fmla="*/ 8499 h 14695"/>
                <a:gd name="T108" fmla="*/ 2947 w 3676"/>
                <a:gd name="T109" fmla="*/ 7130 h 14695"/>
                <a:gd name="T110" fmla="*/ 2958 w 3676"/>
                <a:gd name="T111" fmla="*/ 6445 h 14695"/>
                <a:gd name="T112" fmla="*/ 3196 w 3676"/>
                <a:gd name="T113" fmla="*/ 5792 h 14695"/>
                <a:gd name="T114" fmla="*/ 3207 w 3676"/>
                <a:gd name="T115" fmla="*/ 5438 h 14695"/>
                <a:gd name="T116" fmla="*/ 2958 w 3676"/>
                <a:gd name="T117" fmla="*/ 4722 h 14695"/>
                <a:gd name="T118" fmla="*/ 2958 w 3676"/>
                <a:gd name="T119" fmla="*/ 3695 h 14695"/>
                <a:gd name="T120" fmla="*/ 2969 w 3676"/>
                <a:gd name="T121" fmla="*/ 2315 h 14695"/>
                <a:gd name="T122" fmla="*/ 3216 w 3676"/>
                <a:gd name="T123" fmla="*/ 2035 h 14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676" h="14695">
                  <a:moveTo>
                    <a:pt x="3675" y="1267"/>
                  </a:moveTo>
                  <a:lnTo>
                    <a:pt x="3675" y="1267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14694"/>
                    <a:pt x="0" y="14694"/>
                    <a:pt x="0" y="14694"/>
                  </a:cubicBezTo>
                  <a:cubicBezTo>
                    <a:pt x="3675" y="14135"/>
                    <a:pt x="3675" y="14135"/>
                    <a:pt x="3675" y="14135"/>
                  </a:cubicBezTo>
                  <a:lnTo>
                    <a:pt x="3675" y="1267"/>
                  </a:lnTo>
                  <a:close/>
                  <a:moveTo>
                    <a:pt x="634" y="13523"/>
                  </a:moveTo>
                  <a:lnTo>
                    <a:pt x="634" y="13523"/>
                  </a:lnTo>
                  <a:cubicBezTo>
                    <a:pt x="1246" y="13470"/>
                    <a:pt x="1246" y="13470"/>
                    <a:pt x="1246" y="13470"/>
                  </a:cubicBezTo>
                  <a:cubicBezTo>
                    <a:pt x="1246" y="13875"/>
                    <a:pt x="1246" y="13875"/>
                    <a:pt x="1246" y="13875"/>
                  </a:cubicBezTo>
                  <a:cubicBezTo>
                    <a:pt x="634" y="13957"/>
                    <a:pt x="634" y="13957"/>
                    <a:pt x="634" y="13957"/>
                  </a:cubicBezTo>
                  <a:lnTo>
                    <a:pt x="634" y="13523"/>
                  </a:lnTo>
                  <a:close/>
                  <a:moveTo>
                    <a:pt x="634" y="12775"/>
                  </a:moveTo>
                  <a:lnTo>
                    <a:pt x="634" y="12775"/>
                  </a:lnTo>
                  <a:cubicBezTo>
                    <a:pt x="841" y="12764"/>
                    <a:pt x="1048" y="12755"/>
                    <a:pt x="1246" y="12744"/>
                  </a:cubicBezTo>
                  <a:cubicBezTo>
                    <a:pt x="1246" y="12879"/>
                    <a:pt x="1246" y="13013"/>
                    <a:pt x="1246" y="13149"/>
                  </a:cubicBezTo>
                  <a:cubicBezTo>
                    <a:pt x="1048" y="13169"/>
                    <a:pt x="841" y="13200"/>
                    <a:pt x="634" y="13220"/>
                  </a:cubicBezTo>
                  <a:cubicBezTo>
                    <a:pt x="634" y="13076"/>
                    <a:pt x="634" y="12931"/>
                    <a:pt x="634" y="12775"/>
                  </a:cubicBezTo>
                  <a:close/>
                  <a:moveTo>
                    <a:pt x="634" y="12038"/>
                  </a:moveTo>
                  <a:lnTo>
                    <a:pt x="634" y="12038"/>
                  </a:lnTo>
                  <a:cubicBezTo>
                    <a:pt x="841" y="12027"/>
                    <a:pt x="1048" y="12018"/>
                    <a:pt x="1255" y="12007"/>
                  </a:cubicBezTo>
                  <a:cubicBezTo>
                    <a:pt x="1255" y="12152"/>
                    <a:pt x="1255" y="12287"/>
                    <a:pt x="1255" y="12421"/>
                  </a:cubicBezTo>
                  <a:cubicBezTo>
                    <a:pt x="1048" y="12443"/>
                    <a:pt x="841" y="12463"/>
                    <a:pt x="634" y="12474"/>
                  </a:cubicBezTo>
                  <a:cubicBezTo>
                    <a:pt x="634" y="12328"/>
                    <a:pt x="634" y="12183"/>
                    <a:pt x="634" y="12038"/>
                  </a:cubicBezTo>
                  <a:close/>
                  <a:moveTo>
                    <a:pt x="634" y="11290"/>
                  </a:moveTo>
                  <a:lnTo>
                    <a:pt x="634" y="11290"/>
                  </a:lnTo>
                  <a:cubicBezTo>
                    <a:pt x="841" y="11290"/>
                    <a:pt x="1048" y="11290"/>
                    <a:pt x="1255" y="11281"/>
                  </a:cubicBezTo>
                  <a:cubicBezTo>
                    <a:pt x="1255" y="11426"/>
                    <a:pt x="1255" y="11562"/>
                    <a:pt x="1255" y="11695"/>
                  </a:cubicBezTo>
                  <a:cubicBezTo>
                    <a:pt x="1048" y="11706"/>
                    <a:pt x="841" y="11727"/>
                    <a:pt x="634" y="11738"/>
                  </a:cubicBezTo>
                  <a:cubicBezTo>
                    <a:pt x="634" y="11593"/>
                    <a:pt x="634" y="11437"/>
                    <a:pt x="634" y="11290"/>
                  </a:cubicBezTo>
                  <a:close/>
                  <a:moveTo>
                    <a:pt x="634" y="10554"/>
                  </a:moveTo>
                  <a:lnTo>
                    <a:pt x="634" y="10554"/>
                  </a:lnTo>
                  <a:cubicBezTo>
                    <a:pt x="841" y="10554"/>
                    <a:pt x="1048" y="10554"/>
                    <a:pt x="1255" y="10554"/>
                  </a:cubicBezTo>
                  <a:cubicBezTo>
                    <a:pt x="1255" y="10689"/>
                    <a:pt x="1255" y="10834"/>
                    <a:pt x="1255" y="10970"/>
                  </a:cubicBezTo>
                  <a:cubicBezTo>
                    <a:pt x="1048" y="10979"/>
                    <a:pt x="841" y="10979"/>
                    <a:pt x="634" y="10990"/>
                  </a:cubicBezTo>
                  <a:cubicBezTo>
                    <a:pt x="634" y="10845"/>
                    <a:pt x="634" y="10700"/>
                    <a:pt x="634" y="10554"/>
                  </a:cubicBezTo>
                  <a:close/>
                  <a:moveTo>
                    <a:pt x="634" y="9808"/>
                  </a:moveTo>
                  <a:lnTo>
                    <a:pt x="634" y="9808"/>
                  </a:lnTo>
                  <a:cubicBezTo>
                    <a:pt x="841" y="9817"/>
                    <a:pt x="1048" y="9817"/>
                    <a:pt x="1255" y="9828"/>
                  </a:cubicBezTo>
                  <a:cubicBezTo>
                    <a:pt x="1255" y="9963"/>
                    <a:pt x="1255" y="10097"/>
                    <a:pt x="1255" y="10242"/>
                  </a:cubicBezTo>
                  <a:cubicBezTo>
                    <a:pt x="1048" y="10242"/>
                    <a:pt x="841" y="10242"/>
                    <a:pt x="634" y="10253"/>
                  </a:cubicBezTo>
                  <a:cubicBezTo>
                    <a:pt x="634" y="10108"/>
                    <a:pt x="634" y="9952"/>
                    <a:pt x="634" y="9808"/>
                  </a:cubicBezTo>
                  <a:close/>
                  <a:moveTo>
                    <a:pt x="634" y="9071"/>
                  </a:moveTo>
                  <a:lnTo>
                    <a:pt x="634" y="9071"/>
                  </a:lnTo>
                  <a:cubicBezTo>
                    <a:pt x="841" y="9080"/>
                    <a:pt x="1048" y="9091"/>
                    <a:pt x="1255" y="9102"/>
                  </a:cubicBezTo>
                  <a:cubicBezTo>
                    <a:pt x="1255" y="9236"/>
                    <a:pt x="1255" y="9371"/>
                    <a:pt x="1255" y="9516"/>
                  </a:cubicBezTo>
                  <a:cubicBezTo>
                    <a:pt x="1048" y="9505"/>
                    <a:pt x="841" y="9505"/>
                    <a:pt x="634" y="9505"/>
                  </a:cubicBezTo>
                  <a:cubicBezTo>
                    <a:pt x="634" y="9360"/>
                    <a:pt x="634" y="9216"/>
                    <a:pt x="634" y="9071"/>
                  </a:cubicBezTo>
                  <a:close/>
                  <a:moveTo>
                    <a:pt x="634" y="8323"/>
                  </a:moveTo>
                  <a:lnTo>
                    <a:pt x="634" y="8323"/>
                  </a:lnTo>
                  <a:cubicBezTo>
                    <a:pt x="841" y="8343"/>
                    <a:pt x="1048" y="8354"/>
                    <a:pt x="1255" y="8374"/>
                  </a:cubicBezTo>
                  <a:cubicBezTo>
                    <a:pt x="1255" y="8510"/>
                    <a:pt x="1255" y="8646"/>
                    <a:pt x="1255" y="8779"/>
                  </a:cubicBezTo>
                  <a:cubicBezTo>
                    <a:pt x="1048" y="8779"/>
                    <a:pt x="841" y="8770"/>
                    <a:pt x="634" y="8770"/>
                  </a:cubicBezTo>
                  <a:cubicBezTo>
                    <a:pt x="634" y="8615"/>
                    <a:pt x="634" y="8468"/>
                    <a:pt x="634" y="8323"/>
                  </a:cubicBezTo>
                  <a:close/>
                  <a:moveTo>
                    <a:pt x="634" y="7586"/>
                  </a:moveTo>
                  <a:lnTo>
                    <a:pt x="634" y="7586"/>
                  </a:lnTo>
                  <a:cubicBezTo>
                    <a:pt x="841" y="7607"/>
                    <a:pt x="1048" y="7629"/>
                    <a:pt x="1255" y="7649"/>
                  </a:cubicBezTo>
                  <a:cubicBezTo>
                    <a:pt x="1255" y="7784"/>
                    <a:pt x="1255" y="7918"/>
                    <a:pt x="1255" y="8054"/>
                  </a:cubicBezTo>
                  <a:cubicBezTo>
                    <a:pt x="1048" y="8043"/>
                    <a:pt x="841" y="8034"/>
                    <a:pt x="634" y="8023"/>
                  </a:cubicBezTo>
                  <a:cubicBezTo>
                    <a:pt x="634" y="7878"/>
                    <a:pt x="634" y="7731"/>
                    <a:pt x="634" y="7586"/>
                  </a:cubicBezTo>
                  <a:close/>
                  <a:moveTo>
                    <a:pt x="634" y="6839"/>
                  </a:moveTo>
                  <a:lnTo>
                    <a:pt x="634" y="6839"/>
                  </a:lnTo>
                  <a:cubicBezTo>
                    <a:pt x="841" y="6870"/>
                    <a:pt x="1048" y="6892"/>
                    <a:pt x="1255" y="6923"/>
                  </a:cubicBezTo>
                  <a:cubicBezTo>
                    <a:pt x="1255" y="7057"/>
                    <a:pt x="1255" y="7192"/>
                    <a:pt x="1255" y="7328"/>
                  </a:cubicBezTo>
                  <a:cubicBezTo>
                    <a:pt x="1048" y="7317"/>
                    <a:pt x="841" y="7297"/>
                    <a:pt x="634" y="7286"/>
                  </a:cubicBezTo>
                  <a:cubicBezTo>
                    <a:pt x="634" y="7130"/>
                    <a:pt x="634" y="6985"/>
                    <a:pt x="634" y="6839"/>
                  </a:cubicBezTo>
                  <a:close/>
                  <a:moveTo>
                    <a:pt x="634" y="6102"/>
                  </a:moveTo>
                  <a:lnTo>
                    <a:pt x="634" y="6102"/>
                  </a:lnTo>
                  <a:cubicBezTo>
                    <a:pt x="841" y="6124"/>
                    <a:pt x="1048" y="6155"/>
                    <a:pt x="1255" y="6186"/>
                  </a:cubicBezTo>
                  <a:cubicBezTo>
                    <a:pt x="1255" y="6331"/>
                    <a:pt x="1255" y="6467"/>
                    <a:pt x="1255" y="6600"/>
                  </a:cubicBezTo>
                  <a:cubicBezTo>
                    <a:pt x="1048" y="6580"/>
                    <a:pt x="841" y="6560"/>
                    <a:pt x="634" y="6538"/>
                  </a:cubicBezTo>
                  <a:cubicBezTo>
                    <a:pt x="634" y="6393"/>
                    <a:pt x="634" y="6248"/>
                    <a:pt x="634" y="6102"/>
                  </a:cubicBezTo>
                  <a:close/>
                  <a:moveTo>
                    <a:pt x="634" y="5055"/>
                  </a:moveTo>
                  <a:lnTo>
                    <a:pt x="634" y="5055"/>
                  </a:lnTo>
                  <a:cubicBezTo>
                    <a:pt x="634" y="4909"/>
                    <a:pt x="634" y="4764"/>
                    <a:pt x="634" y="4608"/>
                  </a:cubicBezTo>
                  <a:cubicBezTo>
                    <a:pt x="841" y="4650"/>
                    <a:pt x="1048" y="4691"/>
                    <a:pt x="1255" y="4733"/>
                  </a:cubicBezTo>
                  <a:cubicBezTo>
                    <a:pt x="1255" y="4868"/>
                    <a:pt x="1255" y="5013"/>
                    <a:pt x="1255" y="5149"/>
                  </a:cubicBezTo>
                  <a:cubicBezTo>
                    <a:pt x="1048" y="5118"/>
                    <a:pt x="841" y="5086"/>
                    <a:pt x="634" y="5055"/>
                  </a:cubicBezTo>
                  <a:close/>
                  <a:moveTo>
                    <a:pt x="634" y="5356"/>
                  </a:moveTo>
                  <a:lnTo>
                    <a:pt x="634" y="5356"/>
                  </a:lnTo>
                  <a:cubicBezTo>
                    <a:pt x="841" y="5387"/>
                    <a:pt x="1048" y="5427"/>
                    <a:pt x="1255" y="5459"/>
                  </a:cubicBezTo>
                  <a:cubicBezTo>
                    <a:pt x="1255" y="5605"/>
                    <a:pt x="1255" y="5739"/>
                    <a:pt x="1255" y="5875"/>
                  </a:cubicBezTo>
                  <a:cubicBezTo>
                    <a:pt x="1048" y="5843"/>
                    <a:pt x="841" y="5823"/>
                    <a:pt x="634" y="5792"/>
                  </a:cubicBezTo>
                  <a:cubicBezTo>
                    <a:pt x="634" y="5645"/>
                    <a:pt x="634" y="5501"/>
                    <a:pt x="634" y="5356"/>
                  </a:cubicBezTo>
                  <a:close/>
                  <a:moveTo>
                    <a:pt x="634" y="3871"/>
                  </a:moveTo>
                  <a:lnTo>
                    <a:pt x="634" y="3871"/>
                  </a:lnTo>
                  <a:cubicBezTo>
                    <a:pt x="841" y="3913"/>
                    <a:pt x="1048" y="3965"/>
                    <a:pt x="1255" y="4007"/>
                  </a:cubicBezTo>
                  <a:cubicBezTo>
                    <a:pt x="1255" y="4141"/>
                    <a:pt x="1255" y="4287"/>
                    <a:pt x="1255" y="4421"/>
                  </a:cubicBezTo>
                  <a:cubicBezTo>
                    <a:pt x="1048" y="4381"/>
                    <a:pt x="841" y="4350"/>
                    <a:pt x="634" y="4308"/>
                  </a:cubicBezTo>
                  <a:cubicBezTo>
                    <a:pt x="634" y="4163"/>
                    <a:pt x="634" y="4016"/>
                    <a:pt x="634" y="3871"/>
                  </a:cubicBezTo>
                  <a:close/>
                  <a:moveTo>
                    <a:pt x="634" y="3125"/>
                  </a:moveTo>
                  <a:lnTo>
                    <a:pt x="634" y="3125"/>
                  </a:lnTo>
                  <a:cubicBezTo>
                    <a:pt x="841" y="3177"/>
                    <a:pt x="1048" y="3228"/>
                    <a:pt x="1255" y="3279"/>
                  </a:cubicBezTo>
                  <a:cubicBezTo>
                    <a:pt x="1255" y="3415"/>
                    <a:pt x="1255" y="3551"/>
                    <a:pt x="1255" y="3695"/>
                  </a:cubicBezTo>
                  <a:cubicBezTo>
                    <a:pt x="1048" y="3653"/>
                    <a:pt x="841" y="3613"/>
                    <a:pt x="634" y="3571"/>
                  </a:cubicBezTo>
                  <a:cubicBezTo>
                    <a:pt x="634" y="3426"/>
                    <a:pt x="634" y="3279"/>
                    <a:pt x="634" y="3125"/>
                  </a:cubicBezTo>
                  <a:close/>
                  <a:moveTo>
                    <a:pt x="634" y="2389"/>
                  </a:moveTo>
                  <a:lnTo>
                    <a:pt x="634" y="2389"/>
                  </a:lnTo>
                  <a:cubicBezTo>
                    <a:pt x="841" y="2440"/>
                    <a:pt x="1048" y="2502"/>
                    <a:pt x="1255" y="2554"/>
                  </a:cubicBezTo>
                  <a:cubicBezTo>
                    <a:pt x="1255" y="2689"/>
                    <a:pt x="1255" y="2823"/>
                    <a:pt x="1255" y="2959"/>
                  </a:cubicBezTo>
                  <a:cubicBezTo>
                    <a:pt x="1048" y="2916"/>
                    <a:pt x="841" y="2876"/>
                    <a:pt x="634" y="2823"/>
                  </a:cubicBezTo>
                  <a:cubicBezTo>
                    <a:pt x="634" y="2678"/>
                    <a:pt x="634" y="2533"/>
                    <a:pt x="634" y="2389"/>
                  </a:cubicBezTo>
                  <a:close/>
                  <a:moveTo>
                    <a:pt x="634" y="1641"/>
                  </a:moveTo>
                  <a:lnTo>
                    <a:pt x="634" y="1641"/>
                  </a:lnTo>
                  <a:cubicBezTo>
                    <a:pt x="841" y="1703"/>
                    <a:pt x="1048" y="1765"/>
                    <a:pt x="1255" y="1828"/>
                  </a:cubicBezTo>
                  <a:cubicBezTo>
                    <a:pt x="1255" y="1963"/>
                    <a:pt x="1255" y="2097"/>
                    <a:pt x="1255" y="2233"/>
                  </a:cubicBezTo>
                  <a:cubicBezTo>
                    <a:pt x="1048" y="2180"/>
                    <a:pt x="841" y="2139"/>
                    <a:pt x="634" y="2088"/>
                  </a:cubicBezTo>
                  <a:cubicBezTo>
                    <a:pt x="634" y="1941"/>
                    <a:pt x="634" y="1786"/>
                    <a:pt x="634" y="1641"/>
                  </a:cubicBezTo>
                  <a:close/>
                  <a:moveTo>
                    <a:pt x="1255" y="1505"/>
                  </a:moveTo>
                  <a:lnTo>
                    <a:pt x="1255" y="1505"/>
                  </a:lnTo>
                  <a:cubicBezTo>
                    <a:pt x="634" y="1340"/>
                    <a:pt x="634" y="1340"/>
                    <a:pt x="634" y="1340"/>
                  </a:cubicBezTo>
                  <a:cubicBezTo>
                    <a:pt x="634" y="904"/>
                    <a:pt x="634" y="904"/>
                    <a:pt x="634" y="904"/>
                  </a:cubicBezTo>
                  <a:cubicBezTo>
                    <a:pt x="1255" y="1102"/>
                    <a:pt x="1255" y="1102"/>
                    <a:pt x="1255" y="1102"/>
                  </a:cubicBezTo>
                  <a:lnTo>
                    <a:pt x="1255" y="1505"/>
                  </a:lnTo>
                  <a:close/>
                  <a:moveTo>
                    <a:pt x="2045" y="1723"/>
                  </a:moveTo>
                  <a:lnTo>
                    <a:pt x="2045" y="1723"/>
                  </a:lnTo>
                  <a:cubicBezTo>
                    <a:pt x="1660" y="1610"/>
                    <a:pt x="1660" y="1610"/>
                    <a:pt x="1660" y="1610"/>
                  </a:cubicBezTo>
                  <a:cubicBezTo>
                    <a:pt x="1660" y="1216"/>
                    <a:pt x="1660" y="1216"/>
                    <a:pt x="1660" y="1216"/>
                  </a:cubicBezTo>
                  <a:cubicBezTo>
                    <a:pt x="2045" y="1340"/>
                    <a:pt x="2045" y="1340"/>
                    <a:pt x="2045" y="1340"/>
                  </a:cubicBezTo>
                  <a:lnTo>
                    <a:pt x="2045" y="1723"/>
                  </a:lnTo>
                  <a:close/>
                  <a:moveTo>
                    <a:pt x="2054" y="2429"/>
                  </a:moveTo>
                  <a:lnTo>
                    <a:pt x="2054" y="2429"/>
                  </a:lnTo>
                  <a:cubicBezTo>
                    <a:pt x="1921" y="2398"/>
                    <a:pt x="1785" y="2367"/>
                    <a:pt x="1660" y="2326"/>
                  </a:cubicBezTo>
                  <a:cubicBezTo>
                    <a:pt x="1660" y="2202"/>
                    <a:pt x="1660" y="2066"/>
                    <a:pt x="1660" y="1932"/>
                  </a:cubicBezTo>
                  <a:cubicBezTo>
                    <a:pt x="1785" y="1973"/>
                    <a:pt x="1921" y="2015"/>
                    <a:pt x="2054" y="2055"/>
                  </a:cubicBezTo>
                  <a:cubicBezTo>
                    <a:pt x="2054" y="2180"/>
                    <a:pt x="2054" y="2304"/>
                    <a:pt x="2054" y="2429"/>
                  </a:cubicBezTo>
                  <a:close/>
                  <a:moveTo>
                    <a:pt x="2054" y="3135"/>
                  </a:moveTo>
                  <a:lnTo>
                    <a:pt x="2054" y="3135"/>
                  </a:lnTo>
                  <a:cubicBezTo>
                    <a:pt x="1921" y="3103"/>
                    <a:pt x="1785" y="3072"/>
                    <a:pt x="1660" y="3052"/>
                  </a:cubicBezTo>
                  <a:cubicBezTo>
                    <a:pt x="1660" y="2916"/>
                    <a:pt x="1660" y="2783"/>
                    <a:pt x="1660" y="2658"/>
                  </a:cubicBezTo>
                  <a:cubicBezTo>
                    <a:pt x="1785" y="2689"/>
                    <a:pt x="1921" y="2720"/>
                    <a:pt x="2054" y="2761"/>
                  </a:cubicBezTo>
                  <a:cubicBezTo>
                    <a:pt x="2054" y="2885"/>
                    <a:pt x="2054" y="3010"/>
                    <a:pt x="2054" y="3135"/>
                  </a:cubicBezTo>
                  <a:close/>
                  <a:moveTo>
                    <a:pt x="2054" y="3840"/>
                  </a:moveTo>
                  <a:lnTo>
                    <a:pt x="2054" y="3840"/>
                  </a:lnTo>
                  <a:cubicBezTo>
                    <a:pt x="1921" y="3820"/>
                    <a:pt x="1796" y="3789"/>
                    <a:pt x="1660" y="3769"/>
                  </a:cubicBezTo>
                  <a:cubicBezTo>
                    <a:pt x="1660" y="3633"/>
                    <a:pt x="1660" y="3497"/>
                    <a:pt x="1660" y="3375"/>
                  </a:cubicBezTo>
                  <a:cubicBezTo>
                    <a:pt x="1796" y="3404"/>
                    <a:pt x="1921" y="3435"/>
                    <a:pt x="2054" y="3466"/>
                  </a:cubicBezTo>
                  <a:cubicBezTo>
                    <a:pt x="2054" y="3591"/>
                    <a:pt x="2054" y="3716"/>
                    <a:pt x="2054" y="3840"/>
                  </a:cubicBezTo>
                  <a:close/>
                  <a:moveTo>
                    <a:pt x="2054" y="4557"/>
                  </a:moveTo>
                  <a:lnTo>
                    <a:pt x="2054" y="4557"/>
                  </a:lnTo>
                  <a:cubicBezTo>
                    <a:pt x="1921" y="4526"/>
                    <a:pt x="1796" y="4505"/>
                    <a:pt x="1660" y="4483"/>
                  </a:cubicBezTo>
                  <a:cubicBezTo>
                    <a:pt x="1660" y="4350"/>
                    <a:pt x="1660" y="4225"/>
                    <a:pt x="1660" y="4089"/>
                  </a:cubicBezTo>
                  <a:cubicBezTo>
                    <a:pt x="1796" y="4121"/>
                    <a:pt x="1921" y="4141"/>
                    <a:pt x="2054" y="4172"/>
                  </a:cubicBezTo>
                  <a:cubicBezTo>
                    <a:pt x="2054" y="4297"/>
                    <a:pt x="2054" y="4421"/>
                    <a:pt x="2054" y="4557"/>
                  </a:cubicBezTo>
                  <a:close/>
                  <a:moveTo>
                    <a:pt x="2054" y="5262"/>
                  </a:moveTo>
                  <a:lnTo>
                    <a:pt x="2054" y="5262"/>
                  </a:lnTo>
                  <a:cubicBezTo>
                    <a:pt x="1921" y="5242"/>
                    <a:pt x="1796" y="5220"/>
                    <a:pt x="1660" y="5200"/>
                  </a:cubicBezTo>
                  <a:cubicBezTo>
                    <a:pt x="1660" y="5064"/>
                    <a:pt x="1660" y="4940"/>
                    <a:pt x="1660" y="4806"/>
                  </a:cubicBezTo>
                  <a:cubicBezTo>
                    <a:pt x="1796" y="4826"/>
                    <a:pt x="1921" y="4857"/>
                    <a:pt x="2054" y="4878"/>
                  </a:cubicBezTo>
                  <a:cubicBezTo>
                    <a:pt x="2054" y="5013"/>
                    <a:pt x="2054" y="5138"/>
                    <a:pt x="2054" y="5262"/>
                  </a:cubicBezTo>
                  <a:close/>
                  <a:moveTo>
                    <a:pt x="2054" y="5968"/>
                  </a:moveTo>
                  <a:lnTo>
                    <a:pt x="2054" y="5968"/>
                  </a:lnTo>
                  <a:cubicBezTo>
                    <a:pt x="1930" y="5948"/>
                    <a:pt x="1796" y="5937"/>
                    <a:pt x="1660" y="5917"/>
                  </a:cubicBezTo>
                  <a:cubicBezTo>
                    <a:pt x="1660" y="5792"/>
                    <a:pt x="1660" y="5656"/>
                    <a:pt x="1660" y="5521"/>
                  </a:cubicBezTo>
                  <a:cubicBezTo>
                    <a:pt x="1796" y="5543"/>
                    <a:pt x="1930" y="5574"/>
                    <a:pt x="2054" y="5594"/>
                  </a:cubicBezTo>
                  <a:cubicBezTo>
                    <a:pt x="2054" y="5719"/>
                    <a:pt x="2054" y="5843"/>
                    <a:pt x="2054" y="5968"/>
                  </a:cubicBezTo>
                  <a:close/>
                  <a:moveTo>
                    <a:pt x="2054" y="6674"/>
                  </a:moveTo>
                  <a:lnTo>
                    <a:pt x="2054" y="6674"/>
                  </a:lnTo>
                  <a:cubicBezTo>
                    <a:pt x="1930" y="6663"/>
                    <a:pt x="1796" y="6653"/>
                    <a:pt x="1671" y="6631"/>
                  </a:cubicBezTo>
                  <a:cubicBezTo>
                    <a:pt x="1671" y="6507"/>
                    <a:pt x="1671" y="6373"/>
                    <a:pt x="1671" y="6237"/>
                  </a:cubicBezTo>
                  <a:cubicBezTo>
                    <a:pt x="1796" y="6258"/>
                    <a:pt x="1930" y="6280"/>
                    <a:pt x="2054" y="6300"/>
                  </a:cubicBezTo>
                  <a:cubicBezTo>
                    <a:pt x="2054" y="6424"/>
                    <a:pt x="2054" y="6549"/>
                    <a:pt x="2054" y="6674"/>
                  </a:cubicBezTo>
                  <a:close/>
                  <a:moveTo>
                    <a:pt x="2054" y="7379"/>
                  </a:moveTo>
                  <a:lnTo>
                    <a:pt x="2054" y="7379"/>
                  </a:lnTo>
                  <a:cubicBezTo>
                    <a:pt x="1930" y="7368"/>
                    <a:pt x="1796" y="7368"/>
                    <a:pt x="1671" y="7359"/>
                  </a:cubicBezTo>
                  <a:cubicBezTo>
                    <a:pt x="1671" y="7223"/>
                    <a:pt x="1671" y="7088"/>
                    <a:pt x="1671" y="6954"/>
                  </a:cubicBezTo>
                  <a:cubicBezTo>
                    <a:pt x="1796" y="6974"/>
                    <a:pt x="1930" y="6994"/>
                    <a:pt x="2054" y="7005"/>
                  </a:cubicBezTo>
                  <a:cubicBezTo>
                    <a:pt x="2054" y="7130"/>
                    <a:pt x="2054" y="7255"/>
                    <a:pt x="2054" y="7379"/>
                  </a:cubicBezTo>
                  <a:close/>
                  <a:moveTo>
                    <a:pt x="2054" y="8094"/>
                  </a:moveTo>
                  <a:lnTo>
                    <a:pt x="2054" y="8094"/>
                  </a:lnTo>
                  <a:cubicBezTo>
                    <a:pt x="1930" y="8085"/>
                    <a:pt x="1796" y="8074"/>
                    <a:pt x="1671" y="8074"/>
                  </a:cubicBezTo>
                  <a:cubicBezTo>
                    <a:pt x="1671" y="7940"/>
                    <a:pt x="1671" y="7804"/>
                    <a:pt x="1671" y="7680"/>
                  </a:cubicBezTo>
                  <a:cubicBezTo>
                    <a:pt x="1796" y="7691"/>
                    <a:pt x="1930" y="7700"/>
                    <a:pt x="2054" y="7711"/>
                  </a:cubicBezTo>
                  <a:cubicBezTo>
                    <a:pt x="2054" y="7847"/>
                    <a:pt x="2054" y="7971"/>
                    <a:pt x="2054" y="8094"/>
                  </a:cubicBezTo>
                  <a:close/>
                  <a:moveTo>
                    <a:pt x="2065" y="8800"/>
                  </a:moveTo>
                  <a:lnTo>
                    <a:pt x="2065" y="8800"/>
                  </a:lnTo>
                  <a:cubicBezTo>
                    <a:pt x="1930" y="8800"/>
                    <a:pt x="1796" y="8790"/>
                    <a:pt x="1671" y="8790"/>
                  </a:cubicBezTo>
                  <a:cubicBezTo>
                    <a:pt x="1671" y="8655"/>
                    <a:pt x="1671" y="8521"/>
                    <a:pt x="1671" y="8396"/>
                  </a:cubicBezTo>
                  <a:cubicBezTo>
                    <a:pt x="1796" y="8406"/>
                    <a:pt x="1930" y="8417"/>
                    <a:pt x="2065" y="8428"/>
                  </a:cubicBezTo>
                  <a:cubicBezTo>
                    <a:pt x="2065" y="8552"/>
                    <a:pt x="2065" y="8677"/>
                    <a:pt x="2065" y="8800"/>
                  </a:cubicBezTo>
                  <a:close/>
                  <a:moveTo>
                    <a:pt x="2065" y="9505"/>
                  </a:moveTo>
                  <a:lnTo>
                    <a:pt x="2065" y="9505"/>
                  </a:lnTo>
                  <a:cubicBezTo>
                    <a:pt x="1930" y="9505"/>
                    <a:pt x="1805" y="9505"/>
                    <a:pt x="1671" y="9505"/>
                  </a:cubicBezTo>
                  <a:cubicBezTo>
                    <a:pt x="1671" y="9371"/>
                    <a:pt x="1671" y="9247"/>
                    <a:pt x="1671" y="9111"/>
                  </a:cubicBezTo>
                  <a:cubicBezTo>
                    <a:pt x="1805" y="9122"/>
                    <a:pt x="1930" y="9122"/>
                    <a:pt x="2065" y="9133"/>
                  </a:cubicBezTo>
                  <a:cubicBezTo>
                    <a:pt x="2065" y="9258"/>
                    <a:pt x="2065" y="9381"/>
                    <a:pt x="2065" y="9505"/>
                  </a:cubicBezTo>
                  <a:close/>
                  <a:moveTo>
                    <a:pt x="2065" y="10211"/>
                  </a:moveTo>
                  <a:lnTo>
                    <a:pt x="2065" y="10211"/>
                  </a:lnTo>
                  <a:cubicBezTo>
                    <a:pt x="1930" y="10222"/>
                    <a:pt x="1805" y="10222"/>
                    <a:pt x="1671" y="10222"/>
                  </a:cubicBezTo>
                  <a:cubicBezTo>
                    <a:pt x="1671" y="10086"/>
                    <a:pt x="1671" y="9963"/>
                    <a:pt x="1671" y="9828"/>
                  </a:cubicBezTo>
                  <a:cubicBezTo>
                    <a:pt x="1805" y="9828"/>
                    <a:pt x="1930" y="9839"/>
                    <a:pt x="2065" y="9839"/>
                  </a:cubicBezTo>
                  <a:cubicBezTo>
                    <a:pt x="2065" y="9963"/>
                    <a:pt x="2065" y="10086"/>
                    <a:pt x="2065" y="10211"/>
                  </a:cubicBezTo>
                  <a:close/>
                  <a:moveTo>
                    <a:pt x="2065" y="10928"/>
                  </a:moveTo>
                  <a:lnTo>
                    <a:pt x="2065" y="10928"/>
                  </a:lnTo>
                  <a:cubicBezTo>
                    <a:pt x="1930" y="10928"/>
                    <a:pt x="1805" y="10939"/>
                    <a:pt x="1671" y="10939"/>
                  </a:cubicBezTo>
                  <a:cubicBezTo>
                    <a:pt x="1671" y="10814"/>
                    <a:pt x="1671" y="10678"/>
                    <a:pt x="1671" y="10544"/>
                  </a:cubicBezTo>
                  <a:cubicBezTo>
                    <a:pt x="1805" y="10544"/>
                    <a:pt x="1930" y="10544"/>
                    <a:pt x="2065" y="10544"/>
                  </a:cubicBezTo>
                  <a:cubicBezTo>
                    <a:pt x="2065" y="10678"/>
                    <a:pt x="2065" y="10803"/>
                    <a:pt x="2065" y="10928"/>
                  </a:cubicBezTo>
                  <a:close/>
                  <a:moveTo>
                    <a:pt x="2065" y="11633"/>
                  </a:moveTo>
                  <a:lnTo>
                    <a:pt x="2065" y="11633"/>
                  </a:lnTo>
                  <a:cubicBezTo>
                    <a:pt x="1941" y="11644"/>
                    <a:pt x="1805" y="11653"/>
                    <a:pt x="1671" y="11653"/>
                  </a:cubicBezTo>
                  <a:cubicBezTo>
                    <a:pt x="1671" y="11529"/>
                    <a:pt x="1671" y="11395"/>
                    <a:pt x="1671" y="11259"/>
                  </a:cubicBezTo>
                  <a:cubicBezTo>
                    <a:pt x="1805" y="11259"/>
                    <a:pt x="1941" y="11259"/>
                    <a:pt x="2065" y="11259"/>
                  </a:cubicBezTo>
                  <a:cubicBezTo>
                    <a:pt x="2065" y="11384"/>
                    <a:pt x="2065" y="11508"/>
                    <a:pt x="2065" y="11633"/>
                  </a:cubicBezTo>
                  <a:close/>
                  <a:moveTo>
                    <a:pt x="2065" y="12339"/>
                  </a:moveTo>
                  <a:lnTo>
                    <a:pt x="2065" y="12339"/>
                  </a:lnTo>
                  <a:cubicBezTo>
                    <a:pt x="1941" y="12350"/>
                    <a:pt x="1805" y="12359"/>
                    <a:pt x="1680" y="12381"/>
                  </a:cubicBezTo>
                  <a:cubicBezTo>
                    <a:pt x="1680" y="12245"/>
                    <a:pt x="1680" y="12111"/>
                    <a:pt x="1680" y="11976"/>
                  </a:cubicBezTo>
                  <a:cubicBezTo>
                    <a:pt x="1805" y="11976"/>
                    <a:pt x="1941" y="11965"/>
                    <a:pt x="2065" y="11965"/>
                  </a:cubicBezTo>
                  <a:cubicBezTo>
                    <a:pt x="2065" y="12089"/>
                    <a:pt x="2065" y="12214"/>
                    <a:pt x="2065" y="12339"/>
                  </a:cubicBezTo>
                  <a:close/>
                  <a:moveTo>
                    <a:pt x="2065" y="13044"/>
                  </a:moveTo>
                  <a:lnTo>
                    <a:pt x="2065" y="13044"/>
                  </a:lnTo>
                  <a:cubicBezTo>
                    <a:pt x="1941" y="13065"/>
                    <a:pt x="1805" y="13076"/>
                    <a:pt x="1680" y="13096"/>
                  </a:cubicBezTo>
                  <a:cubicBezTo>
                    <a:pt x="1680" y="12962"/>
                    <a:pt x="1680" y="12826"/>
                    <a:pt x="1680" y="12702"/>
                  </a:cubicBezTo>
                  <a:cubicBezTo>
                    <a:pt x="1805" y="12692"/>
                    <a:pt x="1941" y="12681"/>
                    <a:pt x="2065" y="12670"/>
                  </a:cubicBezTo>
                  <a:cubicBezTo>
                    <a:pt x="2065" y="12795"/>
                    <a:pt x="2065" y="12920"/>
                    <a:pt x="2065" y="13044"/>
                  </a:cubicBezTo>
                  <a:close/>
                  <a:moveTo>
                    <a:pt x="2065" y="13761"/>
                  </a:moveTo>
                  <a:lnTo>
                    <a:pt x="2065" y="13761"/>
                  </a:lnTo>
                  <a:cubicBezTo>
                    <a:pt x="1680" y="13812"/>
                    <a:pt x="1680" y="13812"/>
                    <a:pt x="1680" y="13812"/>
                  </a:cubicBezTo>
                  <a:cubicBezTo>
                    <a:pt x="1680" y="13418"/>
                    <a:pt x="1680" y="13418"/>
                    <a:pt x="1680" y="13418"/>
                  </a:cubicBezTo>
                  <a:cubicBezTo>
                    <a:pt x="2065" y="13376"/>
                    <a:pt x="2065" y="13376"/>
                    <a:pt x="2065" y="13376"/>
                  </a:cubicBezTo>
                  <a:lnTo>
                    <a:pt x="2065" y="13761"/>
                  </a:lnTo>
                  <a:close/>
                  <a:moveTo>
                    <a:pt x="2386" y="13356"/>
                  </a:moveTo>
                  <a:lnTo>
                    <a:pt x="2386" y="13356"/>
                  </a:lnTo>
                  <a:cubicBezTo>
                    <a:pt x="2677" y="13336"/>
                    <a:pt x="2677" y="13336"/>
                    <a:pt x="2677" y="13336"/>
                  </a:cubicBezTo>
                  <a:cubicBezTo>
                    <a:pt x="2677" y="13688"/>
                    <a:pt x="2677" y="13688"/>
                    <a:pt x="2677" y="13688"/>
                  </a:cubicBezTo>
                  <a:cubicBezTo>
                    <a:pt x="2386" y="13719"/>
                    <a:pt x="2386" y="13719"/>
                    <a:pt x="2386" y="13719"/>
                  </a:cubicBezTo>
                  <a:lnTo>
                    <a:pt x="2386" y="13356"/>
                  </a:lnTo>
                  <a:close/>
                  <a:moveTo>
                    <a:pt x="2386" y="12661"/>
                  </a:moveTo>
                  <a:lnTo>
                    <a:pt x="2386" y="12661"/>
                  </a:lnTo>
                  <a:cubicBezTo>
                    <a:pt x="2491" y="12650"/>
                    <a:pt x="2584" y="12650"/>
                    <a:pt x="2677" y="12639"/>
                  </a:cubicBezTo>
                  <a:cubicBezTo>
                    <a:pt x="2677" y="12755"/>
                    <a:pt x="2677" y="12879"/>
                    <a:pt x="2677" y="12993"/>
                  </a:cubicBezTo>
                  <a:cubicBezTo>
                    <a:pt x="2584" y="13004"/>
                    <a:pt x="2491" y="13013"/>
                    <a:pt x="2386" y="13024"/>
                  </a:cubicBezTo>
                  <a:cubicBezTo>
                    <a:pt x="2386" y="12900"/>
                    <a:pt x="2386" y="12775"/>
                    <a:pt x="2386" y="12661"/>
                  </a:cubicBezTo>
                  <a:close/>
                  <a:moveTo>
                    <a:pt x="2386" y="12319"/>
                  </a:moveTo>
                  <a:lnTo>
                    <a:pt x="2386" y="12319"/>
                  </a:lnTo>
                  <a:cubicBezTo>
                    <a:pt x="2386" y="12203"/>
                    <a:pt x="2386" y="12080"/>
                    <a:pt x="2386" y="11956"/>
                  </a:cubicBezTo>
                  <a:cubicBezTo>
                    <a:pt x="2491" y="11956"/>
                    <a:pt x="2584" y="11956"/>
                    <a:pt x="2677" y="11945"/>
                  </a:cubicBezTo>
                  <a:cubicBezTo>
                    <a:pt x="2677" y="12058"/>
                    <a:pt x="2677" y="12183"/>
                    <a:pt x="2677" y="12298"/>
                  </a:cubicBezTo>
                  <a:cubicBezTo>
                    <a:pt x="2584" y="12308"/>
                    <a:pt x="2491" y="12319"/>
                    <a:pt x="2386" y="12319"/>
                  </a:cubicBezTo>
                  <a:close/>
                  <a:moveTo>
                    <a:pt x="2386" y="11259"/>
                  </a:moveTo>
                  <a:lnTo>
                    <a:pt x="2386" y="11259"/>
                  </a:lnTo>
                  <a:cubicBezTo>
                    <a:pt x="2491" y="11259"/>
                    <a:pt x="2584" y="11250"/>
                    <a:pt x="2677" y="11250"/>
                  </a:cubicBezTo>
                  <a:cubicBezTo>
                    <a:pt x="2677" y="11375"/>
                    <a:pt x="2677" y="11488"/>
                    <a:pt x="2677" y="11602"/>
                  </a:cubicBezTo>
                  <a:cubicBezTo>
                    <a:pt x="2584" y="11613"/>
                    <a:pt x="2491" y="11613"/>
                    <a:pt x="2386" y="11622"/>
                  </a:cubicBezTo>
                  <a:cubicBezTo>
                    <a:pt x="2386" y="11497"/>
                    <a:pt x="2386" y="11375"/>
                    <a:pt x="2386" y="11259"/>
                  </a:cubicBezTo>
                  <a:close/>
                  <a:moveTo>
                    <a:pt x="2386" y="10917"/>
                  </a:moveTo>
                  <a:lnTo>
                    <a:pt x="2386" y="10917"/>
                  </a:lnTo>
                  <a:cubicBezTo>
                    <a:pt x="2386" y="10803"/>
                    <a:pt x="2386" y="10678"/>
                    <a:pt x="2386" y="10554"/>
                  </a:cubicBezTo>
                  <a:cubicBezTo>
                    <a:pt x="2491" y="10554"/>
                    <a:pt x="2584" y="10554"/>
                    <a:pt x="2677" y="10554"/>
                  </a:cubicBezTo>
                  <a:cubicBezTo>
                    <a:pt x="2677" y="10678"/>
                    <a:pt x="2677" y="10792"/>
                    <a:pt x="2677" y="10907"/>
                  </a:cubicBezTo>
                  <a:cubicBezTo>
                    <a:pt x="2584" y="10917"/>
                    <a:pt x="2491" y="10917"/>
                    <a:pt x="2386" y="10917"/>
                  </a:cubicBezTo>
                  <a:close/>
                  <a:moveTo>
                    <a:pt x="2386" y="9859"/>
                  </a:moveTo>
                  <a:lnTo>
                    <a:pt x="2386" y="9859"/>
                  </a:lnTo>
                  <a:cubicBezTo>
                    <a:pt x="2491" y="9859"/>
                    <a:pt x="2584" y="9859"/>
                    <a:pt x="2677" y="9870"/>
                  </a:cubicBezTo>
                  <a:cubicBezTo>
                    <a:pt x="2677" y="9984"/>
                    <a:pt x="2677" y="10097"/>
                    <a:pt x="2677" y="10211"/>
                  </a:cubicBezTo>
                  <a:cubicBezTo>
                    <a:pt x="2584" y="10211"/>
                    <a:pt x="2491" y="10222"/>
                    <a:pt x="2386" y="10222"/>
                  </a:cubicBezTo>
                  <a:cubicBezTo>
                    <a:pt x="2386" y="10097"/>
                    <a:pt x="2386" y="9973"/>
                    <a:pt x="2386" y="9859"/>
                  </a:cubicBezTo>
                  <a:close/>
                  <a:moveTo>
                    <a:pt x="2386" y="9516"/>
                  </a:moveTo>
                  <a:lnTo>
                    <a:pt x="2386" y="9516"/>
                  </a:lnTo>
                  <a:cubicBezTo>
                    <a:pt x="2386" y="9403"/>
                    <a:pt x="2386" y="9278"/>
                    <a:pt x="2386" y="9153"/>
                  </a:cubicBezTo>
                  <a:cubicBezTo>
                    <a:pt x="2491" y="9164"/>
                    <a:pt x="2584" y="9164"/>
                    <a:pt x="2677" y="9174"/>
                  </a:cubicBezTo>
                  <a:cubicBezTo>
                    <a:pt x="2677" y="9289"/>
                    <a:pt x="2677" y="9403"/>
                    <a:pt x="2677" y="9516"/>
                  </a:cubicBezTo>
                  <a:cubicBezTo>
                    <a:pt x="2584" y="9516"/>
                    <a:pt x="2491" y="9516"/>
                    <a:pt x="2386" y="9516"/>
                  </a:cubicBezTo>
                  <a:close/>
                  <a:moveTo>
                    <a:pt x="2386" y="8459"/>
                  </a:moveTo>
                  <a:lnTo>
                    <a:pt x="2386" y="8459"/>
                  </a:lnTo>
                  <a:cubicBezTo>
                    <a:pt x="2491" y="8459"/>
                    <a:pt x="2584" y="8468"/>
                    <a:pt x="2677" y="8479"/>
                  </a:cubicBezTo>
                  <a:cubicBezTo>
                    <a:pt x="2677" y="8593"/>
                    <a:pt x="2677" y="8708"/>
                    <a:pt x="2677" y="8831"/>
                  </a:cubicBezTo>
                  <a:cubicBezTo>
                    <a:pt x="2584" y="8822"/>
                    <a:pt x="2491" y="8822"/>
                    <a:pt x="2386" y="8822"/>
                  </a:cubicBezTo>
                  <a:cubicBezTo>
                    <a:pt x="2386" y="8697"/>
                    <a:pt x="2386" y="8572"/>
                    <a:pt x="2386" y="8459"/>
                  </a:cubicBezTo>
                  <a:close/>
                  <a:moveTo>
                    <a:pt x="2386" y="7753"/>
                  </a:moveTo>
                  <a:lnTo>
                    <a:pt x="2386" y="7753"/>
                  </a:lnTo>
                  <a:cubicBezTo>
                    <a:pt x="2491" y="7762"/>
                    <a:pt x="2584" y="7773"/>
                    <a:pt x="2677" y="7784"/>
                  </a:cubicBezTo>
                  <a:cubicBezTo>
                    <a:pt x="2677" y="7898"/>
                    <a:pt x="2677" y="8023"/>
                    <a:pt x="2677" y="8136"/>
                  </a:cubicBezTo>
                  <a:cubicBezTo>
                    <a:pt x="2584" y="8125"/>
                    <a:pt x="2491" y="8125"/>
                    <a:pt x="2386" y="8116"/>
                  </a:cubicBezTo>
                  <a:cubicBezTo>
                    <a:pt x="2386" y="8002"/>
                    <a:pt x="2386" y="7878"/>
                    <a:pt x="2386" y="7753"/>
                  </a:cubicBezTo>
                  <a:close/>
                  <a:moveTo>
                    <a:pt x="2386" y="7057"/>
                  </a:moveTo>
                  <a:lnTo>
                    <a:pt x="2386" y="7057"/>
                  </a:lnTo>
                  <a:cubicBezTo>
                    <a:pt x="2491" y="7068"/>
                    <a:pt x="2584" y="7079"/>
                    <a:pt x="2677" y="7088"/>
                  </a:cubicBezTo>
                  <a:cubicBezTo>
                    <a:pt x="2677" y="7203"/>
                    <a:pt x="2677" y="7328"/>
                    <a:pt x="2677" y="7442"/>
                  </a:cubicBezTo>
                  <a:cubicBezTo>
                    <a:pt x="2584" y="7431"/>
                    <a:pt x="2491" y="7420"/>
                    <a:pt x="2386" y="7420"/>
                  </a:cubicBezTo>
                  <a:cubicBezTo>
                    <a:pt x="2386" y="7297"/>
                    <a:pt x="2386" y="7172"/>
                    <a:pt x="2386" y="7057"/>
                  </a:cubicBezTo>
                  <a:close/>
                  <a:moveTo>
                    <a:pt x="2386" y="6351"/>
                  </a:moveTo>
                  <a:lnTo>
                    <a:pt x="2386" y="6351"/>
                  </a:lnTo>
                  <a:cubicBezTo>
                    <a:pt x="2491" y="6373"/>
                    <a:pt x="2584" y="6382"/>
                    <a:pt x="2677" y="6393"/>
                  </a:cubicBezTo>
                  <a:cubicBezTo>
                    <a:pt x="2677" y="6518"/>
                    <a:pt x="2677" y="6631"/>
                    <a:pt x="2677" y="6747"/>
                  </a:cubicBezTo>
                  <a:cubicBezTo>
                    <a:pt x="2584" y="6736"/>
                    <a:pt x="2491" y="6725"/>
                    <a:pt x="2386" y="6716"/>
                  </a:cubicBezTo>
                  <a:cubicBezTo>
                    <a:pt x="2386" y="6600"/>
                    <a:pt x="2386" y="6476"/>
                    <a:pt x="2386" y="6351"/>
                  </a:cubicBezTo>
                  <a:close/>
                  <a:moveTo>
                    <a:pt x="2386" y="5656"/>
                  </a:moveTo>
                  <a:lnTo>
                    <a:pt x="2386" y="5656"/>
                  </a:lnTo>
                  <a:cubicBezTo>
                    <a:pt x="2491" y="5667"/>
                    <a:pt x="2584" y="5688"/>
                    <a:pt x="2677" y="5699"/>
                  </a:cubicBezTo>
                  <a:cubicBezTo>
                    <a:pt x="2677" y="5823"/>
                    <a:pt x="2677" y="5937"/>
                    <a:pt x="2677" y="6050"/>
                  </a:cubicBezTo>
                  <a:cubicBezTo>
                    <a:pt x="2584" y="6041"/>
                    <a:pt x="2491" y="6030"/>
                    <a:pt x="2386" y="6019"/>
                  </a:cubicBezTo>
                  <a:cubicBezTo>
                    <a:pt x="2386" y="5895"/>
                    <a:pt x="2386" y="5770"/>
                    <a:pt x="2386" y="5656"/>
                  </a:cubicBezTo>
                  <a:close/>
                  <a:moveTo>
                    <a:pt x="2386" y="4951"/>
                  </a:moveTo>
                  <a:lnTo>
                    <a:pt x="2386" y="4951"/>
                  </a:lnTo>
                  <a:cubicBezTo>
                    <a:pt x="2491" y="4971"/>
                    <a:pt x="2584" y="4993"/>
                    <a:pt x="2677" y="5013"/>
                  </a:cubicBezTo>
                  <a:cubicBezTo>
                    <a:pt x="2677" y="5127"/>
                    <a:pt x="2677" y="5242"/>
                    <a:pt x="2677" y="5356"/>
                  </a:cubicBezTo>
                  <a:cubicBezTo>
                    <a:pt x="2584" y="5345"/>
                    <a:pt x="2491" y="5336"/>
                    <a:pt x="2386" y="5314"/>
                  </a:cubicBezTo>
                  <a:cubicBezTo>
                    <a:pt x="2386" y="5200"/>
                    <a:pt x="2386" y="5075"/>
                    <a:pt x="2386" y="4951"/>
                  </a:cubicBezTo>
                  <a:close/>
                  <a:moveTo>
                    <a:pt x="2397" y="4256"/>
                  </a:moveTo>
                  <a:lnTo>
                    <a:pt x="2397" y="4256"/>
                  </a:lnTo>
                  <a:cubicBezTo>
                    <a:pt x="2491" y="4276"/>
                    <a:pt x="2584" y="4297"/>
                    <a:pt x="2677" y="4319"/>
                  </a:cubicBezTo>
                  <a:cubicBezTo>
                    <a:pt x="2677" y="4432"/>
                    <a:pt x="2677" y="4546"/>
                    <a:pt x="2677" y="4661"/>
                  </a:cubicBezTo>
                  <a:cubicBezTo>
                    <a:pt x="2584" y="4650"/>
                    <a:pt x="2491" y="4630"/>
                    <a:pt x="2397" y="4619"/>
                  </a:cubicBezTo>
                  <a:cubicBezTo>
                    <a:pt x="2397" y="4494"/>
                    <a:pt x="2397" y="4370"/>
                    <a:pt x="2397" y="4256"/>
                  </a:cubicBezTo>
                  <a:close/>
                  <a:moveTo>
                    <a:pt x="2397" y="3551"/>
                  </a:moveTo>
                  <a:lnTo>
                    <a:pt x="2397" y="3551"/>
                  </a:lnTo>
                  <a:cubicBezTo>
                    <a:pt x="2491" y="3571"/>
                    <a:pt x="2584" y="3602"/>
                    <a:pt x="2677" y="3622"/>
                  </a:cubicBezTo>
                  <a:cubicBezTo>
                    <a:pt x="2677" y="3738"/>
                    <a:pt x="2677" y="3851"/>
                    <a:pt x="2677" y="3976"/>
                  </a:cubicBezTo>
                  <a:cubicBezTo>
                    <a:pt x="2584" y="3956"/>
                    <a:pt x="2491" y="3934"/>
                    <a:pt x="2397" y="3913"/>
                  </a:cubicBezTo>
                  <a:cubicBezTo>
                    <a:pt x="2397" y="3789"/>
                    <a:pt x="2397" y="3675"/>
                    <a:pt x="2397" y="3551"/>
                  </a:cubicBezTo>
                  <a:close/>
                  <a:moveTo>
                    <a:pt x="2397" y="3219"/>
                  </a:moveTo>
                  <a:lnTo>
                    <a:pt x="2397" y="3219"/>
                  </a:lnTo>
                  <a:cubicBezTo>
                    <a:pt x="2397" y="3094"/>
                    <a:pt x="2397" y="2970"/>
                    <a:pt x="2397" y="2854"/>
                  </a:cubicBezTo>
                  <a:cubicBezTo>
                    <a:pt x="2491" y="2876"/>
                    <a:pt x="2584" y="2907"/>
                    <a:pt x="2677" y="2927"/>
                  </a:cubicBezTo>
                  <a:cubicBezTo>
                    <a:pt x="2677" y="3041"/>
                    <a:pt x="2677" y="3166"/>
                    <a:pt x="2677" y="3279"/>
                  </a:cubicBezTo>
                  <a:cubicBezTo>
                    <a:pt x="2584" y="3259"/>
                    <a:pt x="2491" y="3239"/>
                    <a:pt x="2397" y="3219"/>
                  </a:cubicBezTo>
                  <a:close/>
                  <a:moveTo>
                    <a:pt x="2397" y="2149"/>
                  </a:moveTo>
                  <a:lnTo>
                    <a:pt x="2397" y="2149"/>
                  </a:lnTo>
                  <a:cubicBezTo>
                    <a:pt x="2491" y="2180"/>
                    <a:pt x="2584" y="2202"/>
                    <a:pt x="2677" y="2233"/>
                  </a:cubicBezTo>
                  <a:cubicBezTo>
                    <a:pt x="2677" y="2346"/>
                    <a:pt x="2677" y="2471"/>
                    <a:pt x="2677" y="2585"/>
                  </a:cubicBezTo>
                  <a:cubicBezTo>
                    <a:pt x="2584" y="2565"/>
                    <a:pt x="2491" y="2533"/>
                    <a:pt x="2397" y="2513"/>
                  </a:cubicBezTo>
                  <a:cubicBezTo>
                    <a:pt x="2397" y="2389"/>
                    <a:pt x="2397" y="2273"/>
                    <a:pt x="2397" y="2149"/>
                  </a:cubicBezTo>
                  <a:close/>
                  <a:moveTo>
                    <a:pt x="2677" y="1890"/>
                  </a:moveTo>
                  <a:lnTo>
                    <a:pt x="2677" y="1890"/>
                  </a:lnTo>
                  <a:cubicBezTo>
                    <a:pt x="2397" y="1817"/>
                    <a:pt x="2397" y="1817"/>
                    <a:pt x="2397" y="1817"/>
                  </a:cubicBezTo>
                  <a:cubicBezTo>
                    <a:pt x="2397" y="1454"/>
                    <a:pt x="2397" y="1454"/>
                    <a:pt x="2397" y="1454"/>
                  </a:cubicBezTo>
                  <a:cubicBezTo>
                    <a:pt x="2677" y="1536"/>
                    <a:pt x="2677" y="1536"/>
                    <a:pt x="2677" y="1536"/>
                  </a:cubicBezTo>
                  <a:lnTo>
                    <a:pt x="2677" y="1890"/>
                  </a:lnTo>
                  <a:close/>
                  <a:moveTo>
                    <a:pt x="2936" y="13314"/>
                  </a:moveTo>
                  <a:lnTo>
                    <a:pt x="2936" y="13314"/>
                  </a:lnTo>
                  <a:cubicBezTo>
                    <a:pt x="3185" y="13294"/>
                    <a:pt x="3185" y="13294"/>
                    <a:pt x="3185" y="13294"/>
                  </a:cubicBezTo>
                  <a:cubicBezTo>
                    <a:pt x="3185" y="13625"/>
                    <a:pt x="3185" y="13625"/>
                    <a:pt x="3185" y="13625"/>
                  </a:cubicBezTo>
                  <a:cubicBezTo>
                    <a:pt x="2936" y="13657"/>
                    <a:pt x="2936" y="13657"/>
                    <a:pt x="2936" y="13657"/>
                  </a:cubicBezTo>
                  <a:lnTo>
                    <a:pt x="2936" y="13314"/>
                  </a:lnTo>
                  <a:close/>
                  <a:moveTo>
                    <a:pt x="2936" y="12630"/>
                  </a:moveTo>
                  <a:lnTo>
                    <a:pt x="2936" y="12630"/>
                  </a:lnTo>
                  <a:cubicBezTo>
                    <a:pt x="3020" y="12630"/>
                    <a:pt x="3103" y="12619"/>
                    <a:pt x="3185" y="12619"/>
                  </a:cubicBezTo>
                  <a:cubicBezTo>
                    <a:pt x="3185" y="12724"/>
                    <a:pt x="3185" y="12837"/>
                    <a:pt x="3185" y="12940"/>
                  </a:cubicBezTo>
                  <a:cubicBezTo>
                    <a:pt x="3103" y="12951"/>
                    <a:pt x="3020" y="12962"/>
                    <a:pt x="2936" y="12971"/>
                  </a:cubicBezTo>
                  <a:cubicBezTo>
                    <a:pt x="2936" y="12857"/>
                    <a:pt x="2936" y="12744"/>
                    <a:pt x="2936" y="12630"/>
                  </a:cubicBezTo>
                  <a:close/>
                  <a:moveTo>
                    <a:pt x="2936" y="11945"/>
                  </a:moveTo>
                  <a:lnTo>
                    <a:pt x="2936" y="11945"/>
                  </a:lnTo>
                  <a:cubicBezTo>
                    <a:pt x="3020" y="11934"/>
                    <a:pt x="3103" y="11934"/>
                    <a:pt x="3185" y="11934"/>
                  </a:cubicBezTo>
                  <a:cubicBezTo>
                    <a:pt x="3185" y="12038"/>
                    <a:pt x="3185" y="12152"/>
                    <a:pt x="3185" y="12267"/>
                  </a:cubicBezTo>
                  <a:cubicBezTo>
                    <a:pt x="3103" y="12267"/>
                    <a:pt x="3020" y="12276"/>
                    <a:pt x="2936" y="12287"/>
                  </a:cubicBezTo>
                  <a:cubicBezTo>
                    <a:pt x="2936" y="12174"/>
                    <a:pt x="2936" y="12058"/>
                    <a:pt x="2936" y="11945"/>
                  </a:cubicBezTo>
                  <a:close/>
                  <a:moveTo>
                    <a:pt x="2936" y="11259"/>
                  </a:moveTo>
                  <a:lnTo>
                    <a:pt x="2936" y="11259"/>
                  </a:lnTo>
                  <a:cubicBezTo>
                    <a:pt x="3020" y="11250"/>
                    <a:pt x="3103" y="11250"/>
                    <a:pt x="3185" y="11250"/>
                  </a:cubicBezTo>
                  <a:cubicBezTo>
                    <a:pt x="3185" y="11364"/>
                    <a:pt x="3185" y="11468"/>
                    <a:pt x="3185" y="11582"/>
                  </a:cubicBezTo>
                  <a:cubicBezTo>
                    <a:pt x="3103" y="11582"/>
                    <a:pt x="3020" y="11593"/>
                    <a:pt x="2936" y="11593"/>
                  </a:cubicBezTo>
                  <a:cubicBezTo>
                    <a:pt x="2936" y="11477"/>
                    <a:pt x="2936" y="11364"/>
                    <a:pt x="2936" y="11259"/>
                  </a:cubicBezTo>
                  <a:close/>
                  <a:moveTo>
                    <a:pt x="2947" y="10565"/>
                  </a:moveTo>
                  <a:lnTo>
                    <a:pt x="2947" y="10565"/>
                  </a:lnTo>
                  <a:cubicBezTo>
                    <a:pt x="3020" y="10565"/>
                    <a:pt x="3103" y="10565"/>
                    <a:pt x="3185" y="10565"/>
                  </a:cubicBezTo>
                  <a:cubicBezTo>
                    <a:pt x="3185" y="10678"/>
                    <a:pt x="3185" y="10792"/>
                    <a:pt x="3185" y="10896"/>
                  </a:cubicBezTo>
                  <a:cubicBezTo>
                    <a:pt x="3103" y="10896"/>
                    <a:pt x="3020" y="10907"/>
                    <a:pt x="2947" y="10907"/>
                  </a:cubicBezTo>
                  <a:cubicBezTo>
                    <a:pt x="2947" y="10792"/>
                    <a:pt x="2947" y="10678"/>
                    <a:pt x="2947" y="10565"/>
                  </a:cubicBezTo>
                  <a:close/>
                  <a:moveTo>
                    <a:pt x="2947" y="9879"/>
                  </a:moveTo>
                  <a:lnTo>
                    <a:pt x="2947" y="9879"/>
                  </a:lnTo>
                  <a:cubicBezTo>
                    <a:pt x="3029" y="9879"/>
                    <a:pt x="3114" y="9879"/>
                    <a:pt x="3185" y="9890"/>
                  </a:cubicBezTo>
                  <a:cubicBezTo>
                    <a:pt x="3185" y="9995"/>
                    <a:pt x="3185" y="10108"/>
                    <a:pt x="3185" y="10211"/>
                  </a:cubicBezTo>
                  <a:cubicBezTo>
                    <a:pt x="3114" y="10222"/>
                    <a:pt x="3029" y="10222"/>
                    <a:pt x="2947" y="10222"/>
                  </a:cubicBezTo>
                  <a:cubicBezTo>
                    <a:pt x="2947" y="10108"/>
                    <a:pt x="2947" y="9995"/>
                    <a:pt x="2947" y="9879"/>
                  </a:cubicBezTo>
                  <a:close/>
                  <a:moveTo>
                    <a:pt x="2947" y="9196"/>
                  </a:moveTo>
                  <a:lnTo>
                    <a:pt x="2947" y="9196"/>
                  </a:lnTo>
                  <a:cubicBezTo>
                    <a:pt x="3029" y="9196"/>
                    <a:pt x="3114" y="9205"/>
                    <a:pt x="3196" y="9205"/>
                  </a:cubicBezTo>
                  <a:cubicBezTo>
                    <a:pt x="3196" y="9320"/>
                    <a:pt x="3196" y="9423"/>
                    <a:pt x="3196" y="9536"/>
                  </a:cubicBezTo>
                  <a:cubicBezTo>
                    <a:pt x="3114" y="9536"/>
                    <a:pt x="3029" y="9536"/>
                    <a:pt x="2947" y="9536"/>
                  </a:cubicBezTo>
                  <a:cubicBezTo>
                    <a:pt x="2947" y="9423"/>
                    <a:pt x="2947" y="9309"/>
                    <a:pt x="2947" y="9196"/>
                  </a:cubicBezTo>
                  <a:close/>
                  <a:moveTo>
                    <a:pt x="2947" y="8499"/>
                  </a:moveTo>
                  <a:lnTo>
                    <a:pt x="2947" y="8499"/>
                  </a:lnTo>
                  <a:cubicBezTo>
                    <a:pt x="3029" y="8510"/>
                    <a:pt x="3114" y="8521"/>
                    <a:pt x="3196" y="8521"/>
                  </a:cubicBezTo>
                  <a:cubicBezTo>
                    <a:pt x="3196" y="8635"/>
                    <a:pt x="3196" y="8739"/>
                    <a:pt x="3196" y="8853"/>
                  </a:cubicBezTo>
                  <a:cubicBezTo>
                    <a:pt x="3114" y="8853"/>
                    <a:pt x="3029" y="8853"/>
                    <a:pt x="2947" y="8842"/>
                  </a:cubicBezTo>
                  <a:cubicBezTo>
                    <a:pt x="2947" y="8728"/>
                    <a:pt x="2947" y="8615"/>
                    <a:pt x="2947" y="8499"/>
                  </a:cubicBezTo>
                  <a:close/>
                  <a:moveTo>
                    <a:pt x="2947" y="7815"/>
                  </a:moveTo>
                  <a:lnTo>
                    <a:pt x="2947" y="7815"/>
                  </a:lnTo>
                  <a:cubicBezTo>
                    <a:pt x="3029" y="7825"/>
                    <a:pt x="3114" y="7836"/>
                    <a:pt x="3196" y="7847"/>
                  </a:cubicBezTo>
                  <a:cubicBezTo>
                    <a:pt x="3196" y="7949"/>
                    <a:pt x="3196" y="8065"/>
                    <a:pt x="3196" y="8167"/>
                  </a:cubicBezTo>
                  <a:cubicBezTo>
                    <a:pt x="3114" y="8167"/>
                    <a:pt x="3029" y="8158"/>
                    <a:pt x="2947" y="8158"/>
                  </a:cubicBezTo>
                  <a:cubicBezTo>
                    <a:pt x="2947" y="8043"/>
                    <a:pt x="2947" y="7929"/>
                    <a:pt x="2947" y="7815"/>
                  </a:cubicBezTo>
                  <a:close/>
                  <a:moveTo>
                    <a:pt x="2947" y="7130"/>
                  </a:moveTo>
                  <a:lnTo>
                    <a:pt x="2947" y="7130"/>
                  </a:lnTo>
                  <a:cubicBezTo>
                    <a:pt x="3029" y="7141"/>
                    <a:pt x="3114" y="7150"/>
                    <a:pt x="3196" y="7161"/>
                  </a:cubicBezTo>
                  <a:cubicBezTo>
                    <a:pt x="3196" y="7266"/>
                    <a:pt x="3196" y="7379"/>
                    <a:pt x="3196" y="7493"/>
                  </a:cubicBezTo>
                  <a:cubicBezTo>
                    <a:pt x="3114" y="7484"/>
                    <a:pt x="3029" y="7473"/>
                    <a:pt x="2947" y="7473"/>
                  </a:cubicBezTo>
                  <a:cubicBezTo>
                    <a:pt x="2947" y="7359"/>
                    <a:pt x="2947" y="7244"/>
                    <a:pt x="2947" y="7130"/>
                  </a:cubicBezTo>
                  <a:close/>
                  <a:moveTo>
                    <a:pt x="2958" y="6445"/>
                  </a:moveTo>
                  <a:lnTo>
                    <a:pt x="2958" y="6445"/>
                  </a:lnTo>
                  <a:cubicBezTo>
                    <a:pt x="3040" y="6456"/>
                    <a:pt x="3114" y="6467"/>
                    <a:pt x="3196" y="6476"/>
                  </a:cubicBezTo>
                  <a:cubicBezTo>
                    <a:pt x="3196" y="6591"/>
                    <a:pt x="3196" y="6694"/>
                    <a:pt x="3196" y="6807"/>
                  </a:cubicBezTo>
                  <a:cubicBezTo>
                    <a:pt x="3114" y="6798"/>
                    <a:pt x="3040" y="6787"/>
                    <a:pt x="2958" y="6778"/>
                  </a:cubicBezTo>
                  <a:cubicBezTo>
                    <a:pt x="2958" y="6663"/>
                    <a:pt x="2958" y="6560"/>
                    <a:pt x="2958" y="6445"/>
                  </a:cubicBezTo>
                  <a:close/>
                  <a:moveTo>
                    <a:pt x="2958" y="5750"/>
                  </a:moveTo>
                  <a:lnTo>
                    <a:pt x="2958" y="5750"/>
                  </a:lnTo>
                  <a:cubicBezTo>
                    <a:pt x="3040" y="5770"/>
                    <a:pt x="3123" y="5781"/>
                    <a:pt x="3196" y="5792"/>
                  </a:cubicBezTo>
                  <a:cubicBezTo>
                    <a:pt x="3196" y="5906"/>
                    <a:pt x="3196" y="6019"/>
                    <a:pt x="3196" y="6124"/>
                  </a:cubicBezTo>
                  <a:cubicBezTo>
                    <a:pt x="3123" y="6113"/>
                    <a:pt x="3040" y="6102"/>
                    <a:pt x="2958" y="6093"/>
                  </a:cubicBezTo>
                  <a:cubicBezTo>
                    <a:pt x="2958" y="5977"/>
                    <a:pt x="2958" y="5864"/>
                    <a:pt x="2958" y="5750"/>
                  </a:cubicBezTo>
                  <a:close/>
                  <a:moveTo>
                    <a:pt x="2958" y="5064"/>
                  </a:moveTo>
                  <a:lnTo>
                    <a:pt x="2958" y="5064"/>
                  </a:lnTo>
                  <a:cubicBezTo>
                    <a:pt x="3040" y="5086"/>
                    <a:pt x="3123" y="5096"/>
                    <a:pt x="3207" y="5118"/>
                  </a:cubicBezTo>
                  <a:cubicBezTo>
                    <a:pt x="3207" y="5220"/>
                    <a:pt x="3207" y="5336"/>
                    <a:pt x="3207" y="5438"/>
                  </a:cubicBezTo>
                  <a:cubicBezTo>
                    <a:pt x="3123" y="5427"/>
                    <a:pt x="3040" y="5418"/>
                    <a:pt x="2958" y="5407"/>
                  </a:cubicBezTo>
                  <a:cubicBezTo>
                    <a:pt x="2958" y="5294"/>
                    <a:pt x="2958" y="5180"/>
                    <a:pt x="2958" y="5064"/>
                  </a:cubicBezTo>
                  <a:close/>
                  <a:moveTo>
                    <a:pt x="2958" y="4381"/>
                  </a:moveTo>
                  <a:lnTo>
                    <a:pt x="2958" y="4381"/>
                  </a:lnTo>
                  <a:cubicBezTo>
                    <a:pt x="3040" y="4401"/>
                    <a:pt x="3123" y="4412"/>
                    <a:pt x="3207" y="4432"/>
                  </a:cubicBezTo>
                  <a:cubicBezTo>
                    <a:pt x="3207" y="4546"/>
                    <a:pt x="3207" y="4650"/>
                    <a:pt x="3207" y="4764"/>
                  </a:cubicBezTo>
                  <a:cubicBezTo>
                    <a:pt x="3123" y="4744"/>
                    <a:pt x="3040" y="4733"/>
                    <a:pt x="2958" y="4722"/>
                  </a:cubicBezTo>
                  <a:cubicBezTo>
                    <a:pt x="2958" y="4608"/>
                    <a:pt x="2958" y="4494"/>
                    <a:pt x="2958" y="4381"/>
                  </a:cubicBezTo>
                  <a:close/>
                  <a:moveTo>
                    <a:pt x="2958" y="3695"/>
                  </a:moveTo>
                  <a:lnTo>
                    <a:pt x="2958" y="3695"/>
                  </a:lnTo>
                  <a:cubicBezTo>
                    <a:pt x="3040" y="3706"/>
                    <a:pt x="3123" y="3727"/>
                    <a:pt x="3207" y="3747"/>
                  </a:cubicBezTo>
                  <a:cubicBezTo>
                    <a:pt x="3207" y="3862"/>
                    <a:pt x="3207" y="3965"/>
                    <a:pt x="3207" y="4080"/>
                  </a:cubicBezTo>
                  <a:cubicBezTo>
                    <a:pt x="3123" y="4058"/>
                    <a:pt x="3040" y="4049"/>
                    <a:pt x="2958" y="4027"/>
                  </a:cubicBezTo>
                  <a:cubicBezTo>
                    <a:pt x="2958" y="3913"/>
                    <a:pt x="2958" y="3800"/>
                    <a:pt x="2958" y="3695"/>
                  </a:cubicBezTo>
                  <a:close/>
                  <a:moveTo>
                    <a:pt x="2969" y="3001"/>
                  </a:moveTo>
                  <a:lnTo>
                    <a:pt x="2969" y="3001"/>
                  </a:lnTo>
                  <a:cubicBezTo>
                    <a:pt x="3040" y="3021"/>
                    <a:pt x="3123" y="3052"/>
                    <a:pt x="3207" y="3072"/>
                  </a:cubicBezTo>
                  <a:cubicBezTo>
                    <a:pt x="3207" y="3177"/>
                    <a:pt x="3207" y="3290"/>
                    <a:pt x="3207" y="3395"/>
                  </a:cubicBezTo>
                  <a:cubicBezTo>
                    <a:pt x="3123" y="3384"/>
                    <a:pt x="3040" y="3364"/>
                    <a:pt x="2969" y="3343"/>
                  </a:cubicBezTo>
                  <a:cubicBezTo>
                    <a:pt x="2969" y="3228"/>
                    <a:pt x="2969" y="3114"/>
                    <a:pt x="2969" y="3001"/>
                  </a:cubicBezTo>
                  <a:close/>
                  <a:moveTo>
                    <a:pt x="2969" y="2315"/>
                  </a:moveTo>
                  <a:lnTo>
                    <a:pt x="2969" y="2315"/>
                  </a:lnTo>
                  <a:cubicBezTo>
                    <a:pt x="3051" y="2335"/>
                    <a:pt x="3123" y="2367"/>
                    <a:pt x="3207" y="2389"/>
                  </a:cubicBezTo>
                  <a:cubicBezTo>
                    <a:pt x="3207" y="2502"/>
                    <a:pt x="3207" y="2607"/>
                    <a:pt x="3207" y="2720"/>
                  </a:cubicBezTo>
                  <a:cubicBezTo>
                    <a:pt x="3123" y="2698"/>
                    <a:pt x="3051" y="2678"/>
                    <a:pt x="2969" y="2658"/>
                  </a:cubicBezTo>
                  <a:cubicBezTo>
                    <a:pt x="2969" y="2544"/>
                    <a:pt x="2969" y="2429"/>
                    <a:pt x="2969" y="2315"/>
                  </a:cubicBezTo>
                  <a:close/>
                  <a:moveTo>
                    <a:pt x="3216" y="2035"/>
                  </a:moveTo>
                  <a:lnTo>
                    <a:pt x="3216" y="2035"/>
                  </a:lnTo>
                  <a:cubicBezTo>
                    <a:pt x="2969" y="1973"/>
                    <a:pt x="2969" y="1973"/>
                    <a:pt x="2969" y="1973"/>
                  </a:cubicBezTo>
                  <a:cubicBezTo>
                    <a:pt x="2969" y="1630"/>
                    <a:pt x="2969" y="1630"/>
                    <a:pt x="2969" y="1630"/>
                  </a:cubicBezTo>
                  <a:cubicBezTo>
                    <a:pt x="3216" y="1703"/>
                    <a:pt x="3216" y="1703"/>
                    <a:pt x="3216" y="1703"/>
                  </a:cubicBezTo>
                  <a:lnTo>
                    <a:pt x="3216" y="2035"/>
                  </a:lnTo>
                  <a:close/>
                </a:path>
              </a:pathLst>
            </a:custGeom>
            <a:solidFill>
              <a:srgbClr val="263445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1C86A4A-2F32-4B11-B2E5-97C4FFA89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9806" y="2635785"/>
              <a:ext cx="142895" cy="1100885"/>
            </a:xfrm>
            <a:custGeom>
              <a:avLst/>
              <a:gdLst>
                <a:gd name="T0" fmla="*/ 0 w 1432"/>
                <a:gd name="T1" fmla="*/ 0 h 11011"/>
                <a:gd name="T2" fmla="*/ 1431 w 1432"/>
                <a:gd name="T3" fmla="*/ 10667 h 11011"/>
                <a:gd name="T4" fmla="*/ 0 w 1432"/>
                <a:gd name="T5" fmla="*/ 0 h 11011"/>
                <a:gd name="T6" fmla="*/ 1244 w 1432"/>
                <a:gd name="T7" fmla="*/ 10191 h 11011"/>
                <a:gd name="T8" fmla="*/ 198 w 1432"/>
                <a:gd name="T9" fmla="*/ 10191 h 11011"/>
                <a:gd name="T10" fmla="*/ 1244 w 1432"/>
                <a:gd name="T11" fmla="*/ 10191 h 11011"/>
                <a:gd name="T12" fmla="*/ 1244 w 1432"/>
                <a:gd name="T13" fmla="*/ 9505 h 11011"/>
                <a:gd name="T14" fmla="*/ 198 w 1432"/>
                <a:gd name="T15" fmla="*/ 9454 h 11011"/>
                <a:gd name="T16" fmla="*/ 1244 w 1432"/>
                <a:gd name="T17" fmla="*/ 9505 h 11011"/>
                <a:gd name="T18" fmla="*/ 1244 w 1432"/>
                <a:gd name="T19" fmla="*/ 8811 h 11011"/>
                <a:gd name="T20" fmla="*/ 198 w 1432"/>
                <a:gd name="T21" fmla="*/ 8726 h 11011"/>
                <a:gd name="T22" fmla="*/ 1244 w 1432"/>
                <a:gd name="T23" fmla="*/ 8811 h 11011"/>
                <a:gd name="T24" fmla="*/ 1244 w 1432"/>
                <a:gd name="T25" fmla="*/ 8125 h 11011"/>
                <a:gd name="T26" fmla="*/ 198 w 1432"/>
                <a:gd name="T27" fmla="*/ 7990 h 11011"/>
                <a:gd name="T28" fmla="*/ 1244 w 1432"/>
                <a:gd name="T29" fmla="*/ 8125 h 11011"/>
                <a:gd name="T30" fmla="*/ 1244 w 1432"/>
                <a:gd name="T31" fmla="*/ 7440 h 11011"/>
                <a:gd name="T32" fmla="*/ 198 w 1432"/>
                <a:gd name="T33" fmla="*/ 7255 h 11011"/>
                <a:gd name="T34" fmla="*/ 1244 w 1432"/>
                <a:gd name="T35" fmla="*/ 7440 h 11011"/>
                <a:gd name="T36" fmla="*/ 1244 w 1432"/>
                <a:gd name="T37" fmla="*/ 6745 h 11011"/>
                <a:gd name="T38" fmla="*/ 198 w 1432"/>
                <a:gd name="T39" fmla="*/ 6527 h 11011"/>
                <a:gd name="T40" fmla="*/ 1244 w 1432"/>
                <a:gd name="T41" fmla="*/ 6745 h 11011"/>
                <a:gd name="T42" fmla="*/ 1244 w 1432"/>
                <a:gd name="T43" fmla="*/ 6060 h 11011"/>
                <a:gd name="T44" fmla="*/ 198 w 1432"/>
                <a:gd name="T45" fmla="*/ 5790 h 11011"/>
                <a:gd name="T46" fmla="*/ 1244 w 1432"/>
                <a:gd name="T47" fmla="*/ 6060 h 11011"/>
                <a:gd name="T48" fmla="*/ 1244 w 1432"/>
                <a:gd name="T49" fmla="*/ 5376 h 11011"/>
                <a:gd name="T50" fmla="*/ 198 w 1432"/>
                <a:gd name="T51" fmla="*/ 5053 h 11011"/>
                <a:gd name="T52" fmla="*/ 1244 w 1432"/>
                <a:gd name="T53" fmla="*/ 5376 h 11011"/>
                <a:gd name="T54" fmla="*/ 1244 w 1432"/>
                <a:gd name="T55" fmla="*/ 4680 h 11011"/>
                <a:gd name="T56" fmla="*/ 198 w 1432"/>
                <a:gd name="T57" fmla="*/ 4328 h 11011"/>
                <a:gd name="T58" fmla="*/ 1244 w 1432"/>
                <a:gd name="T59" fmla="*/ 4680 h 11011"/>
                <a:gd name="T60" fmla="*/ 1244 w 1432"/>
                <a:gd name="T61" fmla="*/ 3996 h 11011"/>
                <a:gd name="T62" fmla="*/ 198 w 1432"/>
                <a:gd name="T63" fmla="*/ 3591 h 11011"/>
                <a:gd name="T64" fmla="*/ 1244 w 1432"/>
                <a:gd name="T65" fmla="*/ 3996 h 11011"/>
                <a:gd name="T66" fmla="*/ 1244 w 1432"/>
                <a:gd name="T67" fmla="*/ 3310 h 11011"/>
                <a:gd name="T68" fmla="*/ 198 w 1432"/>
                <a:gd name="T69" fmla="*/ 2854 h 11011"/>
                <a:gd name="T70" fmla="*/ 1244 w 1432"/>
                <a:gd name="T71" fmla="*/ 3310 h 11011"/>
                <a:gd name="T72" fmla="*/ 1244 w 1432"/>
                <a:gd name="T73" fmla="*/ 2616 h 11011"/>
                <a:gd name="T74" fmla="*/ 198 w 1432"/>
                <a:gd name="T75" fmla="*/ 2128 h 11011"/>
                <a:gd name="T76" fmla="*/ 1244 w 1432"/>
                <a:gd name="T77" fmla="*/ 2616 h 11011"/>
                <a:gd name="T78" fmla="*/ 1244 w 1432"/>
                <a:gd name="T79" fmla="*/ 1930 h 11011"/>
                <a:gd name="T80" fmla="*/ 198 w 1432"/>
                <a:gd name="T81" fmla="*/ 1392 h 11011"/>
                <a:gd name="T82" fmla="*/ 1244 w 1432"/>
                <a:gd name="T83" fmla="*/ 1930 h 11011"/>
                <a:gd name="T84" fmla="*/ 1244 w 1432"/>
                <a:gd name="T85" fmla="*/ 1245 h 11011"/>
                <a:gd name="T86" fmla="*/ 198 w 1432"/>
                <a:gd name="T87" fmla="*/ 655 h 11011"/>
                <a:gd name="T88" fmla="*/ 1244 w 1432"/>
                <a:gd name="T89" fmla="*/ 1245 h 1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32" h="11011">
                  <a:moveTo>
                    <a:pt x="0" y="0"/>
                  </a:moveTo>
                  <a:lnTo>
                    <a:pt x="0" y="0"/>
                  </a:lnTo>
                  <a:cubicBezTo>
                    <a:pt x="0" y="11010"/>
                    <a:pt x="0" y="11010"/>
                    <a:pt x="0" y="11010"/>
                  </a:cubicBezTo>
                  <a:cubicBezTo>
                    <a:pt x="1431" y="10667"/>
                    <a:pt x="1431" y="10667"/>
                    <a:pt x="1431" y="10667"/>
                  </a:cubicBezTo>
                  <a:cubicBezTo>
                    <a:pt x="1431" y="477"/>
                    <a:pt x="1431" y="477"/>
                    <a:pt x="1431" y="477"/>
                  </a:cubicBezTo>
                  <a:lnTo>
                    <a:pt x="0" y="0"/>
                  </a:lnTo>
                  <a:close/>
                  <a:moveTo>
                    <a:pt x="1244" y="10191"/>
                  </a:moveTo>
                  <a:lnTo>
                    <a:pt x="1244" y="10191"/>
                  </a:lnTo>
                  <a:cubicBezTo>
                    <a:pt x="198" y="10480"/>
                    <a:pt x="198" y="10480"/>
                    <a:pt x="198" y="10480"/>
                  </a:cubicBezTo>
                  <a:cubicBezTo>
                    <a:pt x="198" y="10191"/>
                    <a:pt x="198" y="10191"/>
                    <a:pt x="198" y="10191"/>
                  </a:cubicBezTo>
                  <a:cubicBezTo>
                    <a:pt x="1244" y="9962"/>
                    <a:pt x="1244" y="9962"/>
                    <a:pt x="1244" y="9962"/>
                  </a:cubicBezTo>
                  <a:lnTo>
                    <a:pt x="1244" y="10191"/>
                  </a:lnTo>
                  <a:close/>
                  <a:moveTo>
                    <a:pt x="1244" y="9505"/>
                  </a:moveTo>
                  <a:lnTo>
                    <a:pt x="1244" y="9505"/>
                  </a:lnTo>
                  <a:cubicBezTo>
                    <a:pt x="904" y="9588"/>
                    <a:pt x="550" y="9661"/>
                    <a:pt x="198" y="9743"/>
                  </a:cubicBezTo>
                  <a:cubicBezTo>
                    <a:pt x="198" y="9650"/>
                    <a:pt x="198" y="9557"/>
                    <a:pt x="198" y="9454"/>
                  </a:cubicBezTo>
                  <a:cubicBezTo>
                    <a:pt x="550" y="9392"/>
                    <a:pt x="904" y="9329"/>
                    <a:pt x="1244" y="9267"/>
                  </a:cubicBezTo>
                  <a:cubicBezTo>
                    <a:pt x="1244" y="9349"/>
                    <a:pt x="1244" y="9423"/>
                    <a:pt x="1244" y="9505"/>
                  </a:cubicBezTo>
                  <a:close/>
                  <a:moveTo>
                    <a:pt x="1244" y="8811"/>
                  </a:moveTo>
                  <a:lnTo>
                    <a:pt x="1244" y="8811"/>
                  </a:lnTo>
                  <a:cubicBezTo>
                    <a:pt x="904" y="8882"/>
                    <a:pt x="550" y="8944"/>
                    <a:pt x="198" y="9007"/>
                  </a:cubicBezTo>
                  <a:cubicBezTo>
                    <a:pt x="198" y="8913"/>
                    <a:pt x="198" y="8820"/>
                    <a:pt x="198" y="8726"/>
                  </a:cubicBezTo>
                  <a:cubicBezTo>
                    <a:pt x="550" y="8675"/>
                    <a:pt x="904" y="8624"/>
                    <a:pt x="1244" y="8581"/>
                  </a:cubicBezTo>
                  <a:cubicBezTo>
                    <a:pt x="1244" y="8655"/>
                    <a:pt x="1244" y="8737"/>
                    <a:pt x="1244" y="8811"/>
                  </a:cubicBezTo>
                  <a:close/>
                  <a:moveTo>
                    <a:pt x="1244" y="8125"/>
                  </a:moveTo>
                  <a:lnTo>
                    <a:pt x="1244" y="8125"/>
                  </a:lnTo>
                  <a:cubicBezTo>
                    <a:pt x="904" y="8176"/>
                    <a:pt x="550" y="8230"/>
                    <a:pt x="198" y="8270"/>
                  </a:cubicBezTo>
                  <a:cubicBezTo>
                    <a:pt x="198" y="8176"/>
                    <a:pt x="198" y="8083"/>
                    <a:pt x="198" y="7990"/>
                  </a:cubicBezTo>
                  <a:cubicBezTo>
                    <a:pt x="550" y="7960"/>
                    <a:pt x="904" y="7929"/>
                    <a:pt x="1244" y="7887"/>
                  </a:cubicBezTo>
                  <a:cubicBezTo>
                    <a:pt x="1244" y="7969"/>
                    <a:pt x="1244" y="8052"/>
                    <a:pt x="1244" y="8125"/>
                  </a:cubicBezTo>
                  <a:close/>
                  <a:moveTo>
                    <a:pt x="1244" y="7440"/>
                  </a:moveTo>
                  <a:lnTo>
                    <a:pt x="1244" y="7440"/>
                  </a:lnTo>
                  <a:cubicBezTo>
                    <a:pt x="904" y="7471"/>
                    <a:pt x="550" y="7502"/>
                    <a:pt x="198" y="7544"/>
                  </a:cubicBezTo>
                  <a:cubicBezTo>
                    <a:pt x="198" y="7451"/>
                    <a:pt x="198" y="7346"/>
                    <a:pt x="198" y="7255"/>
                  </a:cubicBezTo>
                  <a:cubicBezTo>
                    <a:pt x="550" y="7233"/>
                    <a:pt x="904" y="7223"/>
                    <a:pt x="1244" y="7201"/>
                  </a:cubicBezTo>
                  <a:cubicBezTo>
                    <a:pt x="1244" y="7275"/>
                    <a:pt x="1244" y="7357"/>
                    <a:pt x="1244" y="7440"/>
                  </a:cubicBezTo>
                  <a:close/>
                  <a:moveTo>
                    <a:pt x="1244" y="6745"/>
                  </a:moveTo>
                  <a:lnTo>
                    <a:pt x="1244" y="6745"/>
                  </a:lnTo>
                  <a:cubicBezTo>
                    <a:pt x="904" y="6765"/>
                    <a:pt x="550" y="6787"/>
                    <a:pt x="198" y="6807"/>
                  </a:cubicBezTo>
                  <a:cubicBezTo>
                    <a:pt x="198" y="6714"/>
                    <a:pt x="198" y="6620"/>
                    <a:pt x="198" y="6527"/>
                  </a:cubicBezTo>
                  <a:cubicBezTo>
                    <a:pt x="550" y="6518"/>
                    <a:pt x="904" y="6518"/>
                    <a:pt x="1244" y="6507"/>
                  </a:cubicBezTo>
                  <a:cubicBezTo>
                    <a:pt x="1244" y="6589"/>
                    <a:pt x="1244" y="6674"/>
                    <a:pt x="1244" y="6745"/>
                  </a:cubicBezTo>
                  <a:close/>
                  <a:moveTo>
                    <a:pt x="1244" y="6060"/>
                  </a:moveTo>
                  <a:lnTo>
                    <a:pt x="1244" y="6060"/>
                  </a:lnTo>
                  <a:cubicBezTo>
                    <a:pt x="904" y="6071"/>
                    <a:pt x="550" y="6071"/>
                    <a:pt x="198" y="6071"/>
                  </a:cubicBezTo>
                  <a:cubicBezTo>
                    <a:pt x="198" y="5977"/>
                    <a:pt x="198" y="5884"/>
                    <a:pt x="198" y="5790"/>
                  </a:cubicBezTo>
                  <a:cubicBezTo>
                    <a:pt x="550" y="5801"/>
                    <a:pt x="904" y="5812"/>
                    <a:pt x="1244" y="5821"/>
                  </a:cubicBezTo>
                  <a:cubicBezTo>
                    <a:pt x="1244" y="5895"/>
                    <a:pt x="1244" y="5977"/>
                    <a:pt x="1244" y="6060"/>
                  </a:cubicBezTo>
                  <a:close/>
                  <a:moveTo>
                    <a:pt x="1244" y="5376"/>
                  </a:moveTo>
                  <a:lnTo>
                    <a:pt x="1244" y="5376"/>
                  </a:lnTo>
                  <a:cubicBezTo>
                    <a:pt x="904" y="5365"/>
                    <a:pt x="550" y="5354"/>
                    <a:pt x="198" y="5345"/>
                  </a:cubicBezTo>
                  <a:cubicBezTo>
                    <a:pt x="198" y="5251"/>
                    <a:pt x="198" y="5147"/>
                    <a:pt x="198" y="5053"/>
                  </a:cubicBezTo>
                  <a:cubicBezTo>
                    <a:pt x="550" y="5085"/>
                    <a:pt x="904" y="5107"/>
                    <a:pt x="1244" y="5127"/>
                  </a:cubicBezTo>
                  <a:cubicBezTo>
                    <a:pt x="1244" y="5209"/>
                    <a:pt x="1244" y="5292"/>
                    <a:pt x="1244" y="5376"/>
                  </a:cubicBezTo>
                  <a:close/>
                  <a:moveTo>
                    <a:pt x="1244" y="4680"/>
                  </a:moveTo>
                  <a:lnTo>
                    <a:pt x="1244" y="4680"/>
                  </a:lnTo>
                  <a:cubicBezTo>
                    <a:pt x="904" y="4659"/>
                    <a:pt x="550" y="4639"/>
                    <a:pt x="198" y="4608"/>
                  </a:cubicBezTo>
                  <a:cubicBezTo>
                    <a:pt x="198" y="4515"/>
                    <a:pt x="198" y="4421"/>
                    <a:pt x="198" y="4328"/>
                  </a:cubicBezTo>
                  <a:cubicBezTo>
                    <a:pt x="550" y="4359"/>
                    <a:pt x="904" y="4401"/>
                    <a:pt x="1244" y="4432"/>
                  </a:cubicBezTo>
                  <a:cubicBezTo>
                    <a:pt x="1244" y="4515"/>
                    <a:pt x="1244" y="4597"/>
                    <a:pt x="1244" y="4680"/>
                  </a:cubicBezTo>
                  <a:close/>
                  <a:moveTo>
                    <a:pt x="1244" y="3996"/>
                  </a:moveTo>
                  <a:lnTo>
                    <a:pt x="1244" y="3996"/>
                  </a:lnTo>
                  <a:cubicBezTo>
                    <a:pt x="904" y="3954"/>
                    <a:pt x="550" y="3912"/>
                    <a:pt x="198" y="3871"/>
                  </a:cubicBezTo>
                  <a:cubicBezTo>
                    <a:pt x="198" y="3778"/>
                    <a:pt x="198" y="3684"/>
                    <a:pt x="198" y="3591"/>
                  </a:cubicBezTo>
                  <a:cubicBezTo>
                    <a:pt x="550" y="3642"/>
                    <a:pt x="904" y="3695"/>
                    <a:pt x="1244" y="3747"/>
                  </a:cubicBezTo>
                  <a:cubicBezTo>
                    <a:pt x="1244" y="3829"/>
                    <a:pt x="1244" y="3912"/>
                    <a:pt x="1244" y="3996"/>
                  </a:cubicBezTo>
                  <a:close/>
                  <a:moveTo>
                    <a:pt x="1244" y="3310"/>
                  </a:moveTo>
                  <a:lnTo>
                    <a:pt x="1244" y="3310"/>
                  </a:lnTo>
                  <a:cubicBezTo>
                    <a:pt x="904" y="3248"/>
                    <a:pt x="550" y="3197"/>
                    <a:pt x="198" y="3145"/>
                  </a:cubicBezTo>
                  <a:cubicBezTo>
                    <a:pt x="198" y="3050"/>
                    <a:pt x="198" y="2948"/>
                    <a:pt x="198" y="2854"/>
                  </a:cubicBezTo>
                  <a:cubicBezTo>
                    <a:pt x="550" y="2927"/>
                    <a:pt x="904" y="2990"/>
                    <a:pt x="1244" y="3050"/>
                  </a:cubicBezTo>
                  <a:cubicBezTo>
                    <a:pt x="1244" y="3134"/>
                    <a:pt x="1244" y="3228"/>
                    <a:pt x="1244" y="3310"/>
                  </a:cubicBezTo>
                  <a:close/>
                  <a:moveTo>
                    <a:pt x="1244" y="2616"/>
                  </a:moveTo>
                  <a:lnTo>
                    <a:pt x="1244" y="2616"/>
                  </a:lnTo>
                  <a:cubicBezTo>
                    <a:pt x="904" y="2553"/>
                    <a:pt x="550" y="2480"/>
                    <a:pt x="198" y="2409"/>
                  </a:cubicBezTo>
                  <a:cubicBezTo>
                    <a:pt x="198" y="2315"/>
                    <a:pt x="198" y="2222"/>
                    <a:pt x="198" y="2128"/>
                  </a:cubicBezTo>
                  <a:cubicBezTo>
                    <a:pt x="550" y="2200"/>
                    <a:pt x="904" y="2284"/>
                    <a:pt x="1244" y="2367"/>
                  </a:cubicBezTo>
                  <a:cubicBezTo>
                    <a:pt x="1244" y="2449"/>
                    <a:pt x="1244" y="2532"/>
                    <a:pt x="1244" y="2616"/>
                  </a:cubicBezTo>
                  <a:close/>
                  <a:moveTo>
                    <a:pt x="1244" y="1930"/>
                  </a:moveTo>
                  <a:lnTo>
                    <a:pt x="1244" y="1930"/>
                  </a:lnTo>
                  <a:cubicBezTo>
                    <a:pt x="904" y="1848"/>
                    <a:pt x="550" y="1764"/>
                    <a:pt x="198" y="1672"/>
                  </a:cubicBezTo>
                  <a:cubicBezTo>
                    <a:pt x="198" y="1578"/>
                    <a:pt x="198" y="1485"/>
                    <a:pt x="198" y="1392"/>
                  </a:cubicBezTo>
                  <a:cubicBezTo>
                    <a:pt x="550" y="1485"/>
                    <a:pt x="904" y="1578"/>
                    <a:pt x="1244" y="1672"/>
                  </a:cubicBezTo>
                  <a:cubicBezTo>
                    <a:pt x="1244" y="1754"/>
                    <a:pt x="1244" y="1848"/>
                    <a:pt x="1244" y="1930"/>
                  </a:cubicBezTo>
                  <a:close/>
                  <a:moveTo>
                    <a:pt x="1244" y="1245"/>
                  </a:moveTo>
                  <a:lnTo>
                    <a:pt x="1244" y="1245"/>
                  </a:lnTo>
                  <a:cubicBezTo>
                    <a:pt x="198" y="944"/>
                    <a:pt x="198" y="944"/>
                    <a:pt x="198" y="944"/>
                  </a:cubicBezTo>
                  <a:cubicBezTo>
                    <a:pt x="198" y="655"/>
                    <a:pt x="198" y="655"/>
                    <a:pt x="198" y="655"/>
                  </a:cubicBezTo>
                  <a:cubicBezTo>
                    <a:pt x="1244" y="975"/>
                    <a:pt x="1244" y="975"/>
                    <a:pt x="1244" y="975"/>
                  </a:cubicBezTo>
                  <a:lnTo>
                    <a:pt x="1244" y="1245"/>
                  </a:lnTo>
                  <a:close/>
                </a:path>
              </a:pathLst>
            </a:custGeom>
            <a:solidFill>
              <a:srgbClr val="FFC000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1A24A1F5-76F4-4494-B13A-9EF3B9E7E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576" y="2638872"/>
              <a:ext cx="274763" cy="1097798"/>
            </a:xfrm>
            <a:custGeom>
              <a:avLst/>
              <a:gdLst>
                <a:gd name="T0" fmla="*/ 2273 w 2752"/>
                <a:gd name="T1" fmla="*/ 10439 h 10979"/>
                <a:gd name="T2" fmla="*/ 2273 w 2752"/>
                <a:gd name="T3" fmla="*/ 9878 h 10979"/>
                <a:gd name="T4" fmla="*/ 1817 w 2752"/>
                <a:gd name="T5" fmla="*/ 9286 h 10979"/>
                <a:gd name="T6" fmla="*/ 1817 w 2752"/>
                <a:gd name="T7" fmla="*/ 8436 h 10979"/>
                <a:gd name="T8" fmla="*/ 2273 w 2752"/>
                <a:gd name="T9" fmla="*/ 7886 h 10979"/>
                <a:gd name="T10" fmla="*/ 2273 w 2752"/>
                <a:gd name="T11" fmla="*/ 7659 h 10979"/>
                <a:gd name="T12" fmla="*/ 2273 w 2752"/>
                <a:gd name="T13" fmla="*/ 6548 h 10979"/>
                <a:gd name="T14" fmla="*/ 2273 w 2752"/>
                <a:gd name="T15" fmla="*/ 5998 h 10979"/>
                <a:gd name="T16" fmla="*/ 1817 w 2752"/>
                <a:gd name="T17" fmla="*/ 5480 h 10979"/>
                <a:gd name="T18" fmla="*/ 1817 w 2752"/>
                <a:gd name="T19" fmla="*/ 4627 h 10979"/>
                <a:gd name="T20" fmla="*/ 2273 w 2752"/>
                <a:gd name="T21" fmla="*/ 3777 h 10979"/>
                <a:gd name="T22" fmla="*/ 2273 w 2752"/>
                <a:gd name="T23" fmla="*/ 4327 h 10979"/>
                <a:gd name="T24" fmla="*/ 2273 w 2752"/>
                <a:gd name="T25" fmla="*/ 2666 h 10979"/>
                <a:gd name="T26" fmla="*/ 2273 w 2752"/>
                <a:gd name="T27" fmla="*/ 2107 h 10979"/>
                <a:gd name="T28" fmla="*/ 1817 w 2752"/>
                <a:gd name="T29" fmla="*/ 1671 h 10979"/>
                <a:gd name="T30" fmla="*/ 2273 w 2752"/>
                <a:gd name="T31" fmla="*/ 997 h 10979"/>
                <a:gd name="T32" fmla="*/ 1225 w 2752"/>
                <a:gd name="T33" fmla="*/ 1277 h 10979"/>
                <a:gd name="T34" fmla="*/ 1225 w 2752"/>
                <a:gd name="T35" fmla="*/ 1526 h 10979"/>
                <a:gd name="T36" fmla="*/ 1215 w 2752"/>
                <a:gd name="T37" fmla="*/ 2584 h 10979"/>
                <a:gd name="T38" fmla="*/ 1215 w 2752"/>
                <a:gd name="T39" fmla="*/ 3113 h 10979"/>
                <a:gd name="T40" fmla="*/ 1505 w 2752"/>
                <a:gd name="T41" fmla="*/ 3590 h 10979"/>
                <a:gd name="T42" fmla="*/ 1505 w 2752"/>
                <a:gd name="T43" fmla="*/ 4420 h 10979"/>
                <a:gd name="T44" fmla="*/ 1215 w 2752"/>
                <a:gd name="T45" fmla="*/ 4992 h 10979"/>
                <a:gd name="T46" fmla="*/ 1215 w 2752"/>
                <a:gd name="T47" fmla="*/ 5241 h 10979"/>
                <a:gd name="T48" fmla="*/ 1215 w 2752"/>
                <a:gd name="T49" fmla="*/ 6299 h 10979"/>
                <a:gd name="T50" fmla="*/ 1215 w 2752"/>
                <a:gd name="T51" fmla="*/ 6829 h 10979"/>
                <a:gd name="T52" fmla="*/ 1505 w 2752"/>
                <a:gd name="T53" fmla="*/ 7347 h 10979"/>
                <a:gd name="T54" fmla="*/ 1505 w 2752"/>
                <a:gd name="T55" fmla="*/ 8177 h 10979"/>
                <a:gd name="T56" fmla="*/ 1204 w 2752"/>
                <a:gd name="T57" fmla="*/ 8696 h 10979"/>
                <a:gd name="T58" fmla="*/ 1204 w 2752"/>
                <a:gd name="T59" fmla="*/ 8945 h 10979"/>
                <a:gd name="T60" fmla="*/ 1204 w 2752"/>
                <a:gd name="T61" fmla="*/ 10003 h 10979"/>
                <a:gd name="T62" fmla="*/ 966 w 2752"/>
                <a:gd name="T63" fmla="*/ 10252 h 10979"/>
                <a:gd name="T64" fmla="*/ 748 w 2752"/>
                <a:gd name="T65" fmla="*/ 9713 h 10979"/>
                <a:gd name="T66" fmla="*/ 966 w 2752"/>
                <a:gd name="T67" fmla="*/ 8934 h 10979"/>
                <a:gd name="T68" fmla="*/ 966 w 2752"/>
                <a:gd name="T69" fmla="*/ 8416 h 10979"/>
                <a:gd name="T70" fmla="*/ 748 w 2752"/>
                <a:gd name="T71" fmla="*/ 8155 h 10979"/>
                <a:gd name="T72" fmla="*/ 748 w 2752"/>
                <a:gd name="T73" fmla="*/ 7118 h 10979"/>
                <a:gd name="T74" fmla="*/ 966 w 2752"/>
                <a:gd name="T75" fmla="*/ 6588 h 10979"/>
                <a:gd name="T76" fmla="*/ 748 w 2752"/>
                <a:gd name="T77" fmla="*/ 6081 h 10979"/>
                <a:gd name="T78" fmla="*/ 748 w 2752"/>
                <a:gd name="T79" fmla="*/ 5302 h 10979"/>
                <a:gd name="T80" fmla="*/ 966 w 2752"/>
                <a:gd name="T81" fmla="*/ 4743 h 10979"/>
                <a:gd name="T82" fmla="*/ 966 w 2752"/>
                <a:gd name="T83" fmla="*/ 4494 h 10979"/>
                <a:gd name="T84" fmla="*/ 966 w 2752"/>
                <a:gd name="T85" fmla="*/ 3445 h 10979"/>
                <a:gd name="T86" fmla="*/ 966 w 2752"/>
                <a:gd name="T87" fmla="*/ 2927 h 10979"/>
                <a:gd name="T88" fmla="*/ 748 w 2752"/>
                <a:gd name="T89" fmla="*/ 2190 h 10979"/>
                <a:gd name="T90" fmla="*/ 748 w 2752"/>
                <a:gd name="T91" fmla="*/ 1671 h 10979"/>
                <a:gd name="T92" fmla="*/ 748 w 2752"/>
                <a:gd name="T93" fmla="*/ 1411 h 10979"/>
                <a:gd name="T94" fmla="*/ 561 w 2752"/>
                <a:gd name="T95" fmla="*/ 10210 h 10979"/>
                <a:gd name="T96" fmla="*/ 550 w 2752"/>
                <a:gd name="T97" fmla="*/ 9184 h 10979"/>
                <a:gd name="T98" fmla="*/ 550 w 2752"/>
                <a:gd name="T99" fmla="*/ 8665 h 10979"/>
                <a:gd name="T100" fmla="*/ 374 w 2752"/>
                <a:gd name="T101" fmla="*/ 8146 h 10979"/>
                <a:gd name="T102" fmla="*/ 365 w 2752"/>
                <a:gd name="T103" fmla="*/ 7388 h 10979"/>
                <a:gd name="T104" fmla="*/ 550 w 2752"/>
                <a:gd name="T105" fmla="*/ 6869 h 10979"/>
                <a:gd name="T106" fmla="*/ 550 w 2752"/>
                <a:gd name="T107" fmla="*/ 6610 h 10979"/>
                <a:gd name="T108" fmla="*/ 550 w 2752"/>
                <a:gd name="T109" fmla="*/ 5582 h 10979"/>
                <a:gd name="T110" fmla="*/ 541 w 2752"/>
                <a:gd name="T111" fmla="*/ 5064 h 10979"/>
                <a:gd name="T112" fmla="*/ 365 w 2752"/>
                <a:gd name="T113" fmla="*/ 4576 h 10979"/>
                <a:gd name="T114" fmla="*/ 354 w 2752"/>
                <a:gd name="T115" fmla="*/ 3819 h 10979"/>
                <a:gd name="T116" fmla="*/ 541 w 2752"/>
                <a:gd name="T117" fmla="*/ 3269 h 10979"/>
                <a:gd name="T118" fmla="*/ 541 w 2752"/>
                <a:gd name="T119" fmla="*/ 3009 h 10979"/>
                <a:gd name="T120" fmla="*/ 541 w 2752"/>
                <a:gd name="T121" fmla="*/ 1983 h 10979"/>
                <a:gd name="T122" fmla="*/ 354 w 2752"/>
                <a:gd name="T123" fmla="*/ 1277 h 10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52" h="10979">
                  <a:moveTo>
                    <a:pt x="0" y="10564"/>
                  </a:moveTo>
                  <a:lnTo>
                    <a:pt x="0" y="10564"/>
                  </a:lnTo>
                  <a:cubicBezTo>
                    <a:pt x="2751" y="10978"/>
                    <a:pt x="2751" y="10978"/>
                    <a:pt x="2751" y="10978"/>
                  </a:cubicBezTo>
                  <a:cubicBezTo>
                    <a:pt x="2751" y="0"/>
                    <a:pt x="2751" y="0"/>
                    <a:pt x="2751" y="0"/>
                  </a:cubicBezTo>
                  <a:cubicBezTo>
                    <a:pt x="0" y="945"/>
                    <a:pt x="0" y="945"/>
                    <a:pt x="0" y="945"/>
                  </a:cubicBezTo>
                  <a:lnTo>
                    <a:pt x="0" y="10564"/>
                  </a:lnTo>
                  <a:close/>
                  <a:moveTo>
                    <a:pt x="2273" y="10439"/>
                  </a:moveTo>
                  <a:lnTo>
                    <a:pt x="2273" y="10439"/>
                  </a:lnTo>
                  <a:cubicBezTo>
                    <a:pt x="1817" y="10377"/>
                    <a:pt x="1817" y="10377"/>
                    <a:pt x="1817" y="10377"/>
                  </a:cubicBezTo>
                  <a:cubicBezTo>
                    <a:pt x="1817" y="10065"/>
                    <a:pt x="1817" y="10065"/>
                    <a:pt x="1817" y="10065"/>
                  </a:cubicBezTo>
                  <a:cubicBezTo>
                    <a:pt x="2273" y="10107"/>
                    <a:pt x="2273" y="10107"/>
                    <a:pt x="2273" y="10107"/>
                  </a:cubicBezTo>
                  <a:lnTo>
                    <a:pt x="2273" y="10439"/>
                  </a:lnTo>
                  <a:close/>
                  <a:moveTo>
                    <a:pt x="2273" y="9878"/>
                  </a:moveTo>
                  <a:lnTo>
                    <a:pt x="2273" y="9878"/>
                  </a:lnTo>
                  <a:cubicBezTo>
                    <a:pt x="2128" y="9869"/>
                    <a:pt x="1972" y="9847"/>
                    <a:pt x="1817" y="9827"/>
                  </a:cubicBezTo>
                  <a:cubicBezTo>
                    <a:pt x="1817" y="9722"/>
                    <a:pt x="1817" y="9620"/>
                    <a:pt x="1817" y="9526"/>
                  </a:cubicBezTo>
                  <a:cubicBezTo>
                    <a:pt x="1972" y="9526"/>
                    <a:pt x="2128" y="9536"/>
                    <a:pt x="2273" y="9547"/>
                  </a:cubicBezTo>
                  <a:cubicBezTo>
                    <a:pt x="2273" y="9660"/>
                    <a:pt x="2273" y="9776"/>
                    <a:pt x="2273" y="9878"/>
                  </a:cubicBezTo>
                  <a:close/>
                  <a:moveTo>
                    <a:pt x="2273" y="9328"/>
                  </a:moveTo>
                  <a:lnTo>
                    <a:pt x="2273" y="9328"/>
                  </a:lnTo>
                  <a:cubicBezTo>
                    <a:pt x="2128" y="9308"/>
                    <a:pt x="1972" y="9297"/>
                    <a:pt x="1817" y="9286"/>
                  </a:cubicBezTo>
                  <a:cubicBezTo>
                    <a:pt x="1817" y="9184"/>
                    <a:pt x="1817" y="9079"/>
                    <a:pt x="1817" y="8977"/>
                  </a:cubicBezTo>
                  <a:cubicBezTo>
                    <a:pt x="1972" y="8986"/>
                    <a:pt x="2128" y="8986"/>
                    <a:pt x="2273" y="8997"/>
                  </a:cubicBezTo>
                  <a:cubicBezTo>
                    <a:pt x="2273" y="9110"/>
                    <a:pt x="2273" y="9215"/>
                    <a:pt x="2273" y="9328"/>
                  </a:cubicBezTo>
                  <a:close/>
                  <a:moveTo>
                    <a:pt x="2273" y="8768"/>
                  </a:moveTo>
                  <a:lnTo>
                    <a:pt x="2273" y="8768"/>
                  </a:lnTo>
                  <a:cubicBezTo>
                    <a:pt x="2128" y="8758"/>
                    <a:pt x="1972" y="8747"/>
                    <a:pt x="1817" y="8736"/>
                  </a:cubicBezTo>
                  <a:cubicBezTo>
                    <a:pt x="1817" y="8634"/>
                    <a:pt x="1817" y="8540"/>
                    <a:pt x="1817" y="8436"/>
                  </a:cubicBezTo>
                  <a:cubicBezTo>
                    <a:pt x="1972" y="8436"/>
                    <a:pt x="2128" y="8436"/>
                    <a:pt x="2273" y="8436"/>
                  </a:cubicBezTo>
                  <a:cubicBezTo>
                    <a:pt x="2273" y="8549"/>
                    <a:pt x="2273" y="8665"/>
                    <a:pt x="2273" y="8768"/>
                  </a:cubicBezTo>
                  <a:close/>
                  <a:moveTo>
                    <a:pt x="2273" y="8218"/>
                  </a:moveTo>
                  <a:lnTo>
                    <a:pt x="2273" y="8218"/>
                  </a:lnTo>
                  <a:cubicBezTo>
                    <a:pt x="2128" y="8209"/>
                    <a:pt x="1972" y="8198"/>
                    <a:pt x="1817" y="8198"/>
                  </a:cubicBezTo>
                  <a:cubicBezTo>
                    <a:pt x="1817" y="8093"/>
                    <a:pt x="1817" y="7991"/>
                    <a:pt x="1817" y="7886"/>
                  </a:cubicBezTo>
                  <a:cubicBezTo>
                    <a:pt x="1972" y="7886"/>
                    <a:pt x="2128" y="7886"/>
                    <a:pt x="2273" y="7886"/>
                  </a:cubicBezTo>
                  <a:cubicBezTo>
                    <a:pt x="2273" y="8000"/>
                    <a:pt x="2273" y="8104"/>
                    <a:pt x="2273" y="8218"/>
                  </a:cubicBezTo>
                  <a:close/>
                  <a:moveTo>
                    <a:pt x="2273" y="7659"/>
                  </a:moveTo>
                  <a:lnTo>
                    <a:pt x="2273" y="7659"/>
                  </a:lnTo>
                  <a:cubicBezTo>
                    <a:pt x="2128" y="7659"/>
                    <a:pt x="1972" y="7659"/>
                    <a:pt x="1817" y="7648"/>
                  </a:cubicBezTo>
                  <a:cubicBezTo>
                    <a:pt x="1817" y="7554"/>
                    <a:pt x="1817" y="7450"/>
                    <a:pt x="1817" y="7347"/>
                  </a:cubicBezTo>
                  <a:cubicBezTo>
                    <a:pt x="1972" y="7336"/>
                    <a:pt x="2128" y="7336"/>
                    <a:pt x="2273" y="7325"/>
                  </a:cubicBezTo>
                  <a:cubicBezTo>
                    <a:pt x="2273" y="7441"/>
                    <a:pt x="2273" y="7554"/>
                    <a:pt x="2273" y="7659"/>
                  </a:cubicBezTo>
                  <a:close/>
                  <a:moveTo>
                    <a:pt x="2273" y="7109"/>
                  </a:moveTo>
                  <a:lnTo>
                    <a:pt x="2273" y="7109"/>
                  </a:lnTo>
                  <a:cubicBezTo>
                    <a:pt x="2128" y="7109"/>
                    <a:pt x="1972" y="7109"/>
                    <a:pt x="1817" y="7109"/>
                  </a:cubicBezTo>
                  <a:cubicBezTo>
                    <a:pt x="1817" y="7004"/>
                    <a:pt x="1817" y="6900"/>
                    <a:pt x="1817" y="6797"/>
                  </a:cubicBezTo>
                  <a:cubicBezTo>
                    <a:pt x="1972" y="6797"/>
                    <a:pt x="2128" y="6786"/>
                    <a:pt x="2273" y="6775"/>
                  </a:cubicBezTo>
                  <a:cubicBezTo>
                    <a:pt x="2273" y="6891"/>
                    <a:pt x="2273" y="6993"/>
                    <a:pt x="2273" y="7109"/>
                  </a:cubicBezTo>
                  <a:close/>
                  <a:moveTo>
                    <a:pt x="2273" y="6548"/>
                  </a:moveTo>
                  <a:lnTo>
                    <a:pt x="2273" y="6548"/>
                  </a:lnTo>
                  <a:cubicBezTo>
                    <a:pt x="2128" y="6557"/>
                    <a:pt x="1972" y="6557"/>
                    <a:pt x="1817" y="6568"/>
                  </a:cubicBezTo>
                  <a:cubicBezTo>
                    <a:pt x="1817" y="6466"/>
                    <a:pt x="1817" y="6361"/>
                    <a:pt x="1817" y="6257"/>
                  </a:cubicBezTo>
                  <a:cubicBezTo>
                    <a:pt x="1972" y="6248"/>
                    <a:pt x="2128" y="6237"/>
                    <a:pt x="2273" y="6216"/>
                  </a:cubicBezTo>
                  <a:cubicBezTo>
                    <a:pt x="2273" y="6330"/>
                    <a:pt x="2273" y="6444"/>
                    <a:pt x="2273" y="6548"/>
                  </a:cubicBezTo>
                  <a:close/>
                  <a:moveTo>
                    <a:pt x="2273" y="5998"/>
                  </a:moveTo>
                  <a:lnTo>
                    <a:pt x="2273" y="5998"/>
                  </a:lnTo>
                  <a:cubicBezTo>
                    <a:pt x="2128" y="6007"/>
                    <a:pt x="1972" y="6007"/>
                    <a:pt x="1817" y="6018"/>
                  </a:cubicBezTo>
                  <a:cubicBezTo>
                    <a:pt x="1817" y="5916"/>
                    <a:pt x="1817" y="5811"/>
                    <a:pt x="1817" y="5718"/>
                  </a:cubicBezTo>
                  <a:cubicBezTo>
                    <a:pt x="1972" y="5698"/>
                    <a:pt x="2128" y="5676"/>
                    <a:pt x="2273" y="5667"/>
                  </a:cubicBezTo>
                  <a:cubicBezTo>
                    <a:pt x="2273" y="5780"/>
                    <a:pt x="2273" y="5883"/>
                    <a:pt x="2273" y="5998"/>
                  </a:cubicBezTo>
                  <a:close/>
                  <a:moveTo>
                    <a:pt x="2273" y="5437"/>
                  </a:moveTo>
                  <a:lnTo>
                    <a:pt x="2273" y="5437"/>
                  </a:lnTo>
                  <a:cubicBezTo>
                    <a:pt x="2128" y="5448"/>
                    <a:pt x="1972" y="5469"/>
                    <a:pt x="1817" y="5480"/>
                  </a:cubicBezTo>
                  <a:cubicBezTo>
                    <a:pt x="1817" y="5375"/>
                    <a:pt x="1817" y="5271"/>
                    <a:pt x="1817" y="5168"/>
                  </a:cubicBezTo>
                  <a:cubicBezTo>
                    <a:pt x="1972" y="5146"/>
                    <a:pt x="2128" y="5126"/>
                    <a:pt x="2273" y="5106"/>
                  </a:cubicBezTo>
                  <a:cubicBezTo>
                    <a:pt x="2273" y="5219"/>
                    <a:pt x="2273" y="5333"/>
                    <a:pt x="2273" y="5437"/>
                  </a:cubicBezTo>
                  <a:close/>
                  <a:moveTo>
                    <a:pt x="2273" y="4888"/>
                  </a:moveTo>
                  <a:lnTo>
                    <a:pt x="2273" y="4888"/>
                  </a:lnTo>
                  <a:cubicBezTo>
                    <a:pt x="2128" y="4899"/>
                    <a:pt x="1972" y="4919"/>
                    <a:pt x="1817" y="4930"/>
                  </a:cubicBezTo>
                  <a:cubicBezTo>
                    <a:pt x="1817" y="4825"/>
                    <a:pt x="1817" y="4732"/>
                    <a:pt x="1817" y="4627"/>
                  </a:cubicBezTo>
                  <a:cubicBezTo>
                    <a:pt x="1972" y="4596"/>
                    <a:pt x="2128" y="4576"/>
                    <a:pt x="2273" y="4556"/>
                  </a:cubicBezTo>
                  <a:cubicBezTo>
                    <a:pt x="2273" y="4670"/>
                    <a:pt x="2273" y="4774"/>
                    <a:pt x="2273" y="4888"/>
                  </a:cubicBezTo>
                  <a:close/>
                  <a:moveTo>
                    <a:pt x="1817" y="3839"/>
                  </a:moveTo>
                  <a:lnTo>
                    <a:pt x="1817" y="3839"/>
                  </a:lnTo>
                  <a:cubicBezTo>
                    <a:pt x="1817" y="3746"/>
                    <a:pt x="1817" y="3643"/>
                    <a:pt x="1817" y="3539"/>
                  </a:cubicBezTo>
                  <a:cubicBezTo>
                    <a:pt x="1972" y="3508"/>
                    <a:pt x="2128" y="3476"/>
                    <a:pt x="2273" y="3445"/>
                  </a:cubicBezTo>
                  <a:cubicBezTo>
                    <a:pt x="2273" y="3559"/>
                    <a:pt x="2273" y="3663"/>
                    <a:pt x="2273" y="3777"/>
                  </a:cubicBezTo>
                  <a:cubicBezTo>
                    <a:pt x="2128" y="3799"/>
                    <a:pt x="1972" y="3819"/>
                    <a:pt x="1817" y="3839"/>
                  </a:cubicBezTo>
                  <a:close/>
                  <a:moveTo>
                    <a:pt x="2273" y="4327"/>
                  </a:moveTo>
                  <a:lnTo>
                    <a:pt x="2273" y="4327"/>
                  </a:lnTo>
                  <a:cubicBezTo>
                    <a:pt x="2128" y="4349"/>
                    <a:pt x="1972" y="4369"/>
                    <a:pt x="1817" y="4389"/>
                  </a:cubicBezTo>
                  <a:cubicBezTo>
                    <a:pt x="1817" y="4286"/>
                    <a:pt x="1817" y="4182"/>
                    <a:pt x="1817" y="4078"/>
                  </a:cubicBezTo>
                  <a:cubicBezTo>
                    <a:pt x="1972" y="4057"/>
                    <a:pt x="2128" y="4026"/>
                    <a:pt x="2273" y="3995"/>
                  </a:cubicBezTo>
                  <a:cubicBezTo>
                    <a:pt x="2273" y="4109"/>
                    <a:pt x="2273" y="4224"/>
                    <a:pt x="2273" y="4327"/>
                  </a:cubicBezTo>
                  <a:close/>
                  <a:moveTo>
                    <a:pt x="2273" y="3216"/>
                  </a:moveTo>
                  <a:lnTo>
                    <a:pt x="2273" y="3216"/>
                  </a:lnTo>
                  <a:cubicBezTo>
                    <a:pt x="2128" y="3249"/>
                    <a:pt x="1972" y="3269"/>
                    <a:pt x="1817" y="3300"/>
                  </a:cubicBezTo>
                  <a:cubicBezTo>
                    <a:pt x="1817" y="3196"/>
                    <a:pt x="1817" y="3093"/>
                    <a:pt x="1817" y="2989"/>
                  </a:cubicBezTo>
                  <a:cubicBezTo>
                    <a:pt x="1972" y="2958"/>
                    <a:pt x="2128" y="2927"/>
                    <a:pt x="2273" y="2895"/>
                  </a:cubicBezTo>
                  <a:cubicBezTo>
                    <a:pt x="2273" y="3000"/>
                    <a:pt x="2273" y="3113"/>
                    <a:pt x="2273" y="3216"/>
                  </a:cubicBezTo>
                  <a:close/>
                  <a:moveTo>
                    <a:pt x="2273" y="2666"/>
                  </a:moveTo>
                  <a:lnTo>
                    <a:pt x="2273" y="2666"/>
                  </a:lnTo>
                  <a:cubicBezTo>
                    <a:pt x="2128" y="2697"/>
                    <a:pt x="1972" y="2729"/>
                    <a:pt x="1817" y="2760"/>
                  </a:cubicBezTo>
                  <a:cubicBezTo>
                    <a:pt x="1817" y="2657"/>
                    <a:pt x="1817" y="2553"/>
                    <a:pt x="1817" y="2448"/>
                  </a:cubicBezTo>
                  <a:cubicBezTo>
                    <a:pt x="1972" y="2408"/>
                    <a:pt x="2128" y="2377"/>
                    <a:pt x="2273" y="2335"/>
                  </a:cubicBezTo>
                  <a:cubicBezTo>
                    <a:pt x="2273" y="2448"/>
                    <a:pt x="2273" y="2553"/>
                    <a:pt x="2273" y="2666"/>
                  </a:cubicBezTo>
                  <a:close/>
                  <a:moveTo>
                    <a:pt x="2273" y="2107"/>
                  </a:moveTo>
                  <a:lnTo>
                    <a:pt x="2273" y="2107"/>
                  </a:lnTo>
                  <a:cubicBezTo>
                    <a:pt x="2128" y="2148"/>
                    <a:pt x="1972" y="2179"/>
                    <a:pt x="1817" y="2210"/>
                  </a:cubicBezTo>
                  <a:cubicBezTo>
                    <a:pt x="1817" y="2107"/>
                    <a:pt x="1817" y="2003"/>
                    <a:pt x="1817" y="1909"/>
                  </a:cubicBezTo>
                  <a:cubicBezTo>
                    <a:pt x="1972" y="1867"/>
                    <a:pt x="2128" y="1827"/>
                    <a:pt x="2273" y="1785"/>
                  </a:cubicBezTo>
                  <a:cubicBezTo>
                    <a:pt x="2273" y="1889"/>
                    <a:pt x="2273" y="2003"/>
                    <a:pt x="2273" y="2107"/>
                  </a:cubicBezTo>
                  <a:close/>
                  <a:moveTo>
                    <a:pt x="2273" y="1557"/>
                  </a:moveTo>
                  <a:lnTo>
                    <a:pt x="2273" y="1557"/>
                  </a:lnTo>
                  <a:cubicBezTo>
                    <a:pt x="2128" y="1589"/>
                    <a:pt x="1972" y="1629"/>
                    <a:pt x="1817" y="1671"/>
                  </a:cubicBezTo>
                  <a:cubicBezTo>
                    <a:pt x="1817" y="1567"/>
                    <a:pt x="1817" y="1464"/>
                    <a:pt x="1817" y="1360"/>
                  </a:cubicBezTo>
                  <a:cubicBezTo>
                    <a:pt x="1972" y="1317"/>
                    <a:pt x="2128" y="1266"/>
                    <a:pt x="2273" y="1224"/>
                  </a:cubicBezTo>
                  <a:cubicBezTo>
                    <a:pt x="2273" y="1339"/>
                    <a:pt x="2273" y="1442"/>
                    <a:pt x="2273" y="1557"/>
                  </a:cubicBezTo>
                  <a:close/>
                  <a:moveTo>
                    <a:pt x="1817" y="821"/>
                  </a:moveTo>
                  <a:lnTo>
                    <a:pt x="1817" y="821"/>
                  </a:lnTo>
                  <a:cubicBezTo>
                    <a:pt x="2273" y="674"/>
                    <a:pt x="2273" y="674"/>
                    <a:pt x="2273" y="674"/>
                  </a:cubicBezTo>
                  <a:cubicBezTo>
                    <a:pt x="2273" y="997"/>
                    <a:pt x="2273" y="997"/>
                    <a:pt x="2273" y="997"/>
                  </a:cubicBezTo>
                  <a:cubicBezTo>
                    <a:pt x="1817" y="1121"/>
                    <a:pt x="1817" y="1121"/>
                    <a:pt x="1817" y="1121"/>
                  </a:cubicBezTo>
                  <a:lnTo>
                    <a:pt x="1817" y="821"/>
                  </a:lnTo>
                  <a:close/>
                  <a:moveTo>
                    <a:pt x="1225" y="997"/>
                  </a:moveTo>
                  <a:lnTo>
                    <a:pt x="1225" y="997"/>
                  </a:lnTo>
                  <a:cubicBezTo>
                    <a:pt x="1516" y="903"/>
                    <a:pt x="1516" y="903"/>
                    <a:pt x="1516" y="903"/>
                  </a:cubicBezTo>
                  <a:cubicBezTo>
                    <a:pt x="1516" y="1204"/>
                    <a:pt x="1516" y="1204"/>
                    <a:pt x="1516" y="1204"/>
                  </a:cubicBezTo>
                  <a:cubicBezTo>
                    <a:pt x="1225" y="1277"/>
                    <a:pt x="1225" y="1277"/>
                    <a:pt x="1225" y="1277"/>
                  </a:cubicBezTo>
                  <a:lnTo>
                    <a:pt x="1225" y="997"/>
                  </a:lnTo>
                  <a:close/>
                  <a:moveTo>
                    <a:pt x="1225" y="1526"/>
                  </a:moveTo>
                  <a:lnTo>
                    <a:pt x="1225" y="1526"/>
                  </a:lnTo>
                  <a:cubicBezTo>
                    <a:pt x="1318" y="1504"/>
                    <a:pt x="1412" y="1473"/>
                    <a:pt x="1516" y="1442"/>
                  </a:cubicBezTo>
                  <a:cubicBezTo>
                    <a:pt x="1516" y="1546"/>
                    <a:pt x="1516" y="1640"/>
                    <a:pt x="1516" y="1743"/>
                  </a:cubicBezTo>
                  <a:cubicBezTo>
                    <a:pt x="1412" y="1765"/>
                    <a:pt x="1318" y="1785"/>
                    <a:pt x="1225" y="1816"/>
                  </a:cubicBezTo>
                  <a:cubicBezTo>
                    <a:pt x="1225" y="1713"/>
                    <a:pt x="1225" y="1620"/>
                    <a:pt x="1225" y="1526"/>
                  </a:cubicBezTo>
                  <a:close/>
                  <a:moveTo>
                    <a:pt x="1215" y="2054"/>
                  </a:moveTo>
                  <a:lnTo>
                    <a:pt x="1215" y="2054"/>
                  </a:lnTo>
                  <a:cubicBezTo>
                    <a:pt x="1318" y="2034"/>
                    <a:pt x="1412" y="2003"/>
                    <a:pt x="1516" y="1983"/>
                  </a:cubicBezTo>
                  <a:cubicBezTo>
                    <a:pt x="1516" y="2076"/>
                    <a:pt x="1516" y="2179"/>
                    <a:pt x="1516" y="2272"/>
                  </a:cubicBezTo>
                  <a:cubicBezTo>
                    <a:pt x="1412" y="2294"/>
                    <a:pt x="1318" y="2314"/>
                    <a:pt x="1215" y="2346"/>
                  </a:cubicBezTo>
                  <a:cubicBezTo>
                    <a:pt x="1215" y="2252"/>
                    <a:pt x="1215" y="2148"/>
                    <a:pt x="1215" y="2054"/>
                  </a:cubicBezTo>
                  <a:close/>
                  <a:moveTo>
                    <a:pt x="1215" y="2584"/>
                  </a:moveTo>
                  <a:lnTo>
                    <a:pt x="1215" y="2584"/>
                  </a:lnTo>
                  <a:cubicBezTo>
                    <a:pt x="1318" y="2564"/>
                    <a:pt x="1412" y="2543"/>
                    <a:pt x="1516" y="2511"/>
                  </a:cubicBezTo>
                  <a:cubicBezTo>
                    <a:pt x="1516" y="2615"/>
                    <a:pt x="1516" y="2708"/>
                    <a:pt x="1516" y="2813"/>
                  </a:cubicBezTo>
                  <a:cubicBezTo>
                    <a:pt x="1412" y="2833"/>
                    <a:pt x="1318" y="2853"/>
                    <a:pt x="1215" y="2875"/>
                  </a:cubicBezTo>
                  <a:cubicBezTo>
                    <a:pt x="1215" y="2782"/>
                    <a:pt x="1215" y="2688"/>
                    <a:pt x="1215" y="2584"/>
                  </a:cubicBezTo>
                  <a:close/>
                  <a:moveTo>
                    <a:pt x="1215" y="3113"/>
                  </a:moveTo>
                  <a:lnTo>
                    <a:pt x="1215" y="3113"/>
                  </a:lnTo>
                  <a:cubicBezTo>
                    <a:pt x="1318" y="3093"/>
                    <a:pt x="1412" y="3071"/>
                    <a:pt x="1505" y="3051"/>
                  </a:cubicBezTo>
                  <a:cubicBezTo>
                    <a:pt x="1505" y="3154"/>
                    <a:pt x="1505" y="3249"/>
                    <a:pt x="1505" y="3352"/>
                  </a:cubicBezTo>
                  <a:cubicBezTo>
                    <a:pt x="1412" y="3363"/>
                    <a:pt x="1318" y="3383"/>
                    <a:pt x="1215" y="3403"/>
                  </a:cubicBezTo>
                  <a:cubicBezTo>
                    <a:pt x="1215" y="3310"/>
                    <a:pt x="1215" y="3216"/>
                    <a:pt x="1215" y="3113"/>
                  </a:cubicBezTo>
                  <a:close/>
                  <a:moveTo>
                    <a:pt x="1215" y="3652"/>
                  </a:moveTo>
                  <a:lnTo>
                    <a:pt x="1215" y="3652"/>
                  </a:lnTo>
                  <a:cubicBezTo>
                    <a:pt x="1318" y="3632"/>
                    <a:pt x="1412" y="3612"/>
                    <a:pt x="1505" y="3590"/>
                  </a:cubicBezTo>
                  <a:cubicBezTo>
                    <a:pt x="1505" y="3683"/>
                    <a:pt x="1505" y="3788"/>
                    <a:pt x="1505" y="3881"/>
                  </a:cubicBezTo>
                  <a:cubicBezTo>
                    <a:pt x="1412" y="3902"/>
                    <a:pt x="1318" y="3913"/>
                    <a:pt x="1215" y="3933"/>
                  </a:cubicBezTo>
                  <a:cubicBezTo>
                    <a:pt x="1215" y="3839"/>
                    <a:pt x="1215" y="3746"/>
                    <a:pt x="1215" y="3652"/>
                  </a:cubicBezTo>
                  <a:close/>
                  <a:moveTo>
                    <a:pt x="1215" y="4182"/>
                  </a:moveTo>
                  <a:lnTo>
                    <a:pt x="1215" y="4182"/>
                  </a:lnTo>
                  <a:cubicBezTo>
                    <a:pt x="1309" y="4162"/>
                    <a:pt x="1412" y="4140"/>
                    <a:pt x="1505" y="4131"/>
                  </a:cubicBezTo>
                  <a:cubicBezTo>
                    <a:pt x="1505" y="4224"/>
                    <a:pt x="1505" y="4327"/>
                    <a:pt x="1505" y="4420"/>
                  </a:cubicBezTo>
                  <a:cubicBezTo>
                    <a:pt x="1412" y="4431"/>
                    <a:pt x="1309" y="4440"/>
                    <a:pt x="1215" y="4462"/>
                  </a:cubicBezTo>
                  <a:cubicBezTo>
                    <a:pt x="1215" y="4369"/>
                    <a:pt x="1215" y="4275"/>
                    <a:pt x="1215" y="4182"/>
                  </a:cubicBezTo>
                  <a:close/>
                  <a:moveTo>
                    <a:pt x="1215" y="4712"/>
                  </a:moveTo>
                  <a:lnTo>
                    <a:pt x="1215" y="4712"/>
                  </a:lnTo>
                  <a:cubicBezTo>
                    <a:pt x="1309" y="4690"/>
                    <a:pt x="1412" y="4681"/>
                    <a:pt x="1505" y="4659"/>
                  </a:cubicBezTo>
                  <a:cubicBezTo>
                    <a:pt x="1505" y="4763"/>
                    <a:pt x="1505" y="4856"/>
                    <a:pt x="1505" y="4961"/>
                  </a:cubicBezTo>
                  <a:cubicBezTo>
                    <a:pt x="1412" y="4970"/>
                    <a:pt x="1309" y="4981"/>
                    <a:pt x="1215" y="4992"/>
                  </a:cubicBezTo>
                  <a:cubicBezTo>
                    <a:pt x="1215" y="4899"/>
                    <a:pt x="1215" y="4805"/>
                    <a:pt x="1215" y="4712"/>
                  </a:cubicBezTo>
                  <a:close/>
                  <a:moveTo>
                    <a:pt x="1215" y="5241"/>
                  </a:moveTo>
                  <a:lnTo>
                    <a:pt x="1215" y="5241"/>
                  </a:lnTo>
                  <a:cubicBezTo>
                    <a:pt x="1309" y="5219"/>
                    <a:pt x="1412" y="5210"/>
                    <a:pt x="1505" y="5199"/>
                  </a:cubicBezTo>
                  <a:cubicBezTo>
                    <a:pt x="1505" y="5293"/>
                    <a:pt x="1505" y="5395"/>
                    <a:pt x="1505" y="5489"/>
                  </a:cubicBezTo>
                  <a:cubicBezTo>
                    <a:pt x="1412" y="5500"/>
                    <a:pt x="1309" y="5511"/>
                    <a:pt x="1215" y="5520"/>
                  </a:cubicBezTo>
                  <a:cubicBezTo>
                    <a:pt x="1215" y="5426"/>
                    <a:pt x="1215" y="5333"/>
                    <a:pt x="1215" y="5241"/>
                  </a:cubicBezTo>
                  <a:close/>
                  <a:moveTo>
                    <a:pt x="1215" y="5769"/>
                  </a:moveTo>
                  <a:lnTo>
                    <a:pt x="1215" y="5769"/>
                  </a:lnTo>
                  <a:cubicBezTo>
                    <a:pt x="1309" y="5760"/>
                    <a:pt x="1412" y="5749"/>
                    <a:pt x="1505" y="5738"/>
                  </a:cubicBezTo>
                  <a:cubicBezTo>
                    <a:pt x="1505" y="5831"/>
                    <a:pt x="1505" y="5936"/>
                    <a:pt x="1505" y="6029"/>
                  </a:cubicBezTo>
                  <a:cubicBezTo>
                    <a:pt x="1412" y="6039"/>
                    <a:pt x="1309" y="6039"/>
                    <a:pt x="1215" y="6050"/>
                  </a:cubicBezTo>
                  <a:cubicBezTo>
                    <a:pt x="1215" y="5956"/>
                    <a:pt x="1215" y="5863"/>
                    <a:pt x="1215" y="5769"/>
                  </a:cubicBezTo>
                  <a:close/>
                  <a:moveTo>
                    <a:pt x="1215" y="6299"/>
                  </a:moveTo>
                  <a:lnTo>
                    <a:pt x="1215" y="6299"/>
                  </a:lnTo>
                  <a:cubicBezTo>
                    <a:pt x="1309" y="6288"/>
                    <a:pt x="1412" y="6279"/>
                    <a:pt x="1505" y="6268"/>
                  </a:cubicBezTo>
                  <a:cubicBezTo>
                    <a:pt x="1505" y="6372"/>
                    <a:pt x="1505" y="6466"/>
                    <a:pt x="1505" y="6568"/>
                  </a:cubicBezTo>
                  <a:cubicBezTo>
                    <a:pt x="1412" y="6568"/>
                    <a:pt x="1309" y="6568"/>
                    <a:pt x="1215" y="6579"/>
                  </a:cubicBezTo>
                  <a:cubicBezTo>
                    <a:pt x="1215" y="6486"/>
                    <a:pt x="1215" y="6392"/>
                    <a:pt x="1215" y="6299"/>
                  </a:cubicBezTo>
                  <a:close/>
                  <a:moveTo>
                    <a:pt x="1215" y="6829"/>
                  </a:moveTo>
                  <a:lnTo>
                    <a:pt x="1215" y="6829"/>
                  </a:lnTo>
                  <a:cubicBezTo>
                    <a:pt x="1309" y="6818"/>
                    <a:pt x="1402" y="6818"/>
                    <a:pt x="1505" y="6807"/>
                  </a:cubicBezTo>
                  <a:cubicBezTo>
                    <a:pt x="1505" y="6911"/>
                    <a:pt x="1505" y="7004"/>
                    <a:pt x="1505" y="7109"/>
                  </a:cubicBezTo>
                  <a:cubicBezTo>
                    <a:pt x="1402" y="7109"/>
                    <a:pt x="1309" y="7109"/>
                    <a:pt x="1215" y="7109"/>
                  </a:cubicBezTo>
                  <a:cubicBezTo>
                    <a:pt x="1215" y="7015"/>
                    <a:pt x="1215" y="6922"/>
                    <a:pt x="1215" y="6829"/>
                  </a:cubicBezTo>
                  <a:close/>
                  <a:moveTo>
                    <a:pt x="1215" y="7358"/>
                  </a:moveTo>
                  <a:lnTo>
                    <a:pt x="1215" y="7358"/>
                  </a:lnTo>
                  <a:cubicBezTo>
                    <a:pt x="1309" y="7347"/>
                    <a:pt x="1402" y="7347"/>
                    <a:pt x="1505" y="7347"/>
                  </a:cubicBezTo>
                  <a:cubicBezTo>
                    <a:pt x="1505" y="7441"/>
                    <a:pt x="1505" y="7543"/>
                    <a:pt x="1505" y="7637"/>
                  </a:cubicBezTo>
                  <a:cubicBezTo>
                    <a:pt x="1402" y="7637"/>
                    <a:pt x="1309" y="7637"/>
                    <a:pt x="1215" y="7637"/>
                  </a:cubicBezTo>
                  <a:cubicBezTo>
                    <a:pt x="1215" y="7543"/>
                    <a:pt x="1215" y="7450"/>
                    <a:pt x="1215" y="7358"/>
                  </a:cubicBezTo>
                  <a:close/>
                  <a:moveTo>
                    <a:pt x="1204" y="7886"/>
                  </a:moveTo>
                  <a:lnTo>
                    <a:pt x="1204" y="7886"/>
                  </a:lnTo>
                  <a:cubicBezTo>
                    <a:pt x="1309" y="7886"/>
                    <a:pt x="1402" y="7886"/>
                    <a:pt x="1505" y="7875"/>
                  </a:cubicBezTo>
                  <a:cubicBezTo>
                    <a:pt x="1505" y="7980"/>
                    <a:pt x="1505" y="8073"/>
                    <a:pt x="1505" y="8177"/>
                  </a:cubicBezTo>
                  <a:cubicBezTo>
                    <a:pt x="1402" y="8177"/>
                    <a:pt x="1309" y="8166"/>
                    <a:pt x="1204" y="8166"/>
                  </a:cubicBezTo>
                  <a:cubicBezTo>
                    <a:pt x="1204" y="8073"/>
                    <a:pt x="1204" y="7980"/>
                    <a:pt x="1204" y="7886"/>
                  </a:cubicBezTo>
                  <a:close/>
                  <a:moveTo>
                    <a:pt x="1204" y="8416"/>
                  </a:moveTo>
                  <a:lnTo>
                    <a:pt x="1204" y="8416"/>
                  </a:lnTo>
                  <a:cubicBezTo>
                    <a:pt x="1309" y="8416"/>
                    <a:pt x="1402" y="8416"/>
                    <a:pt x="1505" y="8416"/>
                  </a:cubicBezTo>
                  <a:cubicBezTo>
                    <a:pt x="1505" y="8520"/>
                    <a:pt x="1505" y="8614"/>
                    <a:pt x="1505" y="8716"/>
                  </a:cubicBezTo>
                  <a:cubicBezTo>
                    <a:pt x="1402" y="8705"/>
                    <a:pt x="1309" y="8696"/>
                    <a:pt x="1204" y="8696"/>
                  </a:cubicBezTo>
                  <a:cubicBezTo>
                    <a:pt x="1204" y="8603"/>
                    <a:pt x="1204" y="8509"/>
                    <a:pt x="1204" y="8416"/>
                  </a:cubicBezTo>
                  <a:close/>
                  <a:moveTo>
                    <a:pt x="1204" y="8945"/>
                  </a:moveTo>
                  <a:lnTo>
                    <a:pt x="1204" y="8945"/>
                  </a:lnTo>
                  <a:cubicBezTo>
                    <a:pt x="1309" y="8945"/>
                    <a:pt x="1402" y="8945"/>
                    <a:pt x="1496" y="8955"/>
                  </a:cubicBezTo>
                  <a:cubicBezTo>
                    <a:pt x="1496" y="9048"/>
                    <a:pt x="1496" y="9152"/>
                    <a:pt x="1496" y="9246"/>
                  </a:cubicBezTo>
                  <a:cubicBezTo>
                    <a:pt x="1402" y="9246"/>
                    <a:pt x="1309" y="9235"/>
                    <a:pt x="1204" y="9226"/>
                  </a:cubicBezTo>
                  <a:cubicBezTo>
                    <a:pt x="1204" y="9132"/>
                    <a:pt x="1204" y="9039"/>
                    <a:pt x="1204" y="8945"/>
                  </a:cubicBezTo>
                  <a:close/>
                  <a:moveTo>
                    <a:pt x="1204" y="9473"/>
                  </a:moveTo>
                  <a:lnTo>
                    <a:pt x="1204" y="9473"/>
                  </a:lnTo>
                  <a:cubicBezTo>
                    <a:pt x="1309" y="9473"/>
                    <a:pt x="1402" y="9484"/>
                    <a:pt x="1496" y="9495"/>
                  </a:cubicBezTo>
                  <a:cubicBezTo>
                    <a:pt x="1496" y="9589"/>
                    <a:pt x="1496" y="9691"/>
                    <a:pt x="1496" y="9785"/>
                  </a:cubicBezTo>
                  <a:cubicBezTo>
                    <a:pt x="1402" y="9776"/>
                    <a:pt x="1309" y="9765"/>
                    <a:pt x="1204" y="9754"/>
                  </a:cubicBezTo>
                  <a:cubicBezTo>
                    <a:pt x="1204" y="9660"/>
                    <a:pt x="1204" y="9567"/>
                    <a:pt x="1204" y="9473"/>
                  </a:cubicBezTo>
                  <a:close/>
                  <a:moveTo>
                    <a:pt x="1204" y="10003"/>
                  </a:moveTo>
                  <a:lnTo>
                    <a:pt x="1204" y="10003"/>
                  </a:lnTo>
                  <a:cubicBezTo>
                    <a:pt x="1496" y="10023"/>
                    <a:pt x="1496" y="10023"/>
                    <a:pt x="1496" y="10023"/>
                  </a:cubicBezTo>
                  <a:cubicBezTo>
                    <a:pt x="1496" y="10325"/>
                    <a:pt x="1496" y="10325"/>
                    <a:pt x="1496" y="10325"/>
                  </a:cubicBezTo>
                  <a:cubicBezTo>
                    <a:pt x="1204" y="10283"/>
                    <a:pt x="1204" y="10283"/>
                    <a:pt x="1204" y="10283"/>
                  </a:cubicBezTo>
                  <a:lnTo>
                    <a:pt x="1204" y="10003"/>
                  </a:lnTo>
                  <a:close/>
                  <a:moveTo>
                    <a:pt x="966" y="10252"/>
                  </a:moveTo>
                  <a:lnTo>
                    <a:pt x="966" y="10252"/>
                  </a:lnTo>
                  <a:cubicBezTo>
                    <a:pt x="748" y="10232"/>
                    <a:pt x="748" y="10232"/>
                    <a:pt x="748" y="10232"/>
                  </a:cubicBezTo>
                  <a:cubicBezTo>
                    <a:pt x="748" y="9961"/>
                    <a:pt x="748" y="9961"/>
                    <a:pt x="748" y="9961"/>
                  </a:cubicBezTo>
                  <a:cubicBezTo>
                    <a:pt x="966" y="9983"/>
                    <a:pt x="966" y="9983"/>
                    <a:pt x="966" y="9983"/>
                  </a:cubicBezTo>
                  <a:lnTo>
                    <a:pt x="966" y="10252"/>
                  </a:lnTo>
                  <a:close/>
                  <a:moveTo>
                    <a:pt x="966" y="9733"/>
                  </a:moveTo>
                  <a:lnTo>
                    <a:pt x="966" y="9733"/>
                  </a:lnTo>
                  <a:cubicBezTo>
                    <a:pt x="893" y="9722"/>
                    <a:pt x="821" y="9713"/>
                    <a:pt x="748" y="9713"/>
                  </a:cubicBezTo>
                  <a:cubicBezTo>
                    <a:pt x="748" y="9620"/>
                    <a:pt x="748" y="9536"/>
                    <a:pt x="748" y="9442"/>
                  </a:cubicBezTo>
                  <a:cubicBezTo>
                    <a:pt x="821" y="9453"/>
                    <a:pt x="893" y="9453"/>
                    <a:pt x="966" y="9464"/>
                  </a:cubicBezTo>
                  <a:cubicBezTo>
                    <a:pt x="966" y="9547"/>
                    <a:pt x="966" y="9640"/>
                    <a:pt x="966" y="9733"/>
                  </a:cubicBezTo>
                  <a:close/>
                  <a:moveTo>
                    <a:pt x="748" y="9195"/>
                  </a:moveTo>
                  <a:lnTo>
                    <a:pt x="748" y="9195"/>
                  </a:lnTo>
                  <a:cubicBezTo>
                    <a:pt x="748" y="9101"/>
                    <a:pt x="748" y="9017"/>
                    <a:pt x="748" y="8923"/>
                  </a:cubicBezTo>
                  <a:cubicBezTo>
                    <a:pt x="821" y="8934"/>
                    <a:pt x="893" y="8934"/>
                    <a:pt x="966" y="8934"/>
                  </a:cubicBezTo>
                  <a:cubicBezTo>
                    <a:pt x="966" y="9028"/>
                    <a:pt x="966" y="9121"/>
                    <a:pt x="966" y="9204"/>
                  </a:cubicBezTo>
                  <a:cubicBezTo>
                    <a:pt x="893" y="9204"/>
                    <a:pt x="821" y="9195"/>
                    <a:pt x="748" y="9195"/>
                  </a:cubicBezTo>
                  <a:close/>
                  <a:moveTo>
                    <a:pt x="966" y="8685"/>
                  </a:moveTo>
                  <a:lnTo>
                    <a:pt x="966" y="8685"/>
                  </a:lnTo>
                  <a:cubicBezTo>
                    <a:pt x="893" y="8685"/>
                    <a:pt x="821" y="8674"/>
                    <a:pt x="748" y="8674"/>
                  </a:cubicBezTo>
                  <a:cubicBezTo>
                    <a:pt x="748" y="8581"/>
                    <a:pt x="748" y="8498"/>
                    <a:pt x="748" y="8405"/>
                  </a:cubicBezTo>
                  <a:cubicBezTo>
                    <a:pt x="821" y="8416"/>
                    <a:pt x="893" y="8416"/>
                    <a:pt x="966" y="8416"/>
                  </a:cubicBezTo>
                  <a:cubicBezTo>
                    <a:pt x="966" y="8509"/>
                    <a:pt x="966" y="8592"/>
                    <a:pt x="966" y="8685"/>
                  </a:cubicBezTo>
                  <a:close/>
                  <a:moveTo>
                    <a:pt x="748" y="8155"/>
                  </a:moveTo>
                  <a:lnTo>
                    <a:pt x="748" y="8155"/>
                  </a:lnTo>
                  <a:cubicBezTo>
                    <a:pt x="748" y="8062"/>
                    <a:pt x="748" y="7980"/>
                    <a:pt x="748" y="7886"/>
                  </a:cubicBezTo>
                  <a:cubicBezTo>
                    <a:pt x="821" y="7886"/>
                    <a:pt x="893" y="7886"/>
                    <a:pt x="966" y="7886"/>
                  </a:cubicBezTo>
                  <a:cubicBezTo>
                    <a:pt x="966" y="7980"/>
                    <a:pt x="966" y="8073"/>
                    <a:pt x="966" y="8166"/>
                  </a:cubicBezTo>
                  <a:cubicBezTo>
                    <a:pt x="893" y="8155"/>
                    <a:pt x="821" y="8155"/>
                    <a:pt x="748" y="8155"/>
                  </a:cubicBezTo>
                  <a:close/>
                  <a:moveTo>
                    <a:pt x="966" y="7637"/>
                  </a:moveTo>
                  <a:lnTo>
                    <a:pt x="966" y="7637"/>
                  </a:lnTo>
                  <a:cubicBezTo>
                    <a:pt x="893" y="7637"/>
                    <a:pt x="821" y="7637"/>
                    <a:pt x="748" y="7637"/>
                  </a:cubicBezTo>
                  <a:cubicBezTo>
                    <a:pt x="748" y="7543"/>
                    <a:pt x="748" y="7461"/>
                    <a:pt x="748" y="7367"/>
                  </a:cubicBezTo>
                  <a:cubicBezTo>
                    <a:pt x="821" y="7367"/>
                    <a:pt x="893" y="7367"/>
                    <a:pt x="966" y="7367"/>
                  </a:cubicBezTo>
                  <a:cubicBezTo>
                    <a:pt x="966" y="7461"/>
                    <a:pt x="966" y="7543"/>
                    <a:pt x="966" y="7637"/>
                  </a:cubicBezTo>
                  <a:close/>
                  <a:moveTo>
                    <a:pt x="748" y="7118"/>
                  </a:moveTo>
                  <a:lnTo>
                    <a:pt x="748" y="7118"/>
                  </a:lnTo>
                  <a:cubicBezTo>
                    <a:pt x="748" y="7025"/>
                    <a:pt x="748" y="6942"/>
                    <a:pt x="748" y="6849"/>
                  </a:cubicBezTo>
                  <a:cubicBezTo>
                    <a:pt x="821" y="6849"/>
                    <a:pt x="893" y="6849"/>
                    <a:pt x="966" y="6838"/>
                  </a:cubicBezTo>
                  <a:cubicBezTo>
                    <a:pt x="966" y="6931"/>
                    <a:pt x="966" y="7025"/>
                    <a:pt x="966" y="7118"/>
                  </a:cubicBezTo>
                  <a:cubicBezTo>
                    <a:pt x="893" y="7118"/>
                    <a:pt x="821" y="7118"/>
                    <a:pt x="748" y="7118"/>
                  </a:cubicBezTo>
                  <a:close/>
                  <a:moveTo>
                    <a:pt x="966" y="6588"/>
                  </a:moveTo>
                  <a:lnTo>
                    <a:pt x="966" y="6588"/>
                  </a:lnTo>
                  <a:cubicBezTo>
                    <a:pt x="893" y="6588"/>
                    <a:pt x="821" y="6599"/>
                    <a:pt x="748" y="6599"/>
                  </a:cubicBezTo>
                  <a:cubicBezTo>
                    <a:pt x="748" y="6506"/>
                    <a:pt x="748" y="6423"/>
                    <a:pt x="748" y="6341"/>
                  </a:cubicBezTo>
                  <a:cubicBezTo>
                    <a:pt x="821" y="6330"/>
                    <a:pt x="893" y="6319"/>
                    <a:pt x="966" y="6319"/>
                  </a:cubicBezTo>
                  <a:cubicBezTo>
                    <a:pt x="966" y="6412"/>
                    <a:pt x="966" y="6497"/>
                    <a:pt x="966" y="6588"/>
                  </a:cubicBezTo>
                  <a:close/>
                  <a:moveTo>
                    <a:pt x="966" y="6070"/>
                  </a:moveTo>
                  <a:lnTo>
                    <a:pt x="966" y="6070"/>
                  </a:lnTo>
                  <a:cubicBezTo>
                    <a:pt x="893" y="6070"/>
                    <a:pt x="821" y="6070"/>
                    <a:pt x="748" y="6081"/>
                  </a:cubicBezTo>
                  <a:cubicBezTo>
                    <a:pt x="748" y="5987"/>
                    <a:pt x="748" y="5905"/>
                    <a:pt x="748" y="5822"/>
                  </a:cubicBezTo>
                  <a:cubicBezTo>
                    <a:pt x="821" y="5811"/>
                    <a:pt x="893" y="5800"/>
                    <a:pt x="966" y="5791"/>
                  </a:cubicBezTo>
                  <a:cubicBezTo>
                    <a:pt x="966" y="5883"/>
                    <a:pt x="966" y="5976"/>
                    <a:pt x="966" y="6070"/>
                  </a:cubicBezTo>
                  <a:close/>
                  <a:moveTo>
                    <a:pt x="966" y="5542"/>
                  </a:moveTo>
                  <a:lnTo>
                    <a:pt x="966" y="5542"/>
                  </a:lnTo>
                  <a:cubicBezTo>
                    <a:pt x="893" y="5551"/>
                    <a:pt x="821" y="5551"/>
                    <a:pt x="748" y="5562"/>
                  </a:cubicBezTo>
                  <a:cubicBezTo>
                    <a:pt x="748" y="5469"/>
                    <a:pt x="748" y="5386"/>
                    <a:pt x="748" y="5302"/>
                  </a:cubicBezTo>
                  <a:cubicBezTo>
                    <a:pt x="821" y="5293"/>
                    <a:pt x="893" y="5282"/>
                    <a:pt x="966" y="5271"/>
                  </a:cubicBezTo>
                  <a:cubicBezTo>
                    <a:pt x="966" y="5364"/>
                    <a:pt x="966" y="5448"/>
                    <a:pt x="966" y="5542"/>
                  </a:cubicBezTo>
                  <a:close/>
                  <a:moveTo>
                    <a:pt x="966" y="5023"/>
                  </a:moveTo>
                  <a:lnTo>
                    <a:pt x="966" y="5023"/>
                  </a:lnTo>
                  <a:cubicBezTo>
                    <a:pt x="893" y="5023"/>
                    <a:pt x="821" y="5032"/>
                    <a:pt x="748" y="5043"/>
                  </a:cubicBezTo>
                  <a:cubicBezTo>
                    <a:pt x="748" y="4950"/>
                    <a:pt x="748" y="4867"/>
                    <a:pt x="748" y="4783"/>
                  </a:cubicBezTo>
                  <a:cubicBezTo>
                    <a:pt x="821" y="4774"/>
                    <a:pt x="893" y="4752"/>
                    <a:pt x="966" y="4743"/>
                  </a:cubicBezTo>
                  <a:cubicBezTo>
                    <a:pt x="966" y="4836"/>
                    <a:pt x="966" y="4930"/>
                    <a:pt x="966" y="5023"/>
                  </a:cubicBezTo>
                  <a:close/>
                  <a:moveTo>
                    <a:pt x="966" y="4494"/>
                  </a:moveTo>
                  <a:lnTo>
                    <a:pt x="966" y="4494"/>
                  </a:lnTo>
                  <a:cubicBezTo>
                    <a:pt x="893" y="4505"/>
                    <a:pt x="821" y="4514"/>
                    <a:pt x="748" y="4525"/>
                  </a:cubicBezTo>
                  <a:cubicBezTo>
                    <a:pt x="748" y="4431"/>
                    <a:pt x="748" y="4349"/>
                    <a:pt x="748" y="4264"/>
                  </a:cubicBezTo>
                  <a:cubicBezTo>
                    <a:pt x="821" y="4244"/>
                    <a:pt x="893" y="4233"/>
                    <a:pt x="966" y="4224"/>
                  </a:cubicBezTo>
                  <a:cubicBezTo>
                    <a:pt x="966" y="4318"/>
                    <a:pt x="966" y="4400"/>
                    <a:pt x="966" y="4494"/>
                  </a:cubicBezTo>
                  <a:close/>
                  <a:moveTo>
                    <a:pt x="966" y="3975"/>
                  </a:moveTo>
                  <a:lnTo>
                    <a:pt x="966" y="3975"/>
                  </a:lnTo>
                  <a:cubicBezTo>
                    <a:pt x="893" y="3984"/>
                    <a:pt x="821" y="3995"/>
                    <a:pt x="748" y="4006"/>
                  </a:cubicBezTo>
                  <a:cubicBezTo>
                    <a:pt x="748" y="3913"/>
                    <a:pt x="748" y="3830"/>
                    <a:pt x="748" y="3746"/>
                  </a:cubicBezTo>
                  <a:cubicBezTo>
                    <a:pt x="821" y="3726"/>
                    <a:pt x="893" y="3715"/>
                    <a:pt x="966" y="3694"/>
                  </a:cubicBezTo>
                  <a:cubicBezTo>
                    <a:pt x="966" y="3788"/>
                    <a:pt x="966" y="3881"/>
                    <a:pt x="966" y="3975"/>
                  </a:cubicBezTo>
                  <a:close/>
                  <a:moveTo>
                    <a:pt x="966" y="3445"/>
                  </a:moveTo>
                  <a:lnTo>
                    <a:pt x="966" y="3445"/>
                  </a:lnTo>
                  <a:cubicBezTo>
                    <a:pt x="893" y="3456"/>
                    <a:pt x="821" y="3476"/>
                    <a:pt x="748" y="3487"/>
                  </a:cubicBezTo>
                  <a:cubicBezTo>
                    <a:pt x="748" y="3394"/>
                    <a:pt x="748" y="3310"/>
                    <a:pt x="748" y="3227"/>
                  </a:cubicBezTo>
                  <a:cubicBezTo>
                    <a:pt x="821" y="3207"/>
                    <a:pt x="893" y="3196"/>
                    <a:pt x="966" y="3176"/>
                  </a:cubicBezTo>
                  <a:cubicBezTo>
                    <a:pt x="966" y="3269"/>
                    <a:pt x="966" y="3352"/>
                    <a:pt x="966" y="3445"/>
                  </a:cubicBezTo>
                  <a:close/>
                  <a:moveTo>
                    <a:pt x="966" y="2927"/>
                  </a:moveTo>
                  <a:lnTo>
                    <a:pt x="966" y="2927"/>
                  </a:lnTo>
                  <a:cubicBezTo>
                    <a:pt x="893" y="2938"/>
                    <a:pt x="821" y="2947"/>
                    <a:pt x="748" y="2969"/>
                  </a:cubicBezTo>
                  <a:cubicBezTo>
                    <a:pt x="748" y="2875"/>
                    <a:pt x="748" y="2791"/>
                    <a:pt x="748" y="2708"/>
                  </a:cubicBezTo>
                  <a:cubicBezTo>
                    <a:pt x="821" y="2688"/>
                    <a:pt x="893" y="2666"/>
                    <a:pt x="966" y="2657"/>
                  </a:cubicBezTo>
                  <a:cubicBezTo>
                    <a:pt x="966" y="2740"/>
                    <a:pt x="966" y="2833"/>
                    <a:pt x="966" y="2927"/>
                  </a:cubicBezTo>
                  <a:close/>
                  <a:moveTo>
                    <a:pt x="748" y="2448"/>
                  </a:moveTo>
                  <a:lnTo>
                    <a:pt x="748" y="2448"/>
                  </a:lnTo>
                  <a:cubicBezTo>
                    <a:pt x="748" y="2357"/>
                    <a:pt x="748" y="2272"/>
                    <a:pt x="748" y="2190"/>
                  </a:cubicBezTo>
                  <a:cubicBezTo>
                    <a:pt x="821" y="2170"/>
                    <a:pt x="893" y="2148"/>
                    <a:pt x="966" y="2127"/>
                  </a:cubicBezTo>
                  <a:cubicBezTo>
                    <a:pt x="966" y="2221"/>
                    <a:pt x="966" y="2314"/>
                    <a:pt x="966" y="2397"/>
                  </a:cubicBezTo>
                  <a:cubicBezTo>
                    <a:pt x="893" y="2419"/>
                    <a:pt x="821" y="2428"/>
                    <a:pt x="748" y="2448"/>
                  </a:cubicBezTo>
                  <a:close/>
                  <a:moveTo>
                    <a:pt x="966" y="1878"/>
                  </a:moveTo>
                  <a:lnTo>
                    <a:pt x="966" y="1878"/>
                  </a:lnTo>
                  <a:cubicBezTo>
                    <a:pt x="893" y="1889"/>
                    <a:pt x="821" y="1909"/>
                    <a:pt x="748" y="1930"/>
                  </a:cubicBezTo>
                  <a:cubicBezTo>
                    <a:pt x="748" y="1838"/>
                    <a:pt x="748" y="1754"/>
                    <a:pt x="748" y="1671"/>
                  </a:cubicBezTo>
                  <a:cubicBezTo>
                    <a:pt x="821" y="1651"/>
                    <a:pt x="893" y="1629"/>
                    <a:pt x="966" y="1609"/>
                  </a:cubicBezTo>
                  <a:cubicBezTo>
                    <a:pt x="966" y="1691"/>
                    <a:pt x="966" y="1785"/>
                    <a:pt x="966" y="1878"/>
                  </a:cubicBezTo>
                  <a:close/>
                  <a:moveTo>
                    <a:pt x="748" y="1152"/>
                  </a:moveTo>
                  <a:lnTo>
                    <a:pt x="748" y="1152"/>
                  </a:lnTo>
                  <a:cubicBezTo>
                    <a:pt x="966" y="1079"/>
                    <a:pt x="966" y="1079"/>
                    <a:pt x="966" y="1079"/>
                  </a:cubicBezTo>
                  <a:cubicBezTo>
                    <a:pt x="966" y="1349"/>
                    <a:pt x="966" y="1349"/>
                    <a:pt x="966" y="1349"/>
                  </a:cubicBezTo>
                  <a:cubicBezTo>
                    <a:pt x="748" y="1411"/>
                    <a:pt x="748" y="1411"/>
                    <a:pt x="748" y="1411"/>
                  </a:cubicBezTo>
                  <a:lnTo>
                    <a:pt x="748" y="1152"/>
                  </a:lnTo>
                  <a:close/>
                  <a:moveTo>
                    <a:pt x="561" y="10210"/>
                  </a:moveTo>
                  <a:lnTo>
                    <a:pt x="561" y="10210"/>
                  </a:lnTo>
                  <a:cubicBezTo>
                    <a:pt x="374" y="10179"/>
                    <a:pt x="374" y="10179"/>
                    <a:pt x="374" y="10179"/>
                  </a:cubicBezTo>
                  <a:cubicBezTo>
                    <a:pt x="374" y="9941"/>
                    <a:pt x="374" y="9941"/>
                    <a:pt x="374" y="9941"/>
                  </a:cubicBezTo>
                  <a:cubicBezTo>
                    <a:pt x="561" y="9952"/>
                    <a:pt x="561" y="9952"/>
                    <a:pt x="561" y="9952"/>
                  </a:cubicBezTo>
                  <a:lnTo>
                    <a:pt x="561" y="10210"/>
                  </a:lnTo>
                  <a:close/>
                  <a:moveTo>
                    <a:pt x="561" y="9691"/>
                  </a:moveTo>
                  <a:lnTo>
                    <a:pt x="561" y="9691"/>
                  </a:lnTo>
                  <a:cubicBezTo>
                    <a:pt x="499" y="9691"/>
                    <a:pt x="437" y="9682"/>
                    <a:pt x="374" y="9671"/>
                  </a:cubicBezTo>
                  <a:cubicBezTo>
                    <a:pt x="374" y="9589"/>
                    <a:pt x="374" y="9504"/>
                    <a:pt x="374" y="9433"/>
                  </a:cubicBezTo>
                  <a:cubicBezTo>
                    <a:pt x="437" y="9433"/>
                    <a:pt x="499" y="9433"/>
                    <a:pt x="561" y="9442"/>
                  </a:cubicBezTo>
                  <a:cubicBezTo>
                    <a:pt x="561" y="9526"/>
                    <a:pt x="561" y="9609"/>
                    <a:pt x="561" y="9691"/>
                  </a:cubicBezTo>
                  <a:close/>
                  <a:moveTo>
                    <a:pt x="550" y="9184"/>
                  </a:moveTo>
                  <a:lnTo>
                    <a:pt x="550" y="9184"/>
                  </a:lnTo>
                  <a:cubicBezTo>
                    <a:pt x="499" y="9173"/>
                    <a:pt x="437" y="9173"/>
                    <a:pt x="374" y="9163"/>
                  </a:cubicBezTo>
                  <a:cubicBezTo>
                    <a:pt x="374" y="9079"/>
                    <a:pt x="374" y="8997"/>
                    <a:pt x="374" y="8914"/>
                  </a:cubicBezTo>
                  <a:cubicBezTo>
                    <a:pt x="437" y="8923"/>
                    <a:pt x="499" y="8923"/>
                    <a:pt x="550" y="8923"/>
                  </a:cubicBezTo>
                  <a:cubicBezTo>
                    <a:pt x="550" y="9008"/>
                    <a:pt x="550" y="9101"/>
                    <a:pt x="550" y="9184"/>
                  </a:cubicBezTo>
                  <a:close/>
                  <a:moveTo>
                    <a:pt x="550" y="8665"/>
                  </a:moveTo>
                  <a:lnTo>
                    <a:pt x="550" y="8665"/>
                  </a:lnTo>
                  <a:cubicBezTo>
                    <a:pt x="488" y="8665"/>
                    <a:pt x="437" y="8654"/>
                    <a:pt x="374" y="8654"/>
                  </a:cubicBezTo>
                  <a:cubicBezTo>
                    <a:pt x="374" y="8571"/>
                    <a:pt x="374" y="8489"/>
                    <a:pt x="374" y="8405"/>
                  </a:cubicBezTo>
                  <a:cubicBezTo>
                    <a:pt x="437" y="8405"/>
                    <a:pt x="488" y="8416"/>
                    <a:pt x="550" y="8416"/>
                  </a:cubicBezTo>
                  <a:cubicBezTo>
                    <a:pt x="550" y="8498"/>
                    <a:pt x="550" y="8581"/>
                    <a:pt x="550" y="8665"/>
                  </a:cubicBezTo>
                  <a:close/>
                  <a:moveTo>
                    <a:pt x="550" y="8155"/>
                  </a:moveTo>
                  <a:lnTo>
                    <a:pt x="550" y="8155"/>
                  </a:lnTo>
                  <a:cubicBezTo>
                    <a:pt x="488" y="8146"/>
                    <a:pt x="426" y="8146"/>
                    <a:pt x="374" y="8146"/>
                  </a:cubicBezTo>
                  <a:cubicBezTo>
                    <a:pt x="374" y="8062"/>
                    <a:pt x="374" y="7980"/>
                    <a:pt x="374" y="7897"/>
                  </a:cubicBezTo>
                  <a:cubicBezTo>
                    <a:pt x="426" y="7897"/>
                    <a:pt x="488" y="7897"/>
                    <a:pt x="550" y="7897"/>
                  </a:cubicBezTo>
                  <a:cubicBezTo>
                    <a:pt x="550" y="7980"/>
                    <a:pt x="550" y="8062"/>
                    <a:pt x="550" y="8155"/>
                  </a:cubicBezTo>
                  <a:close/>
                  <a:moveTo>
                    <a:pt x="550" y="7637"/>
                  </a:moveTo>
                  <a:lnTo>
                    <a:pt x="550" y="7637"/>
                  </a:lnTo>
                  <a:cubicBezTo>
                    <a:pt x="488" y="7637"/>
                    <a:pt x="426" y="7637"/>
                    <a:pt x="365" y="7637"/>
                  </a:cubicBezTo>
                  <a:cubicBezTo>
                    <a:pt x="365" y="7554"/>
                    <a:pt x="365" y="7472"/>
                    <a:pt x="365" y="7388"/>
                  </a:cubicBezTo>
                  <a:cubicBezTo>
                    <a:pt x="426" y="7388"/>
                    <a:pt x="488" y="7388"/>
                    <a:pt x="550" y="7378"/>
                  </a:cubicBezTo>
                  <a:cubicBezTo>
                    <a:pt x="550" y="7472"/>
                    <a:pt x="550" y="7554"/>
                    <a:pt x="550" y="7637"/>
                  </a:cubicBezTo>
                  <a:close/>
                  <a:moveTo>
                    <a:pt x="550" y="7118"/>
                  </a:moveTo>
                  <a:lnTo>
                    <a:pt x="550" y="7118"/>
                  </a:lnTo>
                  <a:cubicBezTo>
                    <a:pt x="488" y="7129"/>
                    <a:pt x="426" y="7129"/>
                    <a:pt x="365" y="7129"/>
                  </a:cubicBezTo>
                  <a:cubicBezTo>
                    <a:pt x="365" y="7047"/>
                    <a:pt x="365" y="6962"/>
                    <a:pt x="365" y="6880"/>
                  </a:cubicBezTo>
                  <a:cubicBezTo>
                    <a:pt x="426" y="6880"/>
                    <a:pt x="488" y="6869"/>
                    <a:pt x="550" y="6869"/>
                  </a:cubicBezTo>
                  <a:cubicBezTo>
                    <a:pt x="550" y="6953"/>
                    <a:pt x="550" y="7036"/>
                    <a:pt x="550" y="7118"/>
                  </a:cubicBezTo>
                  <a:close/>
                  <a:moveTo>
                    <a:pt x="550" y="6610"/>
                  </a:moveTo>
                  <a:lnTo>
                    <a:pt x="550" y="6610"/>
                  </a:lnTo>
                  <a:cubicBezTo>
                    <a:pt x="488" y="6610"/>
                    <a:pt x="426" y="6610"/>
                    <a:pt x="365" y="6610"/>
                  </a:cubicBezTo>
                  <a:cubicBezTo>
                    <a:pt x="365" y="6537"/>
                    <a:pt x="365" y="6455"/>
                    <a:pt x="365" y="6372"/>
                  </a:cubicBezTo>
                  <a:cubicBezTo>
                    <a:pt x="426" y="6361"/>
                    <a:pt x="488" y="6361"/>
                    <a:pt x="550" y="6350"/>
                  </a:cubicBezTo>
                  <a:cubicBezTo>
                    <a:pt x="550" y="6444"/>
                    <a:pt x="550" y="6528"/>
                    <a:pt x="550" y="6610"/>
                  </a:cubicBezTo>
                  <a:close/>
                  <a:moveTo>
                    <a:pt x="550" y="6092"/>
                  </a:moveTo>
                  <a:lnTo>
                    <a:pt x="550" y="6092"/>
                  </a:lnTo>
                  <a:cubicBezTo>
                    <a:pt x="488" y="6101"/>
                    <a:pt x="426" y="6101"/>
                    <a:pt x="365" y="6101"/>
                  </a:cubicBezTo>
                  <a:cubicBezTo>
                    <a:pt x="365" y="6018"/>
                    <a:pt x="365" y="5947"/>
                    <a:pt x="365" y="5863"/>
                  </a:cubicBezTo>
                  <a:cubicBezTo>
                    <a:pt x="426" y="5852"/>
                    <a:pt x="488" y="5842"/>
                    <a:pt x="550" y="5842"/>
                  </a:cubicBezTo>
                  <a:cubicBezTo>
                    <a:pt x="550" y="5925"/>
                    <a:pt x="550" y="6007"/>
                    <a:pt x="550" y="6092"/>
                  </a:cubicBezTo>
                  <a:close/>
                  <a:moveTo>
                    <a:pt x="550" y="5582"/>
                  </a:moveTo>
                  <a:lnTo>
                    <a:pt x="550" y="5582"/>
                  </a:lnTo>
                  <a:cubicBezTo>
                    <a:pt x="488" y="5582"/>
                    <a:pt x="426" y="5593"/>
                    <a:pt x="365" y="5593"/>
                  </a:cubicBezTo>
                  <a:cubicBezTo>
                    <a:pt x="365" y="5511"/>
                    <a:pt x="365" y="5426"/>
                    <a:pt x="365" y="5355"/>
                  </a:cubicBezTo>
                  <a:cubicBezTo>
                    <a:pt x="426" y="5344"/>
                    <a:pt x="488" y="5333"/>
                    <a:pt x="550" y="5324"/>
                  </a:cubicBezTo>
                  <a:cubicBezTo>
                    <a:pt x="550" y="5406"/>
                    <a:pt x="550" y="5500"/>
                    <a:pt x="550" y="5582"/>
                  </a:cubicBezTo>
                  <a:close/>
                  <a:moveTo>
                    <a:pt x="541" y="5064"/>
                  </a:moveTo>
                  <a:lnTo>
                    <a:pt x="541" y="5064"/>
                  </a:lnTo>
                  <a:cubicBezTo>
                    <a:pt x="479" y="5075"/>
                    <a:pt x="426" y="5075"/>
                    <a:pt x="365" y="5086"/>
                  </a:cubicBezTo>
                  <a:cubicBezTo>
                    <a:pt x="365" y="5001"/>
                    <a:pt x="365" y="4919"/>
                    <a:pt x="365" y="4836"/>
                  </a:cubicBezTo>
                  <a:cubicBezTo>
                    <a:pt x="426" y="4836"/>
                    <a:pt x="479" y="4825"/>
                    <a:pt x="541" y="4814"/>
                  </a:cubicBezTo>
                  <a:cubicBezTo>
                    <a:pt x="541" y="4899"/>
                    <a:pt x="541" y="4981"/>
                    <a:pt x="541" y="5064"/>
                  </a:cubicBezTo>
                  <a:close/>
                  <a:moveTo>
                    <a:pt x="541" y="4556"/>
                  </a:moveTo>
                  <a:lnTo>
                    <a:pt x="541" y="4556"/>
                  </a:lnTo>
                  <a:cubicBezTo>
                    <a:pt x="479" y="4556"/>
                    <a:pt x="416" y="4565"/>
                    <a:pt x="365" y="4576"/>
                  </a:cubicBezTo>
                  <a:cubicBezTo>
                    <a:pt x="365" y="4494"/>
                    <a:pt x="365" y="4411"/>
                    <a:pt x="365" y="4327"/>
                  </a:cubicBezTo>
                  <a:cubicBezTo>
                    <a:pt x="416" y="4318"/>
                    <a:pt x="479" y="4307"/>
                    <a:pt x="541" y="4296"/>
                  </a:cubicBezTo>
                  <a:cubicBezTo>
                    <a:pt x="541" y="4380"/>
                    <a:pt x="541" y="4472"/>
                    <a:pt x="541" y="4556"/>
                  </a:cubicBezTo>
                  <a:close/>
                  <a:moveTo>
                    <a:pt x="541" y="4037"/>
                  </a:moveTo>
                  <a:lnTo>
                    <a:pt x="541" y="4037"/>
                  </a:lnTo>
                  <a:cubicBezTo>
                    <a:pt x="479" y="4046"/>
                    <a:pt x="416" y="4057"/>
                    <a:pt x="354" y="4068"/>
                  </a:cubicBezTo>
                  <a:cubicBezTo>
                    <a:pt x="354" y="3984"/>
                    <a:pt x="354" y="3902"/>
                    <a:pt x="354" y="3819"/>
                  </a:cubicBezTo>
                  <a:cubicBezTo>
                    <a:pt x="416" y="3808"/>
                    <a:pt x="479" y="3799"/>
                    <a:pt x="541" y="3788"/>
                  </a:cubicBezTo>
                  <a:cubicBezTo>
                    <a:pt x="541" y="3870"/>
                    <a:pt x="541" y="3955"/>
                    <a:pt x="541" y="4037"/>
                  </a:cubicBezTo>
                  <a:close/>
                  <a:moveTo>
                    <a:pt x="541" y="3528"/>
                  </a:moveTo>
                  <a:lnTo>
                    <a:pt x="541" y="3528"/>
                  </a:lnTo>
                  <a:cubicBezTo>
                    <a:pt x="479" y="3539"/>
                    <a:pt x="416" y="3550"/>
                    <a:pt x="354" y="3559"/>
                  </a:cubicBezTo>
                  <a:cubicBezTo>
                    <a:pt x="354" y="3476"/>
                    <a:pt x="354" y="3394"/>
                    <a:pt x="354" y="3310"/>
                  </a:cubicBezTo>
                  <a:cubicBezTo>
                    <a:pt x="416" y="3300"/>
                    <a:pt x="479" y="3278"/>
                    <a:pt x="541" y="3269"/>
                  </a:cubicBezTo>
                  <a:cubicBezTo>
                    <a:pt x="541" y="3352"/>
                    <a:pt x="541" y="3434"/>
                    <a:pt x="541" y="3528"/>
                  </a:cubicBezTo>
                  <a:close/>
                  <a:moveTo>
                    <a:pt x="541" y="3009"/>
                  </a:moveTo>
                  <a:lnTo>
                    <a:pt x="541" y="3009"/>
                  </a:lnTo>
                  <a:cubicBezTo>
                    <a:pt x="479" y="3020"/>
                    <a:pt x="416" y="3029"/>
                    <a:pt x="354" y="3051"/>
                  </a:cubicBezTo>
                  <a:cubicBezTo>
                    <a:pt x="354" y="2969"/>
                    <a:pt x="354" y="2884"/>
                    <a:pt x="354" y="2802"/>
                  </a:cubicBezTo>
                  <a:cubicBezTo>
                    <a:pt x="416" y="2782"/>
                    <a:pt x="479" y="2771"/>
                    <a:pt x="541" y="2760"/>
                  </a:cubicBezTo>
                  <a:cubicBezTo>
                    <a:pt x="541" y="2844"/>
                    <a:pt x="541" y="2927"/>
                    <a:pt x="541" y="3009"/>
                  </a:cubicBezTo>
                  <a:close/>
                  <a:moveTo>
                    <a:pt x="541" y="2501"/>
                  </a:moveTo>
                  <a:lnTo>
                    <a:pt x="541" y="2501"/>
                  </a:lnTo>
                  <a:cubicBezTo>
                    <a:pt x="479" y="2511"/>
                    <a:pt x="416" y="2521"/>
                    <a:pt x="354" y="2532"/>
                  </a:cubicBezTo>
                  <a:cubicBezTo>
                    <a:pt x="354" y="2459"/>
                    <a:pt x="354" y="2377"/>
                    <a:pt x="354" y="2294"/>
                  </a:cubicBezTo>
                  <a:cubicBezTo>
                    <a:pt x="416" y="2272"/>
                    <a:pt x="479" y="2263"/>
                    <a:pt x="541" y="2241"/>
                  </a:cubicBezTo>
                  <a:cubicBezTo>
                    <a:pt x="541" y="2324"/>
                    <a:pt x="541" y="2408"/>
                    <a:pt x="541" y="2501"/>
                  </a:cubicBezTo>
                  <a:close/>
                  <a:moveTo>
                    <a:pt x="541" y="1983"/>
                  </a:moveTo>
                  <a:lnTo>
                    <a:pt x="541" y="1983"/>
                  </a:lnTo>
                  <a:cubicBezTo>
                    <a:pt x="479" y="1992"/>
                    <a:pt x="416" y="2014"/>
                    <a:pt x="354" y="2023"/>
                  </a:cubicBezTo>
                  <a:cubicBezTo>
                    <a:pt x="354" y="1941"/>
                    <a:pt x="354" y="1867"/>
                    <a:pt x="354" y="1785"/>
                  </a:cubicBezTo>
                  <a:cubicBezTo>
                    <a:pt x="416" y="1765"/>
                    <a:pt x="479" y="1743"/>
                    <a:pt x="541" y="1722"/>
                  </a:cubicBezTo>
                  <a:cubicBezTo>
                    <a:pt x="541" y="1816"/>
                    <a:pt x="541" y="1898"/>
                    <a:pt x="541" y="1983"/>
                  </a:cubicBezTo>
                  <a:close/>
                  <a:moveTo>
                    <a:pt x="354" y="1277"/>
                  </a:moveTo>
                  <a:lnTo>
                    <a:pt x="354" y="1277"/>
                  </a:lnTo>
                  <a:cubicBezTo>
                    <a:pt x="530" y="1215"/>
                    <a:pt x="530" y="1215"/>
                    <a:pt x="530" y="1215"/>
                  </a:cubicBezTo>
                  <a:cubicBezTo>
                    <a:pt x="530" y="1464"/>
                    <a:pt x="530" y="1464"/>
                    <a:pt x="530" y="1464"/>
                  </a:cubicBezTo>
                  <a:cubicBezTo>
                    <a:pt x="354" y="1515"/>
                    <a:pt x="354" y="1515"/>
                    <a:pt x="354" y="1515"/>
                  </a:cubicBezTo>
                  <a:lnTo>
                    <a:pt x="354" y="1277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Roboto Bold" charset="0"/>
              </a:endParaRPr>
            </a:p>
          </p:txBody>
        </p:sp>
        <p:pic>
          <p:nvPicPr>
            <p:cNvPr id="78" name="Graphic 71" descr="City">
              <a:extLst>
                <a:ext uri="{FF2B5EF4-FFF2-40B4-BE49-F238E27FC236}">
                  <a16:creationId xmlns:a16="http://schemas.microsoft.com/office/drawing/2014/main" id="{BEEABA3D-5566-43D5-9D5D-6B712382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29686" y="2816061"/>
              <a:ext cx="1066076" cy="1066076"/>
            </a:xfrm>
            <a:prstGeom prst="rect">
              <a:avLst/>
            </a:prstGeom>
          </p:spPr>
        </p:pic>
        <p:pic>
          <p:nvPicPr>
            <p:cNvPr id="79" name="Graphic 97" descr="Deciduous tree">
              <a:extLst>
                <a:ext uri="{FF2B5EF4-FFF2-40B4-BE49-F238E27FC236}">
                  <a16:creationId xmlns:a16="http://schemas.microsoft.com/office/drawing/2014/main" id="{B2CC4D38-5E14-4B53-AEE0-9AC1DBF8A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8631" y="3323634"/>
              <a:ext cx="399655" cy="399655"/>
            </a:xfrm>
            <a:prstGeom prst="rect">
              <a:avLst/>
            </a:prstGeom>
          </p:spPr>
        </p:pic>
        <p:pic>
          <p:nvPicPr>
            <p:cNvPr id="80" name="Graphic 53" descr="City">
              <a:extLst>
                <a:ext uri="{FF2B5EF4-FFF2-40B4-BE49-F238E27FC236}">
                  <a16:creationId xmlns:a16="http://schemas.microsoft.com/office/drawing/2014/main" id="{1ABAC6FF-F901-4552-BE88-5E0A310F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03476" y="2989155"/>
              <a:ext cx="858347" cy="858347"/>
            </a:xfrm>
            <a:prstGeom prst="rect">
              <a:avLst/>
            </a:prstGeom>
          </p:spPr>
        </p:pic>
        <p:pic>
          <p:nvPicPr>
            <p:cNvPr id="81" name="Graphic 57" descr="Factory">
              <a:extLst>
                <a:ext uri="{FF2B5EF4-FFF2-40B4-BE49-F238E27FC236}">
                  <a16:creationId xmlns:a16="http://schemas.microsoft.com/office/drawing/2014/main" id="{AEA6A536-DDDC-44D3-936F-62A80B4C1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500748" y="2987079"/>
              <a:ext cx="867350" cy="867350"/>
            </a:xfrm>
            <a:prstGeom prst="rect">
              <a:avLst/>
            </a:prstGeom>
          </p:spPr>
        </p:pic>
        <p:pic>
          <p:nvPicPr>
            <p:cNvPr id="82" name="Graphic 70" descr="Building">
              <a:extLst>
                <a:ext uri="{FF2B5EF4-FFF2-40B4-BE49-F238E27FC236}">
                  <a16:creationId xmlns:a16="http://schemas.microsoft.com/office/drawing/2014/main" id="{91E6A58E-0DAE-4EA4-B62B-AC3828B9F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66923" y="2782981"/>
              <a:ext cx="1064521" cy="1064521"/>
            </a:xfrm>
            <a:prstGeom prst="rect">
              <a:avLst/>
            </a:prstGeom>
          </p:spPr>
        </p:pic>
        <p:pic>
          <p:nvPicPr>
            <p:cNvPr id="83" name="Graphic 55" descr="Building">
              <a:extLst>
                <a:ext uri="{FF2B5EF4-FFF2-40B4-BE49-F238E27FC236}">
                  <a16:creationId xmlns:a16="http://schemas.microsoft.com/office/drawing/2014/main" id="{6C27D008-0411-45F1-8D16-EED0AAD1F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109790" y="2782981"/>
              <a:ext cx="1064521" cy="1064521"/>
            </a:xfrm>
            <a:prstGeom prst="rect">
              <a:avLst/>
            </a:prstGeom>
          </p:spPr>
        </p:pic>
        <p:sp>
          <p:nvSpPr>
            <p:cNvPr id="84" name="Freeform 40">
              <a:extLst>
                <a:ext uri="{FF2B5EF4-FFF2-40B4-BE49-F238E27FC236}">
                  <a16:creationId xmlns:a16="http://schemas.microsoft.com/office/drawing/2014/main" id="{070E37F6-E06B-44BB-9765-88C66E95E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924" y="4119257"/>
              <a:ext cx="1379931" cy="407338"/>
            </a:xfrm>
            <a:custGeom>
              <a:avLst/>
              <a:gdLst>
                <a:gd name="T0" fmla="*/ 0 w 4124"/>
                <a:gd name="T1" fmla="*/ 395 h 1217"/>
                <a:gd name="T2" fmla="*/ 2820 w 4124"/>
                <a:gd name="T3" fmla="*/ 1216 h 1217"/>
                <a:gd name="T4" fmla="*/ 4123 w 4124"/>
                <a:gd name="T5" fmla="*/ 1216 h 1217"/>
                <a:gd name="T6" fmla="*/ 1282 w 4124"/>
                <a:gd name="T7" fmla="*/ 0 h 1217"/>
                <a:gd name="T8" fmla="*/ 0 w 4124"/>
                <a:gd name="T9" fmla="*/ 395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4" h="1217">
                  <a:moveTo>
                    <a:pt x="0" y="395"/>
                  </a:moveTo>
                  <a:lnTo>
                    <a:pt x="2820" y="1216"/>
                  </a:lnTo>
                  <a:lnTo>
                    <a:pt x="4123" y="1216"/>
                  </a:lnTo>
                  <a:lnTo>
                    <a:pt x="1282" y="0"/>
                  </a:lnTo>
                  <a:lnTo>
                    <a:pt x="0" y="395"/>
                  </a:lnTo>
                </a:path>
              </a:pathLst>
            </a:custGeom>
            <a:solidFill>
              <a:srgbClr val="263445">
                <a:lumMod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5" name="Freeform 1">
              <a:extLst>
                <a:ext uri="{FF2B5EF4-FFF2-40B4-BE49-F238E27FC236}">
                  <a16:creationId xmlns:a16="http://schemas.microsoft.com/office/drawing/2014/main" id="{AAF1AF91-4A95-4BBB-994D-AAA352000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746" y="3699047"/>
              <a:ext cx="3732009" cy="554924"/>
            </a:xfrm>
            <a:custGeom>
              <a:avLst/>
              <a:gdLst>
                <a:gd name="T0" fmla="*/ 0 w 7121"/>
                <a:gd name="T1" fmla="*/ 1656 h 1657"/>
                <a:gd name="T2" fmla="*/ 7120 w 7121"/>
                <a:gd name="T3" fmla="*/ 1656 h 1657"/>
                <a:gd name="T4" fmla="*/ 7120 w 7121"/>
                <a:gd name="T5" fmla="*/ 0 h 1657"/>
                <a:gd name="T6" fmla="*/ 0 w 7121"/>
                <a:gd name="T7" fmla="*/ 0 h 1657"/>
                <a:gd name="T8" fmla="*/ 0 w 7121"/>
                <a:gd name="T9" fmla="*/ 1656 h 1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1" h="1657">
                  <a:moveTo>
                    <a:pt x="0" y="1656"/>
                  </a:moveTo>
                  <a:lnTo>
                    <a:pt x="7120" y="1656"/>
                  </a:lnTo>
                  <a:lnTo>
                    <a:pt x="7120" y="0"/>
                  </a:lnTo>
                  <a:lnTo>
                    <a:pt x="0" y="0"/>
                  </a:lnTo>
                  <a:lnTo>
                    <a:pt x="0" y="1656"/>
                  </a:lnTo>
                </a:path>
              </a:pathLst>
            </a:custGeom>
            <a:solidFill>
              <a:srgbClr val="26344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6" name="Freeform 7">
              <a:extLst>
                <a:ext uri="{FF2B5EF4-FFF2-40B4-BE49-F238E27FC236}">
                  <a16:creationId xmlns:a16="http://schemas.microsoft.com/office/drawing/2014/main" id="{7B748277-C280-477A-8BAC-3F5227EEF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746" y="4278585"/>
              <a:ext cx="3732009" cy="398483"/>
            </a:xfrm>
            <a:custGeom>
              <a:avLst/>
              <a:gdLst>
                <a:gd name="T0" fmla="*/ 0 w 7121"/>
                <a:gd name="T1" fmla="*/ 1190 h 1191"/>
                <a:gd name="T2" fmla="*/ 7120 w 7121"/>
                <a:gd name="T3" fmla="*/ 1190 h 1191"/>
                <a:gd name="T4" fmla="*/ 7120 w 7121"/>
                <a:gd name="T5" fmla="*/ 0 h 1191"/>
                <a:gd name="T6" fmla="*/ 0 w 7121"/>
                <a:gd name="T7" fmla="*/ 0 h 1191"/>
                <a:gd name="T8" fmla="*/ 0 w 7121"/>
                <a:gd name="T9" fmla="*/ 1190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1" h="1191">
                  <a:moveTo>
                    <a:pt x="0" y="1190"/>
                  </a:moveTo>
                  <a:lnTo>
                    <a:pt x="7120" y="1190"/>
                  </a:lnTo>
                  <a:lnTo>
                    <a:pt x="7120" y="0"/>
                  </a:lnTo>
                  <a:lnTo>
                    <a:pt x="0" y="0"/>
                  </a:lnTo>
                  <a:lnTo>
                    <a:pt x="0" y="1190"/>
                  </a:lnTo>
                </a:path>
              </a:pathLst>
            </a:custGeom>
            <a:solidFill>
              <a:srgbClr val="EEB05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id="{ECC18FCF-BF41-46E0-A49D-5D83AD5DC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7746" y="4709537"/>
              <a:ext cx="3732009" cy="516551"/>
            </a:xfrm>
            <a:custGeom>
              <a:avLst/>
              <a:gdLst>
                <a:gd name="T0" fmla="*/ 0 w 7121"/>
                <a:gd name="T1" fmla="*/ 1544 h 1545"/>
                <a:gd name="T2" fmla="*/ 7120 w 7121"/>
                <a:gd name="T3" fmla="*/ 1544 h 1545"/>
                <a:gd name="T4" fmla="*/ 7120 w 7121"/>
                <a:gd name="T5" fmla="*/ 0 h 1545"/>
                <a:gd name="T6" fmla="*/ 0 w 7121"/>
                <a:gd name="T7" fmla="*/ 0 h 1545"/>
                <a:gd name="T8" fmla="*/ 0 w 7121"/>
                <a:gd name="T9" fmla="*/ 1544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1" h="1545">
                  <a:moveTo>
                    <a:pt x="0" y="1544"/>
                  </a:moveTo>
                  <a:lnTo>
                    <a:pt x="7120" y="1544"/>
                  </a:lnTo>
                  <a:lnTo>
                    <a:pt x="7120" y="0"/>
                  </a:lnTo>
                  <a:lnTo>
                    <a:pt x="0" y="0"/>
                  </a:lnTo>
                  <a:lnTo>
                    <a:pt x="0" y="1544"/>
                  </a:lnTo>
                </a:path>
              </a:pathLst>
            </a:custGeom>
            <a:solidFill>
              <a:srgbClr val="A5A5A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8" name="Freeform 38">
              <a:extLst>
                <a:ext uri="{FF2B5EF4-FFF2-40B4-BE49-F238E27FC236}">
                  <a16:creationId xmlns:a16="http://schemas.microsoft.com/office/drawing/2014/main" id="{1AEFA1B2-5116-450D-B373-E5D94B4B5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045" y="3523461"/>
              <a:ext cx="430952" cy="732028"/>
            </a:xfrm>
            <a:custGeom>
              <a:avLst/>
              <a:gdLst>
                <a:gd name="T0" fmla="*/ 0 w 1288"/>
                <a:gd name="T1" fmla="*/ 2185 h 2186"/>
                <a:gd name="T2" fmla="*/ 1287 w 1288"/>
                <a:gd name="T3" fmla="*/ 1790 h 2186"/>
                <a:gd name="T4" fmla="*/ 1287 w 1288"/>
                <a:gd name="T5" fmla="*/ 0 h 2186"/>
                <a:gd name="T6" fmla="*/ 0 w 1288"/>
                <a:gd name="T7" fmla="*/ 528 h 2186"/>
                <a:gd name="T8" fmla="*/ 0 w 1288"/>
                <a:gd name="T9" fmla="*/ 2185 h 2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8" h="2186">
                  <a:moveTo>
                    <a:pt x="0" y="2185"/>
                  </a:moveTo>
                  <a:lnTo>
                    <a:pt x="1287" y="1790"/>
                  </a:lnTo>
                  <a:lnTo>
                    <a:pt x="1287" y="0"/>
                  </a:lnTo>
                  <a:lnTo>
                    <a:pt x="0" y="528"/>
                  </a:lnTo>
                  <a:lnTo>
                    <a:pt x="0" y="2185"/>
                  </a:lnTo>
                </a:path>
              </a:pathLst>
            </a:custGeom>
            <a:solidFill>
              <a:srgbClr val="263445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89" name="Freeform 41">
              <a:extLst>
                <a:ext uri="{FF2B5EF4-FFF2-40B4-BE49-F238E27FC236}">
                  <a16:creationId xmlns:a16="http://schemas.microsoft.com/office/drawing/2014/main" id="{DA3C3356-4792-40F2-A187-7E5675C11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5325" y="4585564"/>
              <a:ext cx="1382883" cy="247945"/>
            </a:xfrm>
            <a:custGeom>
              <a:avLst/>
              <a:gdLst>
                <a:gd name="T0" fmla="*/ 0 w 4130"/>
                <a:gd name="T1" fmla="*/ 272 h 739"/>
                <a:gd name="T2" fmla="*/ 2862 w 4130"/>
                <a:gd name="T3" fmla="*/ 738 h 739"/>
                <a:gd name="T4" fmla="*/ 4129 w 4130"/>
                <a:gd name="T5" fmla="*/ 723 h 739"/>
                <a:gd name="T6" fmla="*/ 1287 w 4130"/>
                <a:gd name="T7" fmla="*/ 0 h 739"/>
                <a:gd name="T8" fmla="*/ 0 w 4130"/>
                <a:gd name="T9" fmla="*/ 272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0" h="739">
                  <a:moveTo>
                    <a:pt x="0" y="272"/>
                  </a:moveTo>
                  <a:lnTo>
                    <a:pt x="2862" y="738"/>
                  </a:lnTo>
                  <a:lnTo>
                    <a:pt x="4129" y="723"/>
                  </a:lnTo>
                  <a:lnTo>
                    <a:pt x="1287" y="0"/>
                  </a:lnTo>
                  <a:lnTo>
                    <a:pt x="0" y="272"/>
                  </a:lnTo>
                </a:path>
              </a:pathLst>
            </a:custGeom>
            <a:solidFill>
              <a:srgbClr val="EEB057">
                <a:lumMod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0" name="Freeform 42">
              <a:extLst>
                <a:ext uri="{FF2B5EF4-FFF2-40B4-BE49-F238E27FC236}">
                  <a16:creationId xmlns:a16="http://schemas.microsoft.com/office/drawing/2014/main" id="{8B81C2E0-EA5C-4F46-A12A-6727F7BA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8278" y="4161993"/>
              <a:ext cx="429476" cy="515075"/>
            </a:xfrm>
            <a:custGeom>
              <a:avLst/>
              <a:gdLst>
                <a:gd name="T0" fmla="*/ 0 w 1283"/>
                <a:gd name="T1" fmla="*/ 1539 h 1540"/>
                <a:gd name="T2" fmla="*/ 1282 w 1283"/>
                <a:gd name="T3" fmla="*/ 1267 h 1540"/>
                <a:gd name="T4" fmla="*/ 1282 w 1283"/>
                <a:gd name="T5" fmla="*/ 0 h 1540"/>
                <a:gd name="T6" fmla="*/ 0 w 1283"/>
                <a:gd name="T7" fmla="*/ 349 h 1540"/>
                <a:gd name="T8" fmla="*/ 0 w 1283"/>
                <a:gd name="T9" fmla="*/ 1539 h 1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3" h="1540">
                  <a:moveTo>
                    <a:pt x="0" y="1539"/>
                  </a:moveTo>
                  <a:lnTo>
                    <a:pt x="1282" y="1267"/>
                  </a:lnTo>
                  <a:lnTo>
                    <a:pt x="1282" y="0"/>
                  </a:lnTo>
                  <a:lnTo>
                    <a:pt x="0" y="349"/>
                  </a:lnTo>
                  <a:lnTo>
                    <a:pt x="0" y="1539"/>
                  </a:lnTo>
                </a:path>
              </a:pathLst>
            </a:custGeom>
            <a:solidFill>
              <a:srgbClr val="EEB057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1" name="Freeform 43">
              <a:extLst>
                <a:ext uri="{FF2B5EF4-FFF2-40B4-BE49-F238E27FC236}">
                  <a16:creationId xmlns:a16="http://schemas.microsoft.com/office/drawing/2014/main" id="{A67CF36F-CDF8-449C-A378-670B89622D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7754" y="4161993"/>
              <a:ext cx="950455" cy="667090"/>
            </a:xfrm>
            <a:custGeom>
              <a:avLst/>
              <a:gdLst>
                <a:gd name="T0" fmla="*/ 0 w 2842"/>
                <a:gd name="T1" fmla="*/ 1267 h 1991"/>
                <a:gd name="T2" fmla="*/ 2841 w 2842"/>
                <a:gd name="T3" fmla="*/ 1990 h 1991"/>
                <a:gd name="T4" fmla="*/ 2841 w 2842"/>
                <a:gd name="T5" fmla="*/ 1159 h 1991"/>
                <a:gd name="T6" fmla="*/ 0 w 2842"/>
                <a:gd name="T7" fmla="*/ 0 h 1991"/>
                <a:gd name="T8" fmla="*/ 0 w 2842"/>
                <a:gd name="T9" fmla="*/ 1267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2" h="1991">
                  <a:moveTo>
                    <a:pt x="0" y="1267"/>
                  </a:moveTo>
                  <a:lnTo>
                    <a:pt x="2841" y="1990"/>
                  </a:lnTo>
                  <a:lnTo>
                    <a:pt x="2841" y="1159"/>
                  </a:lnTo>
                  <a:lnTo>
                    <a:pt x="0" y="0"/>
                  </a:lnTo>
                  <a:lnTo>
                    <a:pt x="0" y="1267"/>
                  </a:lnTo>
                </a:path>
              </a:pathLst>
            </a:custGeom>
            <a:solidFill>
              <a:srgbClr val="EEB05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6E51CDB7-10A2-4D7E-AA17-68242661E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754" y="4646076"/>
              <a:ext cx="430952" cy="580013"/>
            </a:xfrm>
            <a:custGeom>
              <a:avLst/>
              <a:gdLst>
                <a:gd name="T0" fmla="*/ 0 w 1288"/>
                <a:gd name="T1" fmla="*/ 1734 h 1735"/>
                <a:gd name="T2" fmla="*/ 1287 w 1288"/>
                <a:gd name="T3" fmla="*/ 1708 h 1735"/>
                <a:gd name="T4" fmla="*/ 1287 w 1288"/>
                <a:gd name="T5" fmla="*/ 0 h 1735"/>
                <a:gd name="T6" fmla="*/ 0 w 1288"/>
                <a:gd name="T7" fmla="*/ 190 h 1735"/>
                <a:gd name="T8" fmla="*/ 0 w 1288"/>
                <a:gd name="T9" fmla="*/ 1734 h 1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8" h="1735">
                  <a:moveTo>
                    <a:pt x="0" y="1734"/>
                  </a:moveTo>
                  <a:lnTo>
                    <a:pt x="1287" y="1708"/>
                  </a:lnTo>
                  <a:lnTo>
                    <a:pt x="1287" y="0"/>
                  </a:lnTo>
                  <a:lnTo>
                    <a:pt x="0" y="190"/>
                  </a:lnTo>
                  <a:lnTo>
                    <a:pt x="0" y="1734"/>
                  </a:lnTo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3" name="Freeform 45">
              <a:extLst>
                <a:ext uri="{FF2B5EF4-FFF2-40B4-BE49-F238E27FC236}">
                  <a16:creationId xmlns:a16="http://schemas.microsoft.com/office/drawing/2014/main" id="{425FEDB4-E556-445F-A4DD-45714922C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0706" y="4646076"/>
              <a:ext cx="951931" cy="609530"/>
            </a:xfrm>
            <a:custGeom>
              <a:avLst/>
              <a:gdLst>
                <a:gd name="T0" fmla="*/ 2842 w 2843"/>
                <a:gd name="T1" fmla="*/ 1821 h 1822"/>
                <a:gd name="T2" fmla="*/ 0 w 2843"/>
                <a:gd name="T3" fmla="*/ 1708 h 1822"/>
                <a:gd name="T4" fmla="*/ 0 w 2843"/>
                <a:gd name="T5" fmla="*/ 0 h 1822"/>
                <a:gd name="T6" fmla="*/ 2842 w 2843"/>
                <a:gd name="T7" fmla="*/ 636 h 1822"/>
                <a:gd name="T8" fmla="*/ 2842 w 2843"/>
                <a:gd name="T9" fmla="*/ 1821 h 1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3" h="1822">
                  <a:moveTo>
                    <a:pt x="2842" y="1821"/>
                  </a:moveTo>
                  <a:lnTo>
                    <a:pt x="0" y="1708"/>
                  </a:lnTo>
                  <a:lnTo>
                    <a:pt x="0" y="0"/>
                  </a:lnTo>
                  <a:lnTo>
                    <a:pt x="2842" y="636"/>
                  </a:lnTo>
                  <a:lnTo>
                    <a:pt x="2842" y="1821"/>
                  </a:lnTo>
                </a:path>
              </a:pathLst>
            </a:custGeom>
            <a:solidFill>
              <a:srgbClr val="A5A5A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4" name="Freeform 46">
              <a:extLst>
                <a:ext uri="{FF2B5EF4-FFF2-40B4-BE49-F238E27FC236}">
                  <a16:creationId xmlns:a16="http://schemas.microsoft.com/office/drawing/2014/main" id="{8A8D8244-FF8F-4270-AB89-7C55ADDFE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569" y="5208378"/>
              <a:ext cx="1382882" cy="48704"/>
            </a:xfrm>
            <a:custGeom>
              <a:avLst/>
              <a:gdLst>
                <a:gd name="T0" fmla="*/ 0 w 4130"/>
                <a:gd name="T1" fmla="*/ 56 h 144"/>
                <a:gd name="T2" fmla="*/ 3303 w 4130"/>
                <a:gd name="T3" fmla="*/ 143 h 144"/>
                <a:gd name="T4" fmla="*/ 4129 w 4130"/>
                <a:gd name="T5" fmla="*/ 143 h 144"/>
                <a:gd name="T6" fmla="*/ 1282 w 4130"/>
                <a:gd name="T7" fmla="*/ 0 h 144"/>
                <a:gd name="T8" fmla="*/ 0 w 4130"/>
                <a:gd name="T9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0" h="144">
                  <a:moveTo>
                    <a:pt x="0" y="56"/>
                  </a:moveTo>
                  <a:lnTo>
                    <a:pt x="3303" y="143"/>
                  </a:lnTo>
                  <a:lnTo>
                    <a:pt x="4129" y="143"/>
                  </a:lnTo>
                  <a:lnTo>
                    <a:pt x="1282" y="0"/>
                  </a:lnTo>
                  <a:lnTo>
                    <a:pt x="0" y="56"/>
                  </a:lnTo>
                </a:path>
              </a:pathLst>
            </a:custGeom>
            <a:solidFill>
              <a:srgbClr val="A5A5A5">
                <a:lumMod val="5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44EF4F76-A0BA-4223-8271-0BA65080BF44}"/>
                </a:ext>
              </a:extLst>
            </p:cNvPr>
            <p:cNvSpPr txBox="1"/>
            <p:nvPr/>
          </p:nvSpPr>
          <p:spPr>
            <a:xfrm>
              <a:off x="2124721" y="4373554"/>
              <a:ext cx="257747" cy="217238"/>
            </a:xfrm>
            <a:prstGeom prst="rect">
              <a:avLst/>
            </a:prstGeom>
            <a:noFill/>
          </p:spPr>
          <p:txBody>
            <a:bodyPr wrap="none" lIns="68567" tIns="34283" rIns="68567" bIns="34283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Roboto" charset="0"/>
                  <a:cs typeface="Roboto" charset="0"/>
                </a:rPr>
                <a:t>02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9A3E937-C084-4EAE-9EA9-B25C14A741DD}"/>
                </a:ext>
              </a:extLst>
            </p:cNvPr>
            <p:cNvSpPr txBox="1"/>
            <p:nvPr/>
          </p:nvSpPr>
          <p:spPr>
            <a:xfrm>
              <a:off x="2124721" y="4855871"/>
              <a:ext cx="257747" cy="217238"/>
            </a:xfrm>
            <a:prstGeom prst="rect">
              <a:avLst/>
            </a:prstGeom>
            <a:noFill/>
          </p:spPr>
          <p:txBody>
            <a:bodyPr wrap="none" lIns="68567" tIns="34283" rIns="68567" bIns="34283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Roboto" charset="0"/>
                  <a:cs typeface="Roboto" charset="0"/>
                </a:rPr>
                <a:t>0</a:t>
              </a:r>
              <a:r>
                <a:rPr kumimoji="0" lang="en-GB" sz="1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Roboto" charset="0"/>
                  <a:cs typeface="Roboto" charset="0"/>
                </a:rPr>
                <a:t>1</a:t>
              </a:r>
              <a:endParaRPr kumimoji="0" lang="id-ID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Roboto" charset="0"/>
                <a:cs typeface="Roboto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0129970-4458-4A8B-ABE0-F171076F01DA}"/>
                </a:ext>
              </a:extLst>
            </p:cNvPr>
            <p:cNvSpPr txBox="1"/>
            <p:nvPr/>
          </p:nvSpPr>
          <p:spPr>
            <a:xfrm>
              <a:off x="2124721" y="3866619"/>
              <a:ext cx="354878" cy="217238"/>
            </a:xfrm>
            <a:prstGeom prst="rect">
              <a:avLst/>
            </a:prstGeom>
            <a:noFill/>
          </p:spPr>
          <p:txBody>
            <a:bodyPr wrap="square" lIns="68567" tIns="34283" rIns="68567" bIns="34283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Roboto" charset="0"/>
                  <a:cs typeface="Roboto" charset="0"/>
                </a:rPr>
                <a:t>0</a:t>
              </a:r>
              <a:r>
                <a:rPr kumimoji="0" lang="en-GB" sz="15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Roboto" charset="0"/>
                  <a:cs typeface="Roboto" charset="0"/>
                </a:rPr>
                <a:t>3</a:t>
              </a:r>
              <a:endParaRPr kumimoji="0" lang="id-ID" sz="1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Roboto" charset="0"/>
                <a:cs typeface="Roboto" charset="0"/>
              </a:endParaRPr>
            </a:p>
          </p:txBody>
        </p:sp>
        <p:sp>
          <p:nvSpPr>
            <p:cNvPr id="98" name="Line 525">
              <a:extLst>
                <a:ext uri="{FF2B5EF4-FFF2-40B4-BE49-F238E27FC236}">
                  <a16:creationId xmlns:a16="http://schemas.microsoft.com/office/drawing/2014/main" id="{D41835EF-88DD-46B5-A999-026B5E973A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033" y="4278679"/>
              <a:ext cx="1789" cy="400519"/>
            </a:xfrm>
            <a:prstGeom prst="line">
              <a:avLst/>
            </a:prstGeom>
            <a:noFill/>
            <a:ln w="1800" cap="flat">
              <a:solidFill>
                <a:srgbClr val="F1F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9" name="Line 525">
              <a:extLst>
                <a:ext uri="{FF2B5EF4-FFF2-40B4-BE49-F238E27FC236}">
                  <a16:creationId xmlns:a16="http://schemas.microsoft.com/office/drawing/2014/main" id="{096C151F-6AA3-4560-BBE0-D077211BD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033" y="4759040"/>
              <a:ext cx="1789" cy="400519"/>
            </a:xfrm>
            <a:prstGeom prst="line">
              <a:avLst/>
            </a:prstGeom>
            <a:noFill/>
            <a:ln w="1800" cap="flat">
              <a:solidFill>
                <a:srgbClr val="F1F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0" name="Line 525">
              <a:extLst>
                <a:ext uri="{FF2B5EF4-FFF2-40B4-BE49-F238E27FC236}">
                  <a16:creationId xmlns:a16="http://schemas.microsoft.com/office/drawing/2014/main" id="{9208102E-BEEB-4CF8-9A72-14900DBFF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9033" y="3779339"/>
              <a:ext cx="1789" cy="400519"/>
            </a:xfrm>
            <a:prstGeom prst="line">
              <a:avLst/>
            </a:prstGeom>
            <a:noFill/>
            <a:ln w="1800" cap="flat">
              <a:solidFill>
                <a:srgbClr val="F1F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5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4687055-DEBE-42D3-95BF-9C8461A08615}"/>
                </a:ext>
              </a:extLst>
            </p:cNvPr>
            <p:cNvSpPr txBox="1"/>
            <p:nvPr/>
          </p:nvSpPr>
          <p:spPr>
            <a:xfrm>
              <a:off x="2628829" y="4361480"/>
              <a:ext cx="3104125" cy="224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16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ea typeface="Lato Light" charset="0"/>
                  <a:cs typeface="Lato Light" charset="0"/>
                </a:rPr>
                <a:t>ИСПОЛНЕНИЕ  - ПОСТАВКА ОСНОВЫХ РЕШЕНИЙ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AB7B164-6256-4F97-8FE9-B5C690CCC6D6}"/>
                </a:ext>
              </a:extLst>
            </p:cNvPr>
            <p:cNvSpPr txBox="1"/>
            <p:nvPr/>
          </p:nvSpPr>
          <p:spPr>
            <a:xfrm>
              <a:off x="2628829" y="4776513"/>
              <a:ext cx="3104125" cy="3825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16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Lato Light" charset="0"/>
                  <a:cs typeface="Lato Light" charset="0"/>
                </a:rPr>
                <a:t>ПЛАНИРОВАНИЕ ЧЕЛОВЕКО-ОРИЕНТИРОВАННЫЕ ХАБЫ ДАННЫХ ДЛЯ «УМНОЙ НАЦИИ» (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Lato Light" charset="0"/>
                  <a:cs typeface="Lato Light" charset="0"/>
                </a:rPr>
                <a:t>DATA DRIVEN SMART NATION</a:t>
              </a: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Lato Light" charset="0"/>
                  <a:cs typeface="Lato Light" charset="0"/>
                </a:rPr>
                <a:t>)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Light" charset="0"/>
                <a:cs typeface="Lato Light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1B31849-0F29-438E-8A04-2FDBE1E7C830}"/>
                </a:ext>
              </a:extLst>
            </p:cNvPr>
            <p:cNvSpPr txBox="1"/>
            <p:nvPr/>
          </p:nvSpPr>
          <p:spPr>
            <a:xfrm>
              <a:off x="2628829" y="3857466"/>
              <a:ext cx="3104125" cy="224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ts val="166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Lato Light" charset="0"/>
                  <a:cs typeface="Lato Light" charset="0"/>
                </a:rPr>
                <a:t>УСТОЙЧИВОСТЬ И РАЗВИТИЕ – ПРОАКТИВНОЕ ВОВЛЕЧЕНИЕ ОБЕЩСТВА </a:t>
              </a: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Lato Light" charset="0"/>
                <a:cs typeface="Lato Light" charset="0"/>
              </a:endParaRPr>
            </a:p>
          </p:txBody>
        </p:sp>
        <p:pic>
          <p:nvPicPr>
            <p:cNvPr id="104" name="Graphic 59" descr="Social network">
              <a:extLst>
                <a:ext uri="{FF2B5EF4-FFF2-40B4-BE49-F238E27FC236}">
                  <a16:creationId xmlns:a16="http://schemas.microsoft.com/office/drawing/2014/main" id="{1A4837A0-B5F5-4CEE-9472-021E98681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733051" y="2743860"/>
              <a:ext cx="334848" cy="334848"/>
            </a:xfrm>
            <a:prstGeom prst="rect">
              <a:avLst/>
            </a:prstGeom>
          </p:spPr>
        </p:pic>
        <p:pic>
          <p:nvPicPr>
            <p:cNvPr id="105" name="Graphic 67" descr="Voice">
              <a:extLst>
                <a:ext uri="{FF2B5EF4-FFF2-40B4-BE49-F238E27FC236}">
                  <a16:creationId xmlns:a16="http://schemas.microsoft.com/office/drawing/2014/main" id="{A827BF17-174E-4E00-8A04-A89C754E7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06349" y="2225906"/>
              <a:ext cx="334849" cy="334849"/>
            </a:xfrm>
            <a:prstGeom prst="rect">
              <a:avLst/>
            </a:prstGeom>
          </p:spPr>
        </p:pic>
        <p:pic>
          <p:nvPicPr>
            <p:cNvPr id="106" name="Graphic 69" descr="Stream">
              <a:extLst>
                <a:ext uri="{FF2B5EF4-FFF2-40B4-BE49-F238E27FC236}">
                  <a16:creationId xmlns:a16="http://schemas.microsoft.com/office/drawing/2014/main" id="{B5CD47B3-4C0E-4D92-95F2-46748E71A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3983381" y="2501200"/>
              <a:ext cx="334848" cy="334848"/>
            </a:xfrm>
            <a:prstGeom prst="rect">
              <a:avLst/>
            </a:prstGeom>
          </p:spPr>
        </p:pic>
        <p:cxnSp>
          <p:nvCxnSpPr>
            <p:cNvPr id="107" name="Straight Connector 73">
              <a:extLst>
                <a:ext uri="{FF2B5EF4-FFF2-40B4-BE49-F238E27FC236}">
                  <a16:creationId xmlns:a16="http://schemas.microsoft.com/office/drawing/2014/main" id="{E7050630-98E4-4F7C-BAAC-FA8CA3990A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4149" y="3309360"/>
              <a:ext cx="227564" cy="0"/>
            </a:xfrm>
            <a:prstGeom prst="line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75">
              <a:extLst>
                <a:ext uri="{FF2B5EF4-FFF2-40B4-BE49-F238E27FC236}">
                  <a16:creationId xmlns:a16="http://schemas.microsoft.com/office/drawing/2014/main" id="{7BA05C90-F39B-476E-A312-86D245DDE103}"/>
                </a:ext>
              </a:extLst>
            </p:cNvPr>
            <p:cNvCxnSpPr>
              <a:cxnSpLocks/>
            </p:cNvCxnSpPr>
            <p:nvPr/>
          </p:nvCxnSpPr>
          <p:spPr>
            <a:xfrm>
              <a:off x="1897221" y="2981947"/>
              <a:ext cx="0" cy="334848"/>
            </a:xfrm>
            <a:prstGeom prst="line">
              <a:avLst/>
            </a:prstGeom>
            <a:noFill/>
            <a:ln w="952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80">
              <a:extLst>
                <a:ext uri="{FF2B5EF4-FFF2-40B4-BE49-F238E27FC236}">
                  <a16:creationId xmlns:a16="http://schemas.microsoft.com/office/drawing/2014/main" id="{B991CDEF-EB19-4CC3-9EC0-E766D1700D26}"/>
                </a:ext>
              </a:extLst>
            </p:cNvPr>
            <p:cNvCxnSpPr>
              <a:cxnSpLocks/>
            </p:cNvCxnSpPr>
            <p:nvPr/>
          </p:nvCxnSpPr>
          <p:spPr>
            <a:xfrm>
              <a:off x="3637734" y="2511521"/>
              <a:ext cx="0" cy="334848"/>
            </a:xfrm>
            <a:prstGeom prst="line">
              <a:avLst/>
            </a:prstGeom>
            <a:noFill/>
            <a:ln w="9525" cap="flat" cmpd="sng" algn="ctr">
              <a:solidFill>
                <a:srgbClr val="26344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81">
              <a:extLst>
                <a:ext uri="{FF2B5EF4-FFF2-40B4-BE49-F238E27FC236}">
                  <a16:creationId xmlns:a16="http://schemas.microsoft.com/office/drawing/2014/main" id="{F905CA34-EAFB-4CC2-B01B-4DEDB5EB4009}"/>
                </a:ext>
              </a:extLst>
            </p:cNvPr>
            <p:cNvCxnSpPr>
              <a:cxnSpLocks/>
            </p:cNvCxnSpPr>
            <p:nvPr/>
          </p:nvCxnSpPr>
          <p:spPr>
            <a:xfrm>
              <a:off x="4117412" y="2809134"/>
              <a:ext cx="0" cy="334848"/>
            </a:xfrm>
            <a:prstGeom prst="line">
              <a:avLst/>
            </a:prstGeom>
            <a:noFill/>
            <a:ln w="9525" cap="flat" cmpd="sng" algn="ctr">
              <a:solidFill>
                <a:srgbClr val="BF9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82">
              <a:extLst>
                <a:ext uri="{FF2B5EF4-FFF2-40B4-BE49-F238E27FC236}">
                  <a16:creationId xmlns:a16="http://schemas.microsoft.com/office/drawing/2014/main" id="{DB6D8298-0C44-4FE3-A59B-AB076943B8E8}"/>
                </a:ext>
              </a:extLst>
            </p:cNvPr>
            <p:cNvCxnSpPr>
              <a:cxnSpLocks/>
            </p:cNvCxnSpPr>
            <p:nvPr/>
          </p:nvCxnSpPr>
          <p:spPr>
            <a:xfrm>
              <a:off x="4915649" y="2442251"/>
              <a:ext cx="0" cy="334848"/>
            </a:xfrm>
            <a:prstGeom prst="line">
              <a:avLst/>
            </a:prstGeom>
            <a:noFill/>
            <a:ln w="9525" cap="flat" cmpd="sng" algn="ctr">
              <a:solidFill>
                <a:srgbClr val="EEB057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83">
              <a:extLst>
                <a:ext uri="{FF2B5EF4-FFF2-40B4-BE49-F238E27FC236}">
                  <a16:creationId xmlns:a16="http://schemas.microsoft.com/office/drawing/2014/main" id="{0FF91B10-B5CF-4B97-BEAD-A97593A2B165}"/>
                </a:ext>
              </a:extLst>
            </p:cNvPr>
            <p:cNvCxnSpPr>
              <a:cxnSpLocks/>
            </p:cNvCxnSpPr>
            <p:nvPr/>
          </p:nvCxnSpPr>
          <p:spPr>
            <a:xfrm>
              <a:off x="5427128" y="2677307"/>
              <a:ext cx="0" cy="334848"/>
            </a:xfrm>
            <a:prstGeom prst="line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85">
              <a:extLst>
                <a:ext uri="{FF2B5EF4-FFF2-40B4-BE49-F238E27FC236}">
                  <a16:creationId xmlns:a16="http://schemas.microsoft.com/office/drawing/2014/main" id="{BE0B0A68-81A4-48FA-BAD9-1F321679F27D}"/>
                </a:ext>
              </a:extLst>
            </p:cNvPr>
            <p:cNvCxnSpPr>
              <a:cxnSpLocks/>
            </p:cNvCxnSpPr>
            <p:nvPr/>
          </p:nvCxnSpPr>
          <p:spPr>
            <a:xfrm>
              <a:off x="6473506" y="2345860"/>
              <a:ext cx="3977" cy="241457"/>
            </a:xfrm>
            <a:prstGeom prst="line">
              <a:avLst/>
            </a:prstGeom>
            <a:noFill/>
            <a:ln w="9525" cap="flat" cmpd="sng" algn="ctr">
              <a:solidFill>
                <a:srgbClr val="548235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14" name="Graphic 88" descr="Syncing cloud">
              <a:extLst>
                <a:ext uri="{FF2B5EF4-FFF2-40B4-BE49-F238E27FC236}">
                  <a16:creationId xmlns:a16="http://schemas.microsoft.com/office/drawing/2014/main" id="{8AA55B04-A1F1-430D-85EA-20A38D947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09285" y="2080225"/>
              <a:ext cx="334849" cy="334849"/>
            </a:xfrm>
            <a:prstGeom prst="rect">
              <a:avLst/>
            </a:prstGeom>
          </p:spPr>
        </p:pic>
        <p:pic>
          <p:nvPicPr>
            <p:cNvPr id="115" name="Graphic 90" descr="World">
              <a:extLst>
                <a:ext uri="{FF2B5EF4-FFF2-40B4-BE49-F238E27FC236}">
                  <a16:creationId xmlns:a16="http://schemas.microsoft.com/office/drawing/2014/main" id="{51B964F3-58A8-4CDC-8D96-DA779A388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770748" y="2173932"/>
              <a:ext cx="293573" cy="293573"/>
            </a:xfrm>
            <a:prstGeom prst="rect">
              <a:avLst/>
            </a:prstGeom>
          </p:spPr>
        </p:pic>
        <p:pic>
          <p:nvPicPr>
            <p:cNvPr id="116" name="Graphic 92" descr="Email">
              <a:extLst>
                <a:ext uri="{FF2B5EF4-FFF2-40B4-BE49-F238E27FC236}">
                  <a16:creationId xmlns:a16="http://schemas.microsoft.com/office/drawing/2014/main" id="{FE344360-8DA0-4C50-88FF-000C0980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301622" y="2425363"/>
              <a:ext cx="247151" cy="247151"/>
            </a:xfrm>
            <a:prstGeom prst="rect">
              <a:avLst/>
            </a:prstGeom>
          </p:spPr>
        </p:pic>
        <p:pic>
          <p:nvPicPr>
            <p:cNvPr id="117" name="Graphic 94" descr="Deciduous tree">
              <a:extLst>
                <a:ext uri="{FF2B5EF4-FFF2-40B4-BE49-F238E27FC236}">
                  <a16:creationId xmlns:a16="http://schemas.microsoft.com/office/drawing/2014/main" id="{982A4C22-C00E-436E-9CC4-64E1EBD61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0632" y="3311823"/>
              <a:ext cx="399655" cy="399655"/>
            </a:xfrm>
            <a:prstGeom prst="rect">
              <a:avLst/>
            </a:prstGeom>
          </p:spPr>
        </p:pic>
        <p:pic>
          <p:nvPicPr>
            <p:cNvPr id="118" name="Graphic 98" descr="Deciduous tree">
              <a:extLst>
                <a:ext uri="{FF2B5EF4-FFF2-40B4-BE49-F238E27FC236}">
                  <a16:creationId xmlns:a16="http://schemas.microsoft.com/office/drawing/2014/main" id="{4165DB5A-E36B-490B-BB1A-ACFFBF0D8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40954" y="3458916"/>
              <a:ext cx="252562" cy="252562"/>
            </a:xfrm>
            <a:prstGeom prst="rect">
              <a:avLst/>
            </a:prstGeom>
          </p:spPr>
        </p:pic>
        <p:pic>
          <p:nvPicPr>
            <p:cNvPr id="119" name="Graphic 99" descr="Deciduous tree">
              <a:extLst>
                <a:ext uri="{FF2B5EF4-FFF2-40B4-BE49-F238E27FC236}">
                  <a16:creationId xmlns:a16="http://schemas.microsoft.com/office/drawing/2014/main" id="{05CAFBD5-B73F-452A-837F-F798A3741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66925" y="3381742"/>
              <a:ext cx="291944" cy="291944"/>
            </a:xfrm>
            <a:prstGeom prst="rect">
              <a:avLst/>
            </a:prstGeom>
          </p:spPr>
        </p:pic>
        <p:pic>
          <p:nvPicPr>
            <p:cNvPr id="120" name="Graphic 100" descr="Deciduous tree">
              <a:extLst>
                <a:ext uri="{FF2B5EF4-FFF2-40B4-BE49-F238E27FC236}">
                  <a16:creationId xmlns:a16="http://schemas.microsoft.com/office/drawing/2014/main" id="{27CD0967-17D5-40FA-B960-CC6285754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61995" y="3311823"/>
              <a:ext cx="399655" cy="399655"/>
            </a:xfrm>
            <a:prstGeom prst="rect">
              <a:avLst/>
            </a:prstGeom>
          </p:spPr>
        </p:pic>
        <p:pic>
          <p:nvPicPr>
            <p:cNvPr id="121" name="Graphic 101" descr="Deciduous tree">
              <a:extLst>
                <a:ext uri="{FF2B5EF4-FFF2-40B4-BE49-F238E27FC236}">
                  <a16:creationId xmlns:a16="http://schemas.microsoft.com/office/drawing/2014/main" id="{452F5A07-C5DB-419A-9849-839A891BE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92203" y="3458916"/>
              <a:ext cx="252562" cy="252562"/>
            </a:xfrm>
            <a:prstGeom prst="rect">
              <a:avLst/>
            </a:prstGeom>
          </p:spPr>
        </p:pic>
        <p:pic>
          <p:nvPicPr>
            <p:cNvPr id="122" name="Graphic 102" descr="Deciduous tree">
              <a:extLst>
                <a:ext uri="{FF2B5EF4-FFF2-40B4-BE49-F238E27FC236}">
                  <a16:creationId xmlns:a16="http://schemas.microsoft.com/office/drawing/2014/main" id="{95B520C9-1AA1-487A-AB18-77DAFCD81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30795" y="3419533"/>
              <a:ext cx="291944" cy="291944"/>
            </a:xfrm>
            <a:prstGeom prst="rect">
              <a:avLst/>
            </a:prstGeom>
          </p:spPr>
        </p:pic>
        <p:pic>
          <p:nvPicPr>
            <p:cNvPr id="123" name="Graphic 103" descr="Deciduous tree">
              <a:extLst>
                <a:ext uri="{FF2B5EF4-FFF2-40B4-BE49-F238E27FC236}">
                  <a16:creationId xmlns:a16="http://schemas.microsoft.com/office/drawing/2014/main" id="{77325494-6D4E-4B56-AB3E-7D91494DB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08543" y="3318750"/>
              <a:ext cx="399655" cy="399655"/>
            </a:xfrm>
            <a:prstGeom prst="rect">
              <a:avLst/>
            </a:prstGeom>
          </p:spPr>
        </p:pic>
        <p:pic>
          <p:nvPicPr>
            <p:cNvPr id="124" name="Graphic 105" descr="Deciduous tree">
              <a:extLst>
                <a:ext uri="{FF2B5EF4-FFF2-40B4-BE49-F238E27FC236}">
                  <a16:creationId xmlns:a16="http://schemas.microsoft.com/office/drawing/2014/main" id="{FEAE1828-E2B6-411A-B47C-419D713DB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6067" y="3528995"/>
              <a:ext cx="291944" cy="291944"/>
            </a:xfrm>
            <a:prstGeom prst="rect">
              <a:avLst/>
            </a:prstGeom>
          </p:spPr>
        </p:pic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A0E21588-BEDC-465C-B41C-0F5218730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520" y="3520057"/>
              <a:ext cx="950455" cy="1006538"/>
            </a:xfrm>
            <a:custGeom>
              <a:avLst/>
              <a:gdLst>
                <a:gd name="T0" fmla="*/ 0 w 2842"/>
                <a:gd name="T1" fmla="*/ 0 h 3007"/>
                <a:gd name="T2" fmla="*/ 2841 w 2842"/>
                <a:gd name="T3" fmla="*/ 1836 h 3007"/>
                <a:gd name="T4" fmla="*/ 2841 w 2842"/>
                <a:gd name="T5" fmla="*/ 3006 h 3007"/>
                <a:gd name="T6" fmla="*/ 0 w 2842"/>
                <a:gd name="T7" fmla="*/ 1790 h 3007"/>
                <a:gd name="T8" fmla="*/ 0 w 2842"/>
                <a:gd name="T9" fmla="*/ 0 h 3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2" h="3007">
                  <a:moveTo>
                    <a:pt x="0" y="0"/>
                  </a:moveTo>
                  <a:lnTo>
                    <a:pt x="2841" y="1836"/>
                  </a:lnTo>
                  <a:lnTo>
                    <a:pt x="2841" y="3006"/>
                  </a:lnTo>
                  <a:lnTo>
                    <a:pt x="0" y="1790"/>
                  </a:lnTo>
                  <a:lnTo>
                    <a:pt x="0" y="0"/>
                  </a:lnTo>
                </a:path>
              </a:pathLst>
            </a:custGeom>
            <a:solidFill>
              <a:srgbClr val="263445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" b="1" i="0" u="none" strike="noStrike" kern="0" cap="none" spc="0" normalizeH="0" baseline="0" noProof="0">
                <a:ln>
                  <a:noFill/>
                </a:ln>
                <a:solidFill>
                  <a:srgbClr val="73757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grpSp>
          <p:nvGrpSpPr>
            <p:cNvPr id="126" name="Group 23">
              <a:extLst>
                <a:ext uri="{FF2B5EF4-FFF2-40B4-BE49-F238E27FC236}">
                  <a16:creationId xmlns:a16="http://schemas.microsoft.com/office/drawing/2014/main" id="{2439B211-C784-4DDB-AEDF-3944C6D0874B}"/>
                </a:ext>
              </a:extLst>
            </p:cNvPr>
            <p:cNvGrpSpPr/>
            <p:nvPr/>
          </p:nvGrpSpPr>
          <p:grpSpPr>
            <a:xfrm>
              <a:off x="6447600" y="3709663"/>
              <a:ext cx="856183" cy="1705474"/>
              <a:chOff x="19621295" y="83924"/>
              <a:chExt cx="1433291" cy="4645842"/>
            </a:xfrm>
          </p:grpSpPr>
          <p:sp>
            <p:nvSpPr>
              <p:cNvPr id="129" name="Freeform 47">
                <a:extLst>
                  <a:ext uri="{FF2B5EF4-FFF2-40B4-BE49-F238E27FC236}">
                    <a16:creationId xmlns:a16="http://schemas.microsoft.com/office/drawing/2014/main" id="{6483A818-6F45-460F-968D-9A8394FA6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21295" y="83924"/>
                <a:ext cx="1015661" cy="4645842"/>
              </a:xfrm>
              <a:custGeom>
                <a:avLst/>
                <a:gdLst>
                  <a:gd name="T0" fmla="*/ 0 w 1812"/>
                  <a:gd name="T1" fmla="*/ 10 h 8290"/>
                  <a:gd name="T2" fmla="*/ 0 w 1812"/>
                  <a:gd name="T3" fmla="*/ 10 h 8290"/>
                  <a:gd name="T4" fmla="*/ 216 w 1812"/>
                  <a:gd name="T5" fmla="*/ 10 h 8290"/>
                  <a:gd name="T6" fmla="*/ 1811 w 1812"/>
                  <a:gd name="T7" fmla="*/ 8289 h 8290"/>
                  <a:gd name="T8" fmla="*/ 1462 w 1812"/>
                  <a:gd name="T9" fmla="*/ 8222 h 8290"/>
                  <a:gd name="T10" fmla="*/ 0 w 1812"/>
                  <a:gd name="T11" fmla="*/ 10 h 8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2" h="8290">
                    <a:moveTo>
                      <a:pt x="0" y="10"/>
                    </a:moveTo>
                    <a:lnTo>
                      <a:pt x="0" y="10"/>
                    </a:lnTo>
                    <a:cubicBezTo>
                      <a:pt x="31" y="0"/>
                      <a:pt x="216" y="10"/>
                      <a:pt x="216" y="10"/>
                    </a:cubicBezTo>
                    <a:cubicBezTo>
                      <a:pt x="1811" y="8289"/>
                      <a:pt x="1811" y="8289"/>
                      <a:pt x="1811" y="8289"/>
                    </a:cubicBezTo>
                    <a:cubicBezTo>
                      <a:pt x="1462" y="8222"/>
                      <a:pt x="1462" y="8222"/>
                      <a:pt x="1462" y="8222"/>
                    </a:cubicBezTo>
                    <a:lnTo>
                      <a:pt x="0" y="10"/>
                    </a:lnTo>
                  </a:path>
                </a:pathLst>
              </a:custGeom>
              <a:solidFill>
                <a:srgbClr val="DEDE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0" name="Freeform 48">
                <a:extLst>
                  <a:ext uri="{FF2B5EF4-FFF2-40B4-BE49-F238E27FC236}">
                    <a16:creationId xmlns:a16="http://schemas.microsoft.com/office/drawing/2014/main" id="{17540024-73B1-4D30-97FD-EF51A56D8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42384" y="88866"/>
                <a:ext cx="948938" cy="4640900"/>
              </a:xfrm>
              <a:custGeom>
                <a:avLst/>
                <a:gdLst>
                  <a:gd name="T0" fmla="*/ 0 w 1693"/>
                  <a:gd name="T1" fmla="*/ 0 h 8280"/>
                  <a:gd name="T2" fmla="*/ 107 w 1693"/>
                  <a:gd name="T3" fmla="*/ 51 h 8280"/>
                  <a:gd name="T4" fmla="*/ 1692 w 1693"/>
                  <a:gd name="T5" fmla="*/ 8192 h 8280"/>
                  <a:gd name="T6" fmla="*/ 1595 w 1693"/>
                  <a:gd name="T7" fmla="*/ 8279 h 8280"/>
                  <a:gd name="T8" fmla="*/ 0 w 1693"/>
                  <a:gd name="T9" fmla="*/ 0 h 8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3" h="8280">
                    <a:moveTo>
                      <a:pt x="0" y="0"/>
                    </a:moveTo>
                    <a:lnTo>
                      <a:pt x="107" y="51"/>
                    </a:lnTo>
                    <a:lnTo>
                      <a:pt x="1692" y="8192"/>
                    </a:lnTo>
                    <a:lnTo>
                      <a:pt x="1595" y="827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Freeform 49">
                <a:extLst>
                  <a:ext uri="{FF2B5EF4-FFF2-40B4-BE49-F238E27FC236}">
                    <a16:creationId xmlns:a16="http://schemas.microsoft.com/office/drawing/2014/main" id="{DDFB58AA-79D3-4F42-A307-83AC9DEB5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58696" y="368110"/>
                <a:ext cx="951408" cy="4114537"/>
              </a:xfrm>
              <a:custGeom>
                <a:avLst/>
                <a:gdLst>
                  <a:gd name="T0" fmla="*/ 0 w 1699"/>
                  <a:gd name="T1" fmla="*/ 0 h 7342"/>
                  <a:gd name="T2" fmla="*/ 0 w 1699"/>
                  <a:gd name="T3" fmla="*/ 0 h 7342"/>
                  <a:gd name="T4" fmla="*/ 190 w 1699"/>
                  <a:gd name="T5" fmla="*/ 6 h 7342"/>
                  <a:gd name="T6" fmla="*/ 1698 w 1699"/>
                  <a:gd name="T7" fmla="*/ 7341 h 7342"/>
                  <a:gd name="T8" fmla="*/ 1410 w 1699"/>
                  <a:gd name="T9" fmla="*/ 7315 h 7342"/>
                  <a:gd name="T10" fmla="*/ 0 w 1699"/>
                  <a:gd name="T11" fmla="*/ 0 h 7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9" h="7342">
                    <a:moveTo>
                      <a:pt x="0" y="0"/>
                    </a:moveTo>
                    <a:lnTo>
                      <a:pt x="0" y="0"/>
                    </a:lnTo>
                    <a:cubicBezTo>
                      <a:pt x="118" y="6"/>
                      <a:pt x="190" y="6"/>
                      <a:pt x="190" y="6"/>
                    </a:cubicBezTo>
                    <a:cubicBezTo>
                      <a:pt x="1698" y="7341"/>
                      <a:pt x="1698" y="7341"/>
                      <a:pt x="1698" y="7341"/>
                    </a:cubicBezTo>
                    <a:cubicBezTo>
                      <a:pt x="1410" y="7315"/>
                      <a:pt x="1410" y="7315"/>
                      <a:pt x="1410" y="7315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DEDEDD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Freeform 50">
                <a:extLst>
                  <a:ext uri="{FF2B5EF4-FFF2-40B4-BE49-F238E27FC236}">
                    <a16:creationId xmlns:a16="http://schemas.microsoft.com/office/drawing/2014/main" id="{5BD1E176-F3EC-42ED-BCD9-8D322B90D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64957" y="370582"/>
                <a:ext cx="889629" cy="4112065"/>
              </a:xfrm>
              <a:custGeom>
                <a:avLst/>
                <a:gdLst>
                  <a:gd name="T0" fmla="*/ 0 w 1586"/>
                  <a:gd name="T1" fmla="*/ 0 h 7336"/>
                  <a:gd name="T2" fmla="*/ 92 w 1586"/>
                  <a:gd name="T3" fmla="*/ 46 h 7336"/>
                  <a:gd name="T4" fmla="*/ 1585 w 1586"/>
                  <a:gd name="T5" fmla="*/ 7273 h 7336"/>
                  <a:gd name="T6" fmla="*/ 1508 w 1586"/>
                  <a:gd name="T7" fmla="*/ 7335 h 7336"/>
                  <a:gd name="T8" fmla="*/ 0 w 1586"/>
                  <a:gd name="T9" fmla="*/ 0 h 7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6" h="7336">
                    <a:moveTo>
                      <a:pt x="0" y="0"/>
                    </a:moveTo>
                    <a:lnTo>
                      <a:pt x="92" y="46"/>
                    </a:lnTo>
                    <a:lnTo>
                      <a:pt x="1585" y="7273"/>
                    </a:lnTo>
                    <a:lnTo>
                      <a:pt x="1508" y="733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Freeform 51">
                <a:extLst>
                  <a:ext uri="{FF2B5EF4-FFF2-40B4-BE49-F238E27FC236}">
                    <a16:creationId xmlns:a16="http://schemas.microsoft.com/office/drawing/2014/main" id="{C818BC92-6CAB-43B1-ADFF-D346A7A8F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65943" y="719019"/>
                <a:ext cx="481882" cy="301486"/>
              </a:xfrm>
              <a:custGeom>
                <a:avLst/>
                <a:gdLst>
                  <a:gd name="T0" fmla="*/ 31 w 858"/>
                  <a:gd name="T1" fmla="*/ 159 h 540"/>
                  <a:gd name="T2" fmla="*/ 857 w 858"/>
                  <a:gd name="T3" fmla="*/ 539 h 540"/>
                  <a:gd name="T4" fmla="*/ 831 w 858"/>
                  <a:gd name="T5" fmla="*/ 411 h 540"/>
                  <a:gd name="T6" fmla="*/ 0 w 858"/>
                  <a:gd name="T7" fmla="*/ 0 h 540"/>
                  <a:gd name="T8" fmla="*/ 31 w 858"/>
                  <a:gd name="T9" fmla="*/ 159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8" h="540">
                    <a:moveTo>
                      <a:pt x="31" y="159"/>
                    </a:moveTo>
                    <a:lnTo>
                      <a:pt x="857" y="539"/>
                    </a:lnTo>
                    <a:lnTo>
                      <a:pt x="831" y="411"/>
                    </a:lnTo>
                    <a:lnTo>
                      <a:pt x="0" y="0"/>
                    </a:lnTo>
                    <a:lnTo>
                      <a:pt x="31" y="15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4" name="Freeform 52">
                <a:extLst>
                  <a:ext uri="{FF2B5EF4-FFF2-40B4-BE49-F238E27FC236}">
                    <a16:creationId xmlns:a16="http://schemas.microsoft.com/office/drawing/2014/main" id="{E9E4EEEF-EDB9-4E92-8335-80BC46624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24100" y="1497446"/>
                <a:ext cx="467055" cy="244647"/>
              </a:xfrm>
              <a:custGeom>
                <a:avLst/>
                <a:gdLst>
                  <a:gd name="T0" fmla="*/ 31 w 832"/>
                  <a:gd name="T1" fmla="*/ 154 h 437"/>
                  <a:gd name="T2" fmla="*/ 831 w 832"/>
                  <a:gd name="T3" fmla="*/ 436 h 437"/>
                  <a:gd name="T4" fmla="*/ 806 w 832"/>
                  <a:gd name="T5" fmla="*/ 308 h 437"/>
                  <a:gd name="T6" fmla="*/ 0 w 832"/>
                  <a:gd name="T7" fmla="*/ 0 h 437"/>
                  <a:gd name="T8" fmla="*/ 31 w 832"/>
                  <a:gd name="T9" fmla="*/ 154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2" h="437">
                    <a:moveTo>
                      <a:pt x="31" y="154"/>
                    </a:moveTo>
                    <a:lnTo>
                      <a:pt x="831" y="436"/>
                    </a:lnTo>
                    <a:lnTo>
                      <a:pt x="806" y="308"/>
                    </a:lnTo>
                    <a:lnTo>
                      <a:pt x="0" y="0"/>
                    </a:lnTo>
                    <a:lnTo>
                      <a:pt x="31" y="1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5" name="Freeform 53">
                <a:extLst>
                  <a:ext uri="{FF2B5EF4-FFF2-40B4-BE49-F238E27FC236}">
                    <a16:creationId xmlns:a16="http://schemas.microsoft.com/office/drawing/2014/main" id="{5EADA9CC-1925-42B1-8EC0-BBB69E04A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77314" y="2265986"/>
                <a:ext cx="459642" cy="160628"/>
              </a:xfrm>
              <a:custGeom>
                <a:avLst/>
                <a:gdLst>
                  <a:gd name="T0" fmla="*/ 31 w 822"/>
                  <a:gd name="T1" fmla="*/ 154 h 288"/>
                  <a:gd name="T2" fmla="*/ 821 w 822"/>
                  <a:gd name="T3" fmla="*/ 287 h 288"/>
                  <a:gd name="T4" fmla="*/ 795 w 822"/>
                  <a:gd name="T5" fmla="*/ 159 h 288"/>
                  <a:gd name="T6" fmla="*/ 0 w 822"/>
                  <a:gd name="T7" fmla="*/ 0 h 288"/>
                  <a:gd name="T8" fmla="*/ 31 w 822"/>
                  <a:gd name="T9" fmla="*/ 15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2" h="288">
                    <a:moveTo>
                      <a:pt x="31" y="154"/>
                    </a:moveTo>
                    <a:lnTo>
                      <a:pt x="821" y="287"/>
                    </a:lnTo>
                    <a:lnTo>
                      <a:pt x="795" y="159"/>
                    </a:lnTo>
                    <a:lnTo>
                      <a:pt x="0" y="0"/>
                    </a:lnTo>
                    <a:lnTo>
                      <a:pt x="31" y="1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6" name="Freeform 54">
                <a:extLst>
                  <a:ext uri="{FF2B5EF4-FFF2-40B4-BE49-F238E27FC236}">
                    <a16:creationId xmlns:a16="http://schemas.microsoft.com/office/drawing/2014/main" id="{5DA2E47E-48C7-450C-954C-040CD3C2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20643" y="3041941"/>
                <a:ext cx="442343" cy="86493"/>
              </a:xfrm>
              <a:custGeom>
                <a:avLst/>
                <a:gdLst>
                  <a:gd name="T0" fmla="*/ 30 w 791"/>
                  <a:gd name="T1" fmla="*/ 154 h 155"/>
                  <a:gd name="T2" fmla="*/ 790 w 791"/>
                  <a:gd name="T3" fmla="*/ 128 h 155"/>
                  <a:gd name="T4" fmla="*/ 764 w 791"/>
                  <a:gd name="T5" fmla="*/ 0 h 155"/>
                  <a:gd name="T6" fmla="*/ 0 w 791"/>
                  <a:gd name="T7" fmla="*/ 0 h 155"/>
                  <a:gd name="T8" fmla="*/ 30 w 791"/>
                  <a:gd name="T9" fmla="*/ 15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1" h="155">
                    <a:moveTo>
                      <a:pt x="30" y="154"/>
                    </a:moveTo>
                    <a:lnTo>
                      <a:pt x="790" y="128"/>
                    </a:lnTo>
                    <a:lnTo>
                      <a:pt x="764" y="0"/>
                    </a:lnTo>
                    <a:lnTo>
                      <a:pt x="0" y="0"/>
                    </a:lnTo>
                    <a:lnTo>
                      <a:pt x="30" y="154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7" name="Freeform 55">
                <a:extLst>
                  <a:ext uri="{FF2B5EF4-FFF2-40B4-BE49-F238E27FC236}">
                    <a16:creationId xmlns:a16="http://schemas.microsoft.com/office/drawing/2014/main" id="{AC3C3F0D-FF65-4C1B-A4EB-C8A9F9DD6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91154" y="3696807"/>
                <a:ext cx="402805" cy="207580"/>
              </a:xfrm>
              <a:custGeom>
                <a:avLst/>
                <a:gdLst>
                  <a:gd name="T0" fmla="*/ 31 w 719"/>
                  <a:gd name="T1" fmla="*/ 370 h 371"/>
                  <a:gd name="T2" fmla="*/ 718 w 719"/>
                  <a:gd name="T3" fmla="*/ 129 h 371"/>
                  <a:gd name="T4" fmla="*/ 693 w 719"/>
                  <a:gd name="T5" fmla="*/ 0 h 371"/>
                  <a:gd name="T6" fmla="*/ 0 w 719"/>
                  <a:gd name="T7" fmla="*/ 216 h 371"/>
                  <a:gd name="T8" fmla="*/ 31 w 719"/>
                  <a:gd name="T9" fmla="*/ 37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9" h="371">
                    <a:moveTo>
                      <a:pt x="31" y="370"/>
                    </a:moveTo>
                    <a:lnTo>
                      <a:pt x="718" y="129"/>
                    </a:lnTo>
                    <a:lnTo>
                      <a:pt x="693" y="0"/>
                    </a:lnTo>
                    <a:lnTo>
                      <a:pt x="0" y="216"/>
                    </a:lnTo>
                    <a:lnTo>
                      <a:pt x="31" y="37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8" name="Freeform 56">
                <a:extLst>
                  <a:ext uri="{FF2B5EF4-FFF2-40B4-BE49-F238E27FC236}">
                    <a16:creationId xmlns:a16="http://schemas.microsoft.com/office/drawing/2014/main" id="{04F89590-D1D5-431D-8C77-3911722E8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40079" y="835166"/>
                <a:ext cx="353380" cy="175454"/>
              </a:xfrm>
              <a:custGeom>
                <a:avLst/>
                <a:gdLst>
                  <a:gd name="T0" fmla="*/ 631 w 632"/>
                  <a:gd name="T1" fmla="*/ 292 h 313"/>
                  <a:gd name="T2" fmla="*/ 437 w 632"/>
                  <a:gd name="T3" fmla="*/ 312 h 313"/>
                  <a:gd name="T4" fmla="*/ 26 w 632"/>
                  <a:gd name="T5" fmla="*/ 128 h 313"/>
                  <a:gd name="T6" fmla="*/ 0 w 632"/>
                  <a:gd name="T7" fmla="*/ 0 h 313"/>
                  <a:gd name="T8" fmla="*/ 631 w 632"/>
                  <a:gd name="T9" fmla="*/ 292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" h="313">
                    <a:moveTo>
                      <a:pt x="631" y="292"/>
                    </a:moveTo>
                    <a:lnTo>
                      <a:pt x="437" y="312"/>
                    </a:lnTo>
                    <a:lnTo>
                      <a:pt x="26" y="128"/>
                    </a:lnTo>
                    <a:lnTo>
                      <a:pt x="0" y="0"/>
                    </a:lnTo>
                    <a:lnTo>
                      <a:pt x="631" y="292"/>
                    </a:lnTo>
                  </a:path>
                </a:pathLst>
              </a:custGeom>
              <a:solidFill>
                <a:srgbClr val="CFD0D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9" name="Freeform 57">
                <a:extLst>
                  <a:ext uri="{FF2B5EF4-FFF2-40B4-BE49-F238E27FC236}">
                    <a16:creationId xmlns:a16="http://schemas.microsoft.com/office/drawing/2014/main" id="{5A8BA18A-072B-40D2-9245-CF949C255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90821" y="1601236"/>
                <a:ext cx="353381" cy="140857"/>
              </a:xfrm>
              <a:custGeom>
                <a:avLst/>
                <a:gdLst>
                  <a:gd name="T0" fmla="*/ 631 w 632"/>
                  <a:gd name="T1" fmla="*/ 226 h 252"/>
                  <a:gd name="T2" fmla="*/ 426 w 632"/>
                  <a:gd name="T3" fmla="*/ 251 h 252"/>
                  <a:gd name="T4" fmla="*/ 26 w 632"/>
                  <a:gd name="T5" fmla="*/ 128 h 252"/>
                  <a:gd name="T6" fmla="*/ 0 w 632"/>
                  <a:gd name="T7" fmla="*/ 0 h 252"/>
                  <a:gd name="T8" fmla="*/ 631 w 632"/>
                  <a:gd name="T9" fmla="*/ 226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2" h="252">
                    <a:moveTo>
                      <a:pt x="631" y="226"/>
                    </a:moveTo>
                    <a:lnTo>
                      <a:pt x="426" y="251"/>
                    </a:lnTo>
                    <a:lnTo>
                      <a:pt x="26" y="128"/>
                    </a:lnTo>
                    <a:lnTo>
                      <a:pt x="0" y="0"/>
                    </a:lnTo>
                    <a:lnTo>
                      <a:pt x="631" y="226"/>
                    </a:lnTo>
                  </a:path>
                </a:pathLst>
              </a:custGeom>
              <a:solidFill>
                <a:srgbClr val="CFD0D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1" i="0" u="none" strike="noStrike" kern="0" cap="none" spc="0" normalizeH="0" baseline="0" noProof="0">
                  <a:ln>
                    <a:noFill/>
                  </a:ln>
                  <a:solidFill>
                    <a:srgbClr val="737571"/>
                  </a:solidFill>
                  <a:effectLst/>
                  <a:uLnTx/>
                  <a:uFillTx/>
                  <a:latin typeface="Century Gothic" panose="020B0502020202020204" pitchFamily="34" charset="0"/>
                </a:endParaRPr>
              </a:p>
            </p:txBody>
          </p:sp>
        </p:grpSp>
        <p:pic>
          <p:nvPicPr>
            <p:cNvPr id="127" name="Graphic 129" descr="Airplane">
              <a:extLst>
                <a:ext uri="{FF2B5EF4-FFF2-40B4-BE49-F238E27FC236}">
                  <a16:creationId xmlns:a16="http://schemas.microsoft.com/office/drawing/2014/main" id="{B2336625-E558-45EB-BA55-4637540CF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 rot="4139514">
              <a:off x="2818454" y="2498411"/>
              <a:ext cx="471918" cy="471918"/>
            </a:xfrm>
            <a:prstGeom prst="rect">
              <a:avLst/>
            </a:prstGeom>
          </p:spPr>
        </p:pic>
        <p:pic>
          <p:nvPicPr>
            <p:cNvPr id="128" name="Graphic 104" descr="Deciduous tree">
              <a:extLst>
                <a:ext uri="{FF2B5EF4-FFF2-40B4-BE49-F238E27FC236}">
                  <a16:creationId xmlns:a16="http://schemas.microsoft.com/office/drawing/2014/main" id="{4FB53117-527D-495A-8A6F-9313EBAC0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8182" y="3458916"/>
              <a:ext cx="252562" cy="252562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DB56AE62-9544-4929-8DB8-7EE531084FF2}"/>
              </a:ext>
            </a:extLst>
          </p:cNvPr>
          <p:cNvSpPr txBox="1"/>
          <p:nvPr/>
        </p:nvSpPr>
        <p:spPr>
          <a:xfrm>
            <a:off x="1829705" y="5951285"/>
            <a:ext cx="9554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kern="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“</a:t>
            </a: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Мы являемся полноценными участниками «цифрового путешествия»  Сингапура</a:t>
            </a:r>
            <a:r>
              <a:rPr kumimoji="0" lang="en-SG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Мы строим системы с фокусом на людях и экономических ценностях</a:t>
            </a:r>
            <a:r>
              <a:rPr kumimoji="0" lang="en-US" sz="1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”</a:t>
            </a:r>
            <a:r>
              <a:rPr kumimoji="0" lang="en-SG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endParaRPr kumimoji="0" lang="en-SG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1" name="Picture 74">
            <a:extLst>
              <a:ext uri="{FF2B5EF4-FFF2-40B4-BE49-F238E27FC236}">
                <a16:creationId xmlns:a16="http://schemas.microsoft.com/office/drawing/2014/main" id="{87258073-1ABC-4F79-868D-6199B236DC5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7" y="6019800"/>
            <a:ext cx="1330589" cy="542215"/>
          </a:xfrm>
          <a:prstGeom prst="rect">
            <a:avLst/>
          </a:prstGeom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143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7" name="Title 1">
            <a:extLst>
              <a:ext uri="{FF2B5EF4-FFF2-40B4-BE49-F238E27FC236}">
                <a16:creationId xmlns:a16="http://schemas.microsoft.com/office/drawing/2014/main" id="{678D39D1-97BE-416E-924F-6072FBE14A09}"/>
              </a:ext>
            </a:extLst>
          </p:cNvPr>
          <p:cNvSpPr txBox="1">
            <a:spLocks/>
          </p:cNvSpPr>
          <p:nvPr/>
        </p:nvSpPr>
        <p:spPr>
          <a:xfrm>
            <a:off x="2927255" y="316175"/>
            <a:ext cx="7359745" cy="674425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algn="ctr"/>
            <a:r>
              <a:rPr lang="en-US" sz="2400" kern="0" dirty="0" err="1">
                <a:latin typeface="Century Gothic" panose="020B0502020202020204" pitchFamily="34" charset="0"/>
              </a:rPr>
              <a:t>CrimsonLogic</a:t>
            </a:r>
            <a:r>
              <a:rPr lang="en-US" sz="2400" kern="0" dirty="0">
                <a:latin typeface="Century Gothic" panose="020B0502020202020204" pitchFamily="34" charset="0"/>
              </a:rPr>
              <a:t> </a:t>
            </a:r>
            <a:r>
              <a:rPr lang="ru-RU" sz="2400" kern="0" dirty="0">
                <a:latin typeface="Century Gothic" panose="020B0502020202020204" pitchFamily="34" charset="0"/>
              </a:rPr>
              <a:t>и «умное государство»</a:t>
            </a:r>
            <a:endParaRPr lang="en-GB" sz="2400" kern="0" dirty="0">
              <a:latin typeface="Century Gothic" panose="020B0502020202020204" pitchFamily="34" charset="0"/>
            </a:endParaRPr>
          </a:p>
        </p:txBody>
      </p:sp>
      <p:sp>
        <p:nvSpPr>
          <p:cNvPr id="148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149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19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28288" y="3314097"/>
            <a:ext cx="172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  <a:cs typeface="KZ_Exo 2 Medium Condensed"/>
              </a:rPr>
              <a:t>11</a:t>
            </a:r>
            <a:endParaRPr sz="1200" dirty="0">
              <a:latin typeface="Century Gothic" panose="020B0502020202020204" pitchFamily="34" charset="0"/>
              <a:cs typeface="KZ_Exo 2 Medium Condensed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8D80ED-9C58-49CD-B10A-4F5F7AB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963" y="341710"/>
            <a:ext cx="6626939" cy="8425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Стратегия развития ЕХД Алматы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21BE28-7E48-4DBF-98F8-2376AE19942E}"/>
              </a:ext>
            </a:extLst>
          </p:cNvPr>
          <p:cNvSpPr txBox="1">
            <a:spLocks/>
          </p:cNvSpPr>
          <p:nvPr/>
        </p:nvSpPr>
        <p:spPr>
          <a:xfrm>
            <a:off x="14719231" y="8640000"/>
            <a:ext cx="640004" cy="5040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71F9F866-B438-9445-8D9F-1F8FF6608833}" type="slidenum">
              <a:rPr lang="en-GB" sz="1067"/>
              <a:pPr/>
              <a:t>41</a:t>
            </a:fld>
            <a:endParaRPr lang="en-GB" sz="1067"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F9AC455-6075-4629-BB49-55B1BB4341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34785" y="2258484"/>
            <a:ext cx="3500967" cy="13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2B447A8-358E-4DE0-BE09-EC0A8948076C}"/>
              </a:ext>
            </a:extLst>
          </p:cNvPr>
          <p:cNvGraphicFramePr/>
          <p:nvPr/>
        </p:nvGraphicFramePr>
        <p:xfrm>
          <a:off x="2032000" y="113284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B336050-E73F-4186-817A-EE80C6C070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434" y="3099223"/>
            <a:ext cx="1819275" cy="7429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ED0939D-B4BC-4CC4-9470-ADA7BB5DF4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99" y="3980583"/>
            <a:ext cx="1619250" cy="3048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FBC140E-34E5-4A0A-9E9E-59A58D511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934" y="4639627"/>
            <a:ext cx="1314450" cy="3714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C50223-91C5-4E60-ADB1-1500FD75D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503" y="5404042"/>
            <a:ext cx="561975" cy="685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AA5AE-82AC-4DBB-8101-34EE653226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5241" y="5731720"/>
            <a:ext cx="2883669" cy="68580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CC97F6D-C484-4B6F-9278-34E1E79805FB}"/>
              </a:ext>
            </a:extLst>
          </p:cNvPr>
          <p:cNvSpPr/>
          <p:nvPr/>
        </p:nvSpPr>
        <p:spPr>
          <a:xfrm>
            <a:off x="4385036" y="6089842"/>
            <a:ext cx="1168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dirty="0">
                <a:latin typeface="Century Gothic" panose="020B0502020202020204" pitchFamily="34" charset="0"/>
              </a:rPr>
              <a:t>NBK </a:t>
            </a:r>
          </a:p>
          <a:p>
            <a:pPr lvl="0" algn="ctr"/>
            <a:r>
              <a:rPr lang="en-US" sz="1200" dirty="0">
                <a:latin typeface="Century Gothic" panose="020B0502020202020204" pitchFamily="34" charset="0"/>
              </a:rPr>
              <a:t>Data Factory</a:t>
            </a:r>
            <a:endParaRPr lang="ru-KZ" sz="1200" dirty="0">
              <a:latin typeface="Century Gothic" panose="020B0502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11347B-265E-44AB-8CF7-F268304F6E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6075" y="5365346"/>
            <a:ext cx="1093487" cy="49494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DE60DD-3BC8-4D2F-B50B-5D4973039900}"/>
              </a:ext>
            </a:extLst>
          </p:cNvPr>
          <p:cNvSpPr/>
          <p:nvPr/>
        </p:nvSpPr>
        <p:spPr>
          <a:xfrm>
            <a:off x="10243906" y="3299983"/>
            <a:ext cx="1405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latin typeface="Century Gothic" panose="020B0502020202020204" pitchFamily="34" charset="0"/>
              </a:rPr>
              <a:t>Регламент подписан</a:t>
            </a:r>
          </a:p>
          <a:p>
            <a:pPr lvl="0"/>
            <a:r>
              <a:rPr lang="ru-RU" sz="1200" b="1" dirty="0">
                <a:latin typeface="Century Gothic" panose="020B0502020202020204" pitchFamily="34" charset="0"/>
              </a:rPr>
              <a:t>07/2022</a:t>
            </a:r>
          </a:p>
          <a:p>
            <a:pPr lvl="0"/>
            <a:endParaRPr lang="ru-RU" sz="1200" b="1" dirty="0">
              <a:latin typeface="Century Gothic" panose="020B0502020202020204" pitchFamily="34" charset="0"/>
            </a:endParaRPr>
          </a:p>
          <a:p>
            <a:pPr lvl="0"/>
            <a:endParaRPr lang="ru-RU" sz="1200" b="1" dirty="0">
              <a:latin typeface="Century Gothic" panose="020B0502020202020204" pitchFamily="34" charset="0"/>
            </a:endParaRPr>
          </a:p>
          <a:p>
            <a:pPr lvl="0"/>
            <a:r>
              <a:rPr lang="ru-RU" sz="1200" b="1" dirty="0">
                <a:latin typeface="Century Gothic" panose="020B0502020202020204" pitchFamily="34" charset="0"/>
              </a:rPr>
              <a:t>Правила готовы</a:t>
            </a:r>
          </a:p>
          <a:p>
            <a:pPr lvl="0"/>
            <a:r>
              <a:rPr lang="ru-RU" sz="1200" b="1" dirty="0">
                <a:latin typeface="Century Gothic" panose="020B0502020202020204" pitchFamily="34" charset="0"/>
              </a:rPr>
              <a:t>10/2022</a:t>
            </a:r>
            <a:endParaRPr lang="ru-KZ" sz="1200" b="1" dirty="0">
              <a:latin typeface="Century Gothic" panose="020B0502020202020204" pitchFamily="34" charset="0"/>
            </a:endParaRPr>
          </a:p>
        </p:txBody>
      </p:sp>
      <p:sp>
        <p:nvSpPr>
          <p:cNvPr id="26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9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0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D3F46B8-6F7C-4F41-8B35-C028C0AF3867}"/>
              </a:ext>
            </a:extLst>
          </p:cNvPr>
          <p:cNvGraphicFramePr/>
          <p:nvPr/>
        </p:nvGraphicFramePr>
        <p:xfrm>
          <a:off x="1419441" y="-679943"/>
          <a:ext cx="8128000" cy="587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728288" y="3314097"/>
            <a:ext cx="1727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FFFFFF"/>
                </a:solidFill>
                <a:latin typeface="Century Gothic" panose="020B0502020202020204" pitchFamily="34" charset="0"/>
                <a:cs typeface="KZ_Exo 2 Medium Condensed"/>
              </a:rPr>
              <a:t>11</a:t>
            </a:r>
            <a:endParaRPr sz="1200" dirty="0">
              <a:latin typeface="Century Gothic" panose="020B0502020202020204" pitchFamily="34" charset="0"/>
              <a:cs typeface="KZ_Exo 2 Medium Condensed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8D80ED-9C58-49CD-B10A-4F5F7AB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967" y="547452"/>
            <a:ext cx="10495845" cy="1440000"/>
          </a:xfrm>
        </p:spPr>
        <p:txBody>
          <a:bodyPr>
            <a:normAutofit/>
          </a:bodyPr>
          <a:lstStyle/>
          <a:p>
            <a:r>
              <a:rPr lang="ru-RU" dirty="0">
                <a:latin typeface="Century Gothic" panose="020B0502020202020204" pitchFamily="34" charset="0"/>
              </a:rPr>
              <a:t>Стратегия развития Единого Хранилища Данных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21BE28-7E48-4DBF-98F8-2376AE19942E}"/>
              </a:ext>
            </a:extLst>
          </p:cNvPr>
          <p:cNvSpPr txBox="1">
            <a:spLocks/>
          </p:cNvSpPr>
          <p:nvPr/>
        </p:nvSpPr>
        <p:spPr>
          <a:xfrm>
            <a:off x="14719231" y="8640000"/>
            <a:ext cx="640004" cy="5040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accent1"/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71F9F866-B438-9445-8D9F-1F8FF6608833}" type="slidenum">
              <a:rPr lang="en-GB" sz="1067"/>
              <a:pPr/>
              <a:t>42</a:t>
            </a:fld>
            <a:endParaRPr lang="en-GB" sz="1067" dirty="0"/>
          </a:p>
        </p:txBody>
      </p:sp>
      <p:sp>
        <p:nvSpPr>
          <p:cNvPr id="22" name="AutoShape 3">
            <a:extLst>
              <a:ext uri="{FF2B5EF4-FFF2-40B4-BE49-F238E27FC236}">
                <a16:creationId xmlns:a16="http://schemas.microsoft.com/office/drawing/2014/main" id="{8F9AC455-6075-4629-BB49-55B1BB43418A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134785" y="2258484"/>
            <a:ext cx="3500967" cy="137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586586" y="316175"/>
            <a:ext cx="1622351" cy="500489"/>
            <a:chOff x="776751" y="158334"/>
            <a:chExt cx="1622351" cy="500489"/>
          </a:xfrm>
        </p:grpSpPr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AE12CD0-5795-4ACD-92C8-BD98C803731E}"/>
              </a:ext>
            </a:extLst>
          </p:cNvPr>
          <p:cNvSpPr/>
          <p:nvPr/>
        </p:nvSpPr>
        <p:spPr>
          <a:xfrm>
            <a:off x="6508102" y="2935692"/>
            <a:ext cx="501743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Кластерное развитие и отслеживание отраслевых показателей на уровне города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Развитие и удержание талантов 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Формирование отдельных показателей по ВВП на уровне районов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Отслеживание затрат на </a:t>
            </a:r>
            <a:r>
              <a:rPr lang="en-US" b="1" dirty="0">
                <a:latin typeface="Century Gothic" panose="020B0502020202020204" pitchFamily="34" charset="0"/>
              </a:rPr>
              <a:t>R&amp;D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Определение финансовых комфортных условий по каждому домохозяйству</a:t>
            </a:r>
            <a:endParaRPr lang="ru-KZ" b="1" dirty="0"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3EDE4F-8917-43E7-95F7-262A6B795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800" y="4321438"/>
            <a:ext cx="1061608" cy="6448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8DDF36-0CFF-44EA-9357-76CEAD3A86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027" y="3139520"/>
            <a:ext cx="821475" cy="821475"/>
          </a:xfrm>
          <a:prstGeom prst="rect">
            <a:avLst/>
          </a:prstGeom>
        </p:spPr>
      </p:pic>
      <p:sp>
        <p:nvSpPr>
          <p:cNvPr id="25" name="object 23">
            <a:extLst>
              <a:ext uri="{FF2B5EF4-FFF2-40B4-BE49-F238E27FC236}">
                <a16:creationId xmlns:a16="http://schemas.microsoft.com/office/drawing/2014/main" id="{03D76103-1B31-48B0-BF45-DC6C7E501AFD}"/>
              </a:ext>
            </a:extLst>
          </p:cNvPr>
          <p:cNvSpPr/>
          <p:nvPr/>
        </p:nvSpPr>
        <p:spPr>
          <a:xfrm>
            <a:off x="2757699" y="3166813"/>
            <a:ext cx="575508" cy="6368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AB839A9-3E8E-4061-BE40-716154D3E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4298207"/>
            <a:ext cx="1819275" cy="742950"/>
          </a:xfrm>
          <a:prstGeom prst="rect">
            <a:avLst/>
          </a:prstGeom>
        </p:spPr>
      </p:pic>
      <p:sp>
        <p:nvSpPr>
          <p:cNvPr id="21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30815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0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AC50223-91C5-4E60-ADB1-1500FD75DD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4812" y="4352784"/>
            <a:ext cx="510886" cy="62345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82AA5AE-82AC-4DBB-8101-34EE653226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3296" y="3131894"/>
            <a:ext cx="2883669" cy="685801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CC97F6D-C484-4B6F-9278-34E1E79805FB}"/>
              </a:ext>
            </a:extLst>
          </p:cNvPr>
          <p:cNvSpPr/>
          <p:nvPr/>
        </p:nvSpPr>
        <p:spPr>
          <a:xfrm>
            <a:off x="4495800" y="5024735"/>
            <a:ext cx="1168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200" b="1" dirty="0">
                <a:latin typeface="Century Gothic" panose="020B0502020202020204" pitchFamily="34" charset="0"/>
              </a:rPr>
              <a:t>NBK </a:t>
            </a:r>
          </a:p>
          <a:p>
            <a:pPr lvl="0" algn="ctr"/>
            <a:r>
              <a:rPr lang="en-US" sz="1200" b="1" dirty="0">
                <a:latin typeface="Century Gothic" panose="020B0502020202020204" pitchFamily="34" charset="0"/>
              </a:rPr>
              <a:t>Data Factory</a:t>
            </a:r>
            <a:endParaRPr lang="ru-KZ" sz="1200" b="1" dirty="0"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7BC5145-00E4-49A4-B58A-D855D836A3CA}"/>
              </a:ext>
            </a:extLst>
          </p:cNvPr>
          <p:cNvSpPr/>
          <p:nvPr/>
        </p:nvSpPr>
        <p:spPr>
          <a:xfrm>
            <a:off x="1419441" y="5614849"/>
            <a:ext cx="2444900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Data-as-a-service</a:t>
            </a:r>
          </a:p>
          <a:p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City-as-a-partner</a:t>
            </a:r>
            <a:endParaRPr lang="ru-KZ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60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0">
            <a:extLst>
              <a:ext uri="{FF2B5EF4-FFF2-40B4-BE49-F238E27FC236}">
                <a16:creationId xmlns:a16="http://schemas.microsoft.com/office/drawing/2014/main" id="{6A68AAF8-2944-46EB-AB23-AAD78880CB2D}"/>
              </a:ext>
            </a:extLst>
          </p:cNvPr>
          <p:cNvGrpSpPr/>
          <p:nvPr/>
        </p:nvGrpSpPr>
        <p:grpSpPr>
          <a:xfrm>
            <a:off x="2694625" y="1132840"/>
            <a:ext cx="6743618" cy="5788308"/>
            <a:chOff x="2248426" y="326659"/>
            <a:chExt cx="7426936" cy="6557609"/>
          </a:xfrm>
        </p:grpSpPr>
        <p:pic>
          <p:nvPicPr>
            <p:cNvPr id="5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CDE72235-DBFF-4AEA-853B-E4945B5A4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172" b="90909" l="8485" r="89980">
                          <a14:foregroundMark x1="15192" y1="49535" x2="15192" y2="49535"/>
                          <a14:foregroundMark x1="11758" y1="49535" x2="11758" y2="49535"/>
                          <a14:foregroundMark x1="10505" y1="49535" x2="10505" y2="49535"/>
                          <a14:foregroundMark x1="10505" y1="49535" x2="12404" y2="50788"/>
                          <a14:foregroundMark x1="10828" y1="46101" x2="10828" y2="52970"/>
                          <a14:foregroundMark x1="9212" y1="47798" x2="8808" y2="50545"/>
                          <a14:foregroundMark x1="77333" y1="44162" x2="75879" y2="54020"/>
                          <a14:foregroundMark x1="42707" y1="15192" x2="43717" y2="21131"/>
                          <a14:foregroundMark x1="13859" y1="42707" x2="20808" y2="43152"/>
                          <a14:foregroundMark x1="14020" y1="41414" x2="8525" y2="51515"/>
                          <a14:foregroundMark x1="8525" y1="51515" x2="17253" y2="58667"/>
                          <a14:foregroundMark x1="17253" y1="58667" x2="25172" y2="50343"/>
                          <a14:foregroundMark x1="25172" y1="50343" x2="18020" y2="41535"/>
                          <a14:foregroundMark x1="18020" y1="41535" x2="14465" y2="42263"/>
                          <a14:foregroundMark x1="44000" y1="16202" x2="45293" y2="18222"/>
                          <a14:foregroundMark x1="53859" y1="15475" x2="57455" y2="20687"/>
                          <a14:foregroundMark x1="82101" y1="46909" x2="84404" y2="47475"/>
                          <a14:foregroundMark x1="39354" y1="40687" x2="36162" y2="46909"/>
                          <a14:foregroundMark x1="17778" y1="48646" x2="18667" y2="47475"/>
                          <a14:foregroundMark x1="17778" y1="48525" x2="18222" y2="48364"/>
                          <a14:foregroundMark x1="60808" y1="40970" x2="61818" y2="42707"/>
                          <a14:foregroundMark x1="41535" y1="46465" x2="50949" y2="42707"/>
                          <a14:foregroundMark x1="41818" y1="44162" x2="52646" y2="41414"/>
                          <a14:foregroundMark x1="52646" y1="41414" x2="53131" y2="41414"/>
                          <a14:foregroundMark x1="49778" y1="39394" x2="58909" y2="45010"/>
                          <a14:foregroundMark x1="40970" y1="39394" x2="46747" y2="36646"/>
                          <a14:foregroundMark x1="44646" y1="10061" x2="50586" y2="9172"/>
                          <a14:foregroundMark x1="43071" y1="87515" x2="52000" y2="90909"/>
                          <a14:foregroundMark x1="41091" y1="50667" x2="50182" y2="56929"/>
                          <a14:foregroundMark x1="50182" y1="56929" x2="50909" y2="56929"/>
                          <a14:foregroundMark x1="17293" y1="48848" x2="19071" y2="47798"/>
                          <a14:foregroundMark x1="14788" y1="47434" x2="15879" y2="47596"/>
                          <a14:foregroundMark x1="14061" y1="48525" x2="16040" y2="47960"/>
                          <a14:foregroundMark x1="14263" y1="48323" x2="15515" y2="47596"/>
                          <a14:foregroundMark x1="15677" y1="50101" x2="15313" y2="47273"/>
                          <a14:foregroundMark x1="15677" y1="47798" x2="16040" y2="49576"/>
                          <a14:foregroundMark x1="18909" y1="48525" x2="17818" y2="49939"/>
                          <a14:foregroundMark x1="18020" y1="49939" x2="19071" y2="50101"/>
                          <a14:foregroundMark x1="17455" y1="47434" x2="18182" y2="47434"/>
                          <a14:foregroundMark x1="63434" y1="50303" x2="64162" y2="503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9" b="4977"/>
            <a:stretch/>
          </p:blipFill>
          <p:spPr>
            <a:xfrm rot="19407350">
              <a:off x="2248426" y="326659"/>
              <a:ext cx="7354524" cy="6557609"/>
            </a:xfrm>
            <a:prstGeom prst="rect">
              <a:avLst/>
            </a:prstGeom>
          </p:spPr>
        </p:pic>
        <p:sp>
          <p:nvSpPr>
            <p:cNvPr id="6" name="Oval 19">
              <a:extLst>
                <a:ext uri="{FF2B5EF4-FFF2-40B4-BE49-F238E27FC236}">
                  <a16:creationId xmlns:a16="http://schemas.microsoft.com/office/drawing/2014/main" id="{B0DED9BE-55E0-4537-B74A-BEAE13AA66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71046" y="925668"/>
              <a:ext cx="2604316" cy="2006435"/>
            </a:xfrm>
            <a:prstGeom prst="ellipse">
              <a:avLst/>
            </a:prstGeom>
            <a:solidFill>
              <a:srgbClr val="D6E26E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Экономический кластер </a:t>
              </a:r>
            </a:p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2022-2024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7" name="Oval 20">
              <a:extLst>
                <a:ext uri="{FF2B5EF4-FFF2-40B4-BE49-F238E27FC236}">
                  <a16:creationId xmlns:a16="http://schemas.microsoft.com/office/drawing/2014/main" id="{F778441F-DF5C-4C4D-AEAF-1A7FF4DF5F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6274" y="4224761"/>
              <a:ext cx="2469722" cy="1621570"/>
            </a:xfrm>
            <a:prstGeom prst="ellipse">
              <a:avLst/>
            </a:prstGeom>
            <a:solidFill>
              <a:srgbClr val="D289C0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Кластер землепользования</a:t>
              </a:r>
            </a:p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2024-2026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" name="Oval 30">
              <a:extLst>
                <a:ext uri="{FF2B5EF4-FFF2-40B4-BE49-F238E27FC236}">
                  <a16:creationId xmlns:a16="http://schemas.microsoft.com/office/drawing/2014/main" id="{53AE1915-CCD6-48EF-A6CB-0F7A61F35F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0080" y="4637747"/>
              <a:ext cx="2660201" cy="1782807"/>
            </a:xfrm>
            <a:prstGeom prst="ellipse">
              <a:avLst/>
            </a:prstGeom>
            <a:solidFill>
              <a:srgbClr val="FCAD3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Логистический кластер</a:t>
              </a:r>
            </a:p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2023-2025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6CD7250C-7EB9-40EF-9D2A-C3900617A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7541" y="2794602"/>
              <a:ext cx="1554480" cy="1554480"/>
            </a:xfrm>
            <a:prstGeom prst="ellipse">
              <a:avLst/>
            </a:prstGeom>
            <a:solidFill>
              <a:schemeClr val="bg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Гражданин </a:t>
              </a:r>
              <a:r>
                <a:rPr lang="ru-RU" sz="16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360° </a:t>
              </a:r>
              <a:endParaRPr lang="en-GB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0" name="Oval 32">
              <a:extLst>
                <a:ext uri="{FF2B5EF4-FFF2-40B4-BE49-F238E27FC236}">
                  <a16:creationId xmlns:a16="http://schemas.microsoft.com/office/drawing/2014/main" id="{3A297508-1E96-45CD-8211-52CF8C9C92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51952" y="768776"/>
              <a:ext cx="2624907" cy="1621570"/>
            </a:xfrm>
            <a:prstGeom prst="ellipse">
              <a:avLst/>
            </a:prstGeom>
            <a:solidFill>
              <a:srgbClr val="2979FB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Социальный кластер</a:t>
              </a:r>
            </a:p>
            <a:p>
              <a:pPr algn="ctr"/>
              <a:r>
                <a:rPr lang="ru-RU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Calibri Light" panose="020F0302020204030204" pitchFamily="34" charset="0"/>
                </a:rPr>
                <a:t>2021-2023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F48D80ED-9C58-49CD-B10A-4F5F7AB4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941" y="416083"/>
            <a:ext cx="7007939" cy="842549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latin typeface="Century Gothic" panose="020B0502020202020204" pitchFamily="34" charset="0"/>
              </a:rPr>
              <a:t>Поэтапное кластерное развитие </a:t>
            </a:r>
            <a:br>
              <a:rPr lang="ru-RU" sz="2400" dirty="0">
                <a:latin typeface="Century Gothic" panose="020B0502020202020204" pitchFamily="34" charset="0"/>
              </a:rPr>
            </a:br>
            <a:endParaRPr lang="en-GB" sz="2400" dirty="0">
              <a:latin typeface="Century Gothic" panose="020B0502020202020204" pitchFamily="34" charset="0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74DAC42D-18E6-4481-8AD7-0FC63E9F8D21}"/>
              </a:ext>
            </a:extLst>
          </p:cNvPr>
          <p:cNvGrpSpPr/>
          <p:nvPr/>
        </p:nvGrpSpPr>
        <p:grpSpPr>
          <a:xfrm>
            <a:off x="838200" y="457200"/>
            <a:ext cx="1473086" cy="441775"/>
            <a:chOff x="776751" y="158334"/>
            <a:chExt cx="1622351" cy="500489"/>
          </a:xfrm>
        </p:grpSpPr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499F6C56-427B-42AB-B682-83CF28886CAC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24">
              <a:extLst>
                <a:ext uri="{FF2B5EF4-FFF2-40B4-BE49-F238E27FC236}">
                  <a16:creationId xmlns:a16="http://schemas.microsoft.com/office/drawing/2014/main" id="{FDD2645B-3FBB-4516-B325-ED6A878FADB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49BEAB84-77DE-4D42-A6FC-36F72A04DD5B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26">
              <a:extLst>
                <a:ext uri="{FF2B5EF4-FFF2-40B4-BE49-F238E27FC236}">
                  <a16:creationId xmlns:a16="http://schemas.microsoft.com/office/drawing/2014/main" id="{37C6543D-46EC-40F8-A478-70993C97F3A7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FEF2D9-B9D3-4BDA-8AEF-D553FC29471E}"/>
              </a:ext>
            </a:extLst>
          </p:cNvPr>
          <p:cNvSpPr txBox="1"/>
          <p:nvPr/>
        </p:nvSpPr>
        <p:spPr>
          <a:xfrm>
            <a:off x="325219" y="1321066"/>
            <a:ext cx="24237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Интеграция данных образования, здравоохранения, </a:t>
            </a:r>
            <a:r>
              <a:rPr lang="ru-RU" sz="1600" dirty="0" err="1">
                <a:latin typeface="Century Gothic" panose="020B0502020202020204" pitchFamily="34" charset="0"/>
              </a:rPr>
              <a:t>соц</a:t>
            </a:r>
            <a:r>
              <a:rPr lang="ru-RU" sz="1600" dirty="0">
                <a:latin typeface="Century Gothic" panose="020B0502020202020204" pitchFamily="34" charset="0"/>
              </a:rPr>
              <a:t> защиты из управлений и ЦГО, комм компаний – вопросы миграции населения, </a:t>
            </a:r>
            <a:r>
              <a:rPr lang="ru-RU" sz="1600" dirty="0" err="1">
                <a:latin typeface="Century Gothic" panose="020B0502020202020204" pitchFamily="34" charset="0"/>
              </a:rPr>
              <a:t>соц</a:t>
            </a:r>
            <a:r>
              <a:rPr lang="ru-RU" sz="1600" dirty="0">
                <a:latin typeface="Century Gothic" panose="020B0502020202020204" pitchFamily="34" charset="0"/>
              </a:rPr>
              <a:t> иждивенчества, трудоустройства молодежи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FEF2D9-B9D3-4BDA-8AEF-D553FC29471E}"/>
              </a:ext>
            </a:extLst>
          </p:cNvPr>
          <p:cNvSpPr txBox="1"/>
          <p:nvPr/>
        </p:nvSpPr>
        <p:spPr>
          <a:xfrm>
            <a:off x="9468459" y="1258632"/>
            <a:ext cx="21657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Интеграция данных акимата, коммерческих компаний, сотрудничество с БНС и НБ по оценке экономической активности домохозяйств и  предприятий города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FEF2D9-B9D3-4BDA-8AEF-D553FC29471E}"/>
              </a:ext>
            </a:extLst>
          </p:cNvPr>
          <p:cNvSpPr txBox="1"/>
          <p:nvPr/>
        </p:nvSpPr>
        <p:spPr>
          <a:xfrm>
            <a:off x="9219618" y="4676547"/>
            <a:ext cx="2663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Интеграция данных </a:t>
            </a:r>
            <a:r>
              <a:rPr lang="ru-RU" sz="1600" dirty="0" err="1">
                <a:latin typeface="Century Gothic" panose="020B0502020202020204" pitchFamily="34" charset="0"/>
              </a:rPr>
              <a:t>акимата</a:t>
            </a:r>
            <a:r>
              <a:rPr lang="ru-RU" sz="1600" dirty="0">
                <a:latin typeface="Century Gothic" panose="020B0502020202020204" pitchFamily="34" charset="0"/>
              </a:rPr>
              <a:t>, таможни, НБ, БНС – оценка произведенных и потребленных в городе товаров, циркулярная экономика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FEF2D9-B9D3-4BDA-8AEF-D553FC29471E}"/>
              </a:ext>
            </a:extLst>
          </p:cNvPr>
          <p:cNvSpPr txBox="1"/>
          <p:nvPr/>
        </p:nvSpPr>
        <p:spPr>
          <a:xfrm>
            <a:off x="357924" y="4785664"/>
            <a:ext cx="22918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entury Gothic" panose="020B0502020202020204" pitchFamily="34" charset="0"/>
              </a:rPr>
              <a:t>Интеграция данных </a:t>
            </a:r>
            <a:r>
              <a:rPr lang="ru-RU" sz="1600" dirty="0" err="1">
                <a:latin typeface="Century Gothic" panose="020B0502020202020204" pitchFamily="34" charset="0"/>
              </a:rPr>
              <a:t>г.Алматы</a:t>
            </a:r>
            <a:r>
              <a:rPr lang="ru-RU" sz="1600" dirty="0">
                <a:latin typeface="Century Gothic" panose="020B0502020202020204" pitchFamily="34" charset="0"/>
              </a:rPr>
              <a:t> и области – развитие </a:t>
            </a:r>
            <a:r>
              <a:rPr lang="ru-RU" sz="1600" dirty="0" err="1">
                <a:latin typeface="Century Gothic" panose="020B0502020202020204" pitchFamily="34" charset="0"/>
              </a:rPr>
              <a:t>Алматинской</a:t>
            </a:r>
            <a:r>
              <a:rPr lang="ru-RU" sz="1600" dirty="0">
                <a:latin typeface="Century Gothic" panose="020B0502020202020204" pitchFamily="34" charset="0"/>
              </a:rPr>
              <a:t> агломерации</a:t>
            </a:r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72509" y="620795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5898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79950-6F99-463C-83FC-65C36CCA6682}"/>
              </a:ext>
            </a:extLst>
          </p:cNvPr>
          <p:cNvSpPr txBox="1"/>
          <p:nvPr/>
        </p:nvSpPr>
        <p:spPr>
          <a:xfrm>
            <a:off x="2591991" y="346383"/>
            <a:ext cx="6474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Принципы управления данными </a:t>
            </a:r>
          </a:p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ЕХД города Алматы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1882" y="260313"/>
            <a:ext cx="1622351" cy="500489"/>
            <a:chOff x="776751" y="158334"/>
            <a:chExt cx="1622351" cy="500489"/>
          </a:xfrm>
        </p:grpSpPr>
        <p:sp>
          <p:nvSpPr>
            <p:cNvPr id="8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CF587D-3225-4889-BAE8-653F968F72A8}"/>
              </a:ext>
            </a:extLst>
          </p:cNvPr>
          <p:cNvSpPr txBox="1"/>
          <p:nvPr/>
        </p:nvSpPr>
        <p:spPr>
          <a:xfrm>
            <a:off x="1138399" y="1379585"/>
            <a:ext cx="100413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+mj-lt"/>
              <a:buAutoNum type="arabicPeriod"/>
            </a:pPr>
            <a:r>
              <a:rPr lang="en-GB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Dream Big Start Small </a:t>
            </a:r>
            <a:r>
              <a:rPr lang="en-GB" b="1" dirty="0">
                <a:latin typeface="Century Gothic" panose="020B0502020202020204" pitchFamily="34" charset="0"/>
              </a:rPr>
              <a:t>– </a:t>
            </a:r>
            <a:r>
              <a:rPr lang="ru-RU" b="1" dirty="0">
                <a:latin typeface="Century Gothic" panose="020B0502020202020204" pitchFamily="34" charset="0"/>
              </a:rPr>
              <a:t>мечтай о большом, начинай с малого – конкретные кейсы и индикаторы </a:t>
            </a:r>
            <a:r>
              <a:rPr lang="ru-RU" i="1" dirty="0">
                <a:latin typeface="Century Gothic" panose="020B0502020202020204" pitchFamily="34" charset="0"/>
              </a:rPr>
              <a:t>(по каждому кейсу: цель, задачи, ожидаемые результаты, </a:t>
            </a:r>
            <a:r>
              <a:rPr lang="en-US" i="1" dirty="0">
                <a:latin typeface="Century Gothic" panose="020B0502020202020204" pitchFamily="34" charset="0"/>
              </a:rPr>
              <a:t>KPI)</a:t>
            </a:r>
            <a:r>
              <a:rPr lang="en-GB" i="1" dirty="0">
                <a:latin typeface="Century Gothic" panose="020B0502020202020204" pitchFamily="34" charset="0"/>
              </a:rPr>
              <a:t>.</a:t>
            </a:r>
            <a:endParaRPr lang="ru-RU" i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i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Фокус на кейсах, выгодных 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ВСЕМ</a:t>
            </a:r>
            <a:r>
              <a:rPr lang="ru-RU" b="1" dirty="0">
                <a:latin typeface="Century Gothic" panose="020B0502020202020204" pitchFamily="34" charset="0"/>
              </a:rPr>
              <a:t> участникам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i="1" dirty="0">
                <a:latin typeface="Century Gothic" panose="020B0502020202020204" pitchFamily="34" charset="0"/>
              </a:rPr>
              <a:t>(</a:t>
            </a:r>
            <a:r>
              <a:rPr lang="ru-RU" i="1" dirty="0">
                <a:latin typeface="Century Gothic" panose="020B0502020202020204" pitchFamily="34" charset="0"/>
              </a:rPr>
              <a:t>основной фокус – социально-экономическое развитие города. </a:t>
            </a:r>
            <a:r>
              <a:rPr lang="ru-RU" i="1" dirty="0" err="1">
                <a:latin typeface="Century Gothic" panose="020B0502020202020204" pitchFamily="34" charset="0"/>
              </a:rPr>
              <a:t>Акимат</a:t>
            </a:r>
            <a:r>
              <a:rPr lang="ru-RU" i="1" dirty="0">
                <a:latin typeface="Century Gothic" panose="020B0502020202020204" pitchFamily="34" charset="0"/>
              </a:rPr>
              <a:t> выступает как партнер, без использования рычагов давления</a:t>
            </a:r>
            <a:r>
              <a:rPr lang="ru-RU" dirty="0">
                <a:latin typeface="Century Gothic" panose="020B0502020202020204" pitchFamily="34" charset="0"/>
              </a:rPr>
              <a:t>)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  <a:endParaRPr lang="ru-RU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Отработка</a:t>
            </a:r>
            <a:r>
              <a:rPr lang="ru-RU" b="1" dirty="0">
                <a:latin typeface="Century Gothic" panose="020B0502020202020204" pitchFamily="34" charset="0"/>
              </a:rPr>
              <a:t> бизнес и операционных процессов </a:t>
            </a:r>
            <a:r>
              <a:rPr lang="ru-RU" i="1" dirty="0">
                <a:latin typeface="Century Gothic" panose="020B0502020202020204" pitchFamily="34" charset="0"/>
              </a:rPr>
              <a:t>(приведение к единым стандартам по городу, подписание регламентов и соглашений, синхронизация со справочниками мета-данных ЦГО, адаптация разных технических стандартов).  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Очистка данных перед загрузкой </a:t>
            </a:r>
            <a:r>
              <a:rPr lang="ru-RU" b="1" dirty="0">
                <a:latin typeface="Century Gothic" panose="020B0502020202020204" pitchFamily="34" charset="0"/>
              </a:rPr>
              <a:t>на платформу обмена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en-US" i="1" dirty="0">
                <a:latin typeface="Century Gothic" panose="020B0502020202020204" pitchFamily="34" charset="0"/>
              </a:rPr>
              <a:t>(</a:t>
            </a:r>
            <a:r>
              <a:rPr lang="ru-RU" i="1" dirty="0">
                <a:latin typeface="Century Gothic" panose="020B0502020202020204" pitchFamily="34" charset="0"/>
              </a:rPr>
              <a:t>ответственность публикаторов за полноту, чистоту, легитимность данных, </a:t>
            </a:r>
            <a:r>
              <a:rPr lang="en-US" i="1" dirty="0">
                <a:latin typeface="Century Gothic" panose="020B0502020202020204" pitchFamily="34" charset="0"/>
              </a:rPr>
              <a:t>ETL</a:t>
            </a:r>
            <a:r>
              <a:rPr lang="ru-RU" i="1" dirty="0">
                <a:latin typeface="Century Gothic" panose="020B0502020202020204" pitchFamily="34" charset="0"/>
              </a:rPr>
              <a:t> на стороне публикатора, автоматический отброс несоответствующих данных)</a:t>
            </a:r>
            <a:r>
              <a:rPr lang="en-GB" i="1" dirty="0">
                <a:latin typeface="Century Gothic" panose="020B0502020202020204" pitchFamily="34" charset="0"/>
              </a:rPr>
              <a:t>.</a:t>
            </a:r>
          </a:p>
          <a:p>
            <a:pPr marL="457189" indent="-457189">
              <a:buFont typeface="+mj-lt"/>
              <a:buAutoNum type="arabicPeriod"/>
            </a:pPr>
            <a:endParaRPr lang="en-GB" b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01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79950-6F99-463C-83FC-65C36CCA6682}"/>
              </a:ext>
            </a:extLst>
          </p:cNvPr>
          <p:cNvSpPr txBox="1"/>
          <p:nvPr/>
        </p:nvSpPr>
        <p:spPr>
          <a:xfrm>
            <a:off x="2591991" y="346383"/>
            <a:ext cx="6474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Принципы управления данными </a:t>
            </a:r>
          </a:p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ЕХД города Алматы (2)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1882" y="260313"/>
            <a:ext cx="1622351" cy="500489"/>
            <a:chOff x="776751" y="158334"/>
            <a:chExt cx="1622351" cy="500489"/>
          </a:xfrm>
        </p:grpSpPr>
        <p:sp>
          <p:nvSpPr>
            <p:cNvPr id="8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CF587D-3225-4889-BAE8-653F968F72A8}"/>
              </a:ext>
            </a:extLst>
          </p:cNvPr>
          <p:cNvSpPr txBox="1"/>
          <p:nvPr/>
        </p:nvSpPr>
        <p:spPr>
          <a:xfrm>
            <a:off x="1259330" y="1649189"/>
            <a:ext cx="1004131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Меньше данных – лучше </a:t>
            </a:r>
            <a:r>
              <a:rPr lang="ru-RU" i="1" dirty="0">
                <a:latin typeface="Century Gothic" panose="020B0502020202020204" pitchFamily="34" charset="0"/>
              </a:rPr>
              <a:t>(сначала обсуждение необходимых таблиц и атрибутов, затем тестирование семплов данных, только потом построение гармонизированной модели данных кластера</a:t>
            </a:r>
            <a:r>
              <a:rPr lang="en-US" i="1" dirty="0">
                <a:latin typeface="Century Gothic" panose="020B0502020202020204" pitchFamily="34" charset="0"/>
              </a:rPr>
              <a:t>)</a:t>
            </a:r>
            <a:r>
              <a:rPr lang="en-GB" i="1" dirty="0">
                <a:latin typeface="Century Gothic" panose="020B0502020202020204" pitchFamily="34" charset="0"/>
              </a:rPr>
              <a:t>.</a:t>
            </a:r>
            <a:endParaRPr lang="ru-RU" i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 startAt="5"/>
            </a:pPr>
            <a:endParaRPr lang="en-GB" i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 startAt="5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Кластеризация</a:t>
            </a:r>
            <a:r>
              <a:rPr lang="ru-RU" b="1" dirty="0">
                <a:latin typeface="Century Gothic" panose="020B0502020202020204" pitchFamily="34" charset="0"/>
              </a:rPr>
              <a:t> данных </a:t>
            </a:r>
            <a:r>
              <a:rPr lang="en-US" i="1" dirty="0">
                <a:latin typeface="Century Gothic" panose="020B0502020202020204" pitchFamily="34" charset="0"/>
              </a:rPr>
              <a:t>(</a:t>
            </a:r>
            <a:r>
              <a:rPr lang="ru-RU" i="1" dirty="0">
                <a:latin typeface="Century Gothic" panose="020B0502020202020204" pitchFamily="34" charset="0"/>
              </a:rPr>
              <a:t>Социальный кластер «Гражданин 360°», Городская экономика, Логистический кластер, Кластер землепользования).</a:t>
            </a:r>
          </a:p>
          <a:p>
            <a:pPr marL="457189" indent="-457189">
              <a:buFont typeface="+mj-lt"/>
              <a:buAutoNum type="arabicPeriod" startAt="5"/>
            </a:pPr>
            <a:endParaRPr lang="en-GB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 startAt="5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Интеграция и взаимное обогащение </a:t>
            </a:r>
            <a:r>
              <a:rPr lang="ru-RU" b="1" dirty="0">
                <a:latin typeface="Century Gothic" panose="020B0502020202020204" pitchFamily="34" charset="0"/>
              </a:rPr>
              <a:t>данных  </a:t>
            </a:r>
            <a:r>
              <a:rPr lang="ru-RU" i="1" dirty="0">
                <a:latin typeface="Century Gothic" panose="020B0502020202020204" pitchFamily="34" charset="0"/>
              </a:rPr>
              <a:t>(только практическое применение интегрированных данных показывает полноту и чистоту данных в разных ИС).  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 startAt="5"/>
            </a:pPr>
            <a:endParaRPr lang="en-GB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 startAt="5"/>
            </a:pPr>
            <a:r>
              <a:rPr lang="ru-RU" b="1" dirty="0">
                <a:latin typeface="Century Gothic" panose="020B0502020202020204" pitchFamily="34" charset="0"/>
              </a:rPr>
              <a:t>Создание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value-added</a:t>
            </a:r>
            <a:r>
              <a:rPr lang="en-US" b="1" dirty="0">
                <a:latin typeface="Century Gothic" panose="020B0502020202020204" pitchFamily="34" charset="0"/>
              </a:rPr>
              <a:t> </a:t>
            </a:r>
            <a:r>
              <a:rPr lang="ru-RU" b="1" dirty="0">
                <a:latin typeface="Century Gothic" panose="020B0502020202020204" pitchFamily="34" charset="0"/>
              </a:rPr>
              <a:t>сервисов </a:t>
            </a:r>
            <a:r>
              <a:rPr lang="en-US" i="1" dirty="0">
                <a:latin typeface="Century Gothic" panose="020B0502020202020204" pitchFamily="34" charset="0"/>
              </a:rPr>
              <a:t>(</a:t>
            </a:r>
            <a:r>
              <a:rPr lang="ru-RU" i="1" dirty="0">
                <a:latin typeface="Century Gothic" panose="020B0502020202020204" pitchFamily="34" charset="0"/>
              </a:rPr>
              <a:t>пример – автоматический расчет на платформе ЕХД количества СУСН на конкретном адресе)</a:t>
            </a:r>
            <a:r>
              <a:rPr lang="en-GB" i="1" dirty="0">
                <a:latin typeface="Century Gothic" panose="020B0502020202020204" pitchFamily="34" charset="0"/>
              </a:rPr>
              <a:t>.</a:t>
            </a:r>
          </a:p>
          <a:p>
            <a:endParaRPr lang="en-GB" b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945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79950-6F99-463C-83FC-65C36CCA6682}"/>
              </a:ext>
            </a:extLst>
          </p:cNvPr>
          <p:cNvSpPr txBox="1"/>
          <p:nvPr/>
        </p:nvSpPr>
        <p:spPr>
          <a:xfrm>
            <a:off x="2591991" y="346383"/>
            <a:ext cx="6474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Подход к реализации кейсов</a:t>
            </a:r>
          </a:p>
          <a:p>
            <a:pPr algn="ctr" defTabSz="914377">
              <a:defRPr/>
            </a:pPr>
            <a:r>
              <a:rPr lang="ru-RU" sz="20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ЕХД города Алматы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21882" y="260313"/>
            <a:ext cx="1622351" cy="500489"/>
            <a:chOff x="776751" y="158334"/>
            <a:chExt cx="1622351" cy="500489"/>
          </a:xfrm>
        </p:grpSpPr>
        <p:sp>
          <p:nvSpPr>
            <p:cNvPr id="8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CF587D-3225-4889-BAE8-653F968F72A8}"/>
              </a:ext>
            </a:extLst>
          </p:cNvPr>
          <p:cNvSpPr txBox="1"/>
          <p:nvPr/>
        </p:nvSpPr>
        <p:spPr>
          <a:xfrm>
            <a:off x="442477" y="1261053"/>
            <a:ext cx="633669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Аналитика данных </a:t>
            </a:r>
            <a:r>
              <a:rPr lang="ru-RU" dirty="0">
                <a:latin typeface="Century Gothic" panose="020B0502020202020204" pitchFamily="34" charset="0"/>
              </a:rPr>
              <a:t>на платформе ЕХД основывается </a:t>
            </a:r>
            <a:r>
              <a:rPr lang="ru-RU" b="1" dirty="0">
                <a:latin typeface="Century Gothic" panose="020B0502020202020204" pitchFamily="34" charset="0"/>
              </a:rPr>
              <a:t>на принципах кейс-</a:t>
            </a:r>
            <a:r>
              <a:rPr lang="ru-RU" b="1" dirty="0" err="1">
                <a:latin typeface="Century Gothic" panose="020B0502020202020204" pitchFamily="34" charset="0"/>
              </a:rPr>
              <a:t>стади</a:t>
            </a:r>
            <a:r>
              <a:rPr lang="ru-RU" dirty="0">
                <a:latin typeface="Century Gothic" panose="020B0502020202020204" pitchFamily="34" charset="0"/>
              </a:rPr>
              <a:t>, который состоит из нескольких этапов: 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Определение </a:t>
            </a:r>
            <a:r>
              <a:rPr lang="ru-RU" b="1" dirty="0">
                <a:latin typeface="Century Gothic" panose="020B0502020202020204" pitchFamily="34" charset="0"/>
              </a:rPr>
              <a:t>наиболее показательных кейсов</a:t>
            </a:r>
            <a:r>
              <a:rPr lang="ru-RU" dirty="0">
                <a:latin typeface="Century Gothic" panose="020B0502020202020204" pitchFamily="34" charset="0"/>
              </a:rPr>
              <a:t> по каждому из ключевых направлений;</a:t>
            </a:r>
          </a:p>
          <a:p>
            <a:pPr marL="457189" indent="-457189">
              <a:buFont typeface="+mj-lt"/>
              <a:buAutoNum type="arabicPeriod"/>
            </a:pPr>
            <a:endParaRPr lang="ru-RU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Определение показателей результативности решения кейса/проблемы (</a:t>
            </a:r>
            <a:r>
              <a:rPr lang="ru-RU" b="1" dirty="0">
                <a:latin typeface="Century Gothic" panose="020B0502020202020204" pitchFamily="34" charset="0"/>
              </a:rPr>
              <a:t>KPI</a:t>
            </a:r>
            <a:r>
              <a:rPr lang="ru-RU" dirty="0">
                <a:latin typeface="Century Gothic" panose="020B0502020202020204" pitchFamily="34" charset="0"/>
              </a:rPr>
              <a:t>);</a:t>
            </a:r>
          </a:p>
          <a:p>
            <a:pPr marL="457189" indent="-457189">
              <a:buFont typeface="+mj-lt"/>
              <a:buAutoNum type="arabicPeriod"/>
            </a:pPr>
            <a:endParaRPr lang="ru-RU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Верификация результатов кейса </a:t>
            </a:r>
            <a:r>
              <a:rPr lang="ru-RU" dirty="0">
                <a:latin typeface="Century Gothic" panose="020B0502020202020204" pitchFamily="34" charset="0"/>
              </a:rPr>
              <a:t>с помощью разных единиц анализа;</a:t>
            </a:r>
          </a:p>
          <a:p>
            <a:pPr marL="457189" indent="-457189">
              <a:buFont typeface="+mj-lt"/>
              <a:buAutoNum type="arabicPeriod"/>
            </a:pPr>
            <a:endParaRPr lang="ru-RU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r>
              <a:rPr lang="ru-RU" b="1" dirty="0">
                <a:latin typeface="Century Gothic" panose="020B0502020202020204" pitchFamily="34" charset="0"/>
              </a:rPr>
              <a:t>Общение результатов разных кейсов </a:t>
            </a:r>
            <a:r>
              <a:rPr lang="ru-RU" dirty="0">
                <a:latin typeface="Century Gothic" panose="020B0502020202020204" pitchFamily="34" charset="0"/>
              </a:rPr>
              <a:t>для глубокого и комплексного анализа социальных и экономических феноменов. </a:t>
            </a:r>
          </a:p>
          <a:p>
            <a:endParaRPr lang="en-GB" b="1" dirty="0">
              <a:latin typeface="Century Gothic" panose="020B0502020202020204" pitchFamily="34" charset="0"/>
            </a:endParaRPr>
          </a:p>
          <a:p>
            <a:pPr marL="457189" indent="-457189">
              <a:buFont typeface="+mj-lt"/>
              <a:buAutoNum type="arabicPeriod"/>
            </a:pPr>
            <a:endParaRPr lang="en-GB" b="1" dirty="0">
              <a:latin typeface="Century Gothic" panose="020B0502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/>
          <a:stretch>
            <a:fillRect/>
          </a:stretch>
        </p:blipFill>
        <p:spPr>
          <a:xfrm>
            <a:off x="7094483" y="1408107"/>
            <a:ext cx="4614043" cy="399660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15807" y="5404709"/>
            <a:ext cx="4792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/>
            <a:r>
              <a:rPr lang="ru-RU" sz="16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Подход множественного кейс-</a:t>
            </a:r>
            <a:r>
              <a:rPr lang="ru-RU" sz="1600" i="1" dirty="0" err="1">
                <a:latin typeface="Century Gothic" panose="020B0502020202020204" pitchFamily="34" charset="0"/>
                <a:ea typeface="Times New Roman" panose="02020603050405020304" pitchFamily="18" charset="0"/>
              </a:rPr>
              <a:t>стади</a:t>
            </a:r>
            <a:r>
              <a:rPr lang="ru-RU" sz="16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 с разными единицами анализа </a:t>
            </a:r>
            <a:endParaRPr lang="en-US" sz="1600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indent="609585" algn="ctr"/>
            <a:r>
              <a:rPr lang="ru-RU" sz="16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6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Yin</a:t>
            </a:r>
            <a:r>
              <a:rPr lang="ru-RU" sz="1600" i="1" dirty="0">
                <a:latin typeface="Century Gothic" panose="020B0502020202020204" pitchFamily="34" charset="0"/>
                <a:ea typeface="Times New Roman" panose="02020603050405020304" pitchFamily="18" charset="0"/>
              </a:rPr>
              <a:t>, 2014)</a:t>
            </a:r>
            <a:endParaRPr lang="en-US" sz="1600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14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13960A92-1754-4667-0BE4-F67DBFE71730}"/>
              </a:ext>
            </a:extLst>
          </p:cNvPr>
          <p:cNvSpPr/>
          <p:nvPr/>
        </p:nvSpPr>
        <p:spPr>
          <a:xfrm>
            <a:off x="296005" y="166799"/>
            <a:ext cx="307019" cy="37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1B8214F-FF12-690A-335A-EC5BC2141346}"/>
              </a:ext>
            </a:extLst>
          </p:cNvPr>
          <p:cNvSpPr/>
          <p:nvPr/>
        </p:nvSpPr>
        <p:spPr>
          <a:xfrm>
            <a:off x="728829" y="261089"/>
            <a:ext cx="540544" cy="52864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29A64FA-79A2-15FE-D182-0DA24600C364}"/>
              </a:ext>
            </a:extLst>
          </p:cNvPr>
          <p:cNvSpPr/>
          <p:nvPr/>
        </p:nvSpPr>
        <p:spPr>
          <a:xfrm>
            <a:off x="734144" y="468331"/>
            <a:ext cx="422910" cy="67151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72A2312-5B6A-794A-3645-D742FEE5BC4E}"/>
              </a:ext>
            </a:extLst>
          </p:cNvPr>
          <p:cNvSpPr/>
          <p:nvPr/>
        </p:nvSpPr>
        <p:spPr>
          <a:xfrm>
            <a:off x="733148" y="344496"/>
            <a:ext cx="779621" cy="102394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41CDCBC7-2079-792A-70F4-7006BC6C36A8}"/>
              </a:ext>
            </a:extLst>
          </p:cNvPr>
          <p:cNvSpPr txBox="1">
            <a:spLocks/>
          </p:cNvSpPr>
          <p:nvPr/>
        </p:nvSpPr>
        <p:spPr>
          <a:xfrm>
            <a:off x="1512769" y="788947"/>
            <a:ext cx="9392642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Проведенные работы по интеграции с базами данных </a:t>
            </a:r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Smart Data </a:t>
            </a:r>
            <a:r>
              <a:rPr lang="en-US" sz="2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Ukimet</a:t>
            </a:r>
            <a:endParaRPr lang="ru-RU" sz="24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208DAA-5D9B-8FF7-1DDE-C2CE9B909511}"/>
              </a:ext>
            </a:extLst>
          </p:cNvPr>
          <p:cNvSpPr txBox="1"/>
          <p:nvPr/>
        </p:nvSpPr>
        <p:spPr>
          <a:xfrm>
            <a:off x="603024" y="1651916"/>
            <a:ext cx="61864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Выбор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46</a:t>
            </a: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баз данных для интеграции</a:t>
            </a:r>
            <a:r>
              <a:rPr 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Определение необходимых таблиц и полей.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Согласование с командой </a:t>
            </a:r>
            <a:r>
              <a:rPr lang="en-US" dirty="0">
                <a:solidFill>
                  <a:srgbClr val="002060"/>
                </a:solidFill>
                <a:latin typeface="Century Gothic" panose="020B0502020202020204" pitchFamily="34" charset="0"/>
              </a:rPr>
              <a:t>Smart Data </a:t>
            </a:r>
            <a:r>
              <a:rPr lang="en-US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Ukimet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Обеспечение технической передачи данных.</a:t>
            </a:r>
          </a:p>
          <a:p>
            <a:pPr algn="ctr"/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94AF41-CEB7-6FB3-13FC-5DF1E737A20E}"/>
              </a:ext>
            </a:extLst>
          </p:cNvPr>
          <p:cNvSpPr txBox="1"/>
          <p:nvPr/>
        </p:nvSpPr>
        <p:spPr>
          <a:xfrm>
            <a:off x="533932" y="3004625"/>
            <a:ext cx="57982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Улучшение качества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Приведение данных к правильному виду.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Чистка данных.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Изменение типа данных.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A83D1A-C816-9DE2-A752-7F1A80D2F863}"/>
              </a:ext>
            </a:extLst>
          </p:cNvPr>
          <p:cNvSpPr txBox="1"/>
          <p:nvPr/>
        </p:nvSpPr>
        <p:spPr>
          <a:xfrm>
            <a:off x="603025" y="4445478"/>
            <a:ext cx="63311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Хэширование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Преобразование конфиденциальных данных путем применения хэш – функции.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F8883A-1754-90A5-53C8-C32CC056A1E1}"/>
              </a:ext>
            </a:extLst>
          </p:cNvPr>
          <p:cNvSpPr txBox="1"/>
          <p:nvPr/>
        </p:nvSpPr>
        <p:spPr>
          <a:xfrm>
            <a:off x="728829" y="5609332"/>
            <a:ext cx="5671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Подготовка данных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Вывод данных по требованиям дата –  и ГИС-аналитиков.</a:t>
            </a:r>
          </a:p>
        </p:txBody>
      </p:sp>
      <p:sp>
        <p:nvSpPr>
          <p:cNvPr id="22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15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32" y="1747486"/>
            <a:ext cx="4672298" cy="25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8F8883A-1754-90A5-53C8-C32CC056A1E1}"/>
              </a:ext>
            </a:extLst>
          </p:cNvPr>
          <p:cNvSpPr txBox="1"/>
          <p:nvPr/>
        </p:nvSpPr>
        <p:spPr>
          <a:xfrm>
            <a:off x="7480262" y="4648849"/>
            <a:ext cx="43098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Подключение 86 учетных записей управлений и районных </a:t>
            </a:r>
            <a:r>
              <a:rPr lang="ru-RU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акиматов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 г. Алматы к аналитическим витринам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Smart Data </a:t>
            </a:r>
            <a:r>
              <a:rPr lang="en-US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Ukimet</a:t>
            </a:r>
            <a:endParaRPr lang="ru-RU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988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28601" y="1786726"/>
            <a:ext cx="3947746" cy="3638127"/>
          </a:xfrm>
          <a:prstGeom prst="roundRect">
            <a:avLst>
              <a:gd name="adj" fmla="val 12800"/>
            </a:avLst>
          </a:prstGeom>
          <a:solidFill>
            <a:srgbClr val="F7F7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B50B4A-D244-2D92-25AE-67B0CB565B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7207" y="435565"/>
            <a:ext cx="939264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Достижения и повышение знаний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4BD1E3A-6593-085D-9CA0-AE8D3E2BED1C}"/>
              </a:ext>
            </a:extLst>
          </p:cNvPr>
          <p:cNvSpPr/>
          <p:nvPr/>
        </p:nvSpPr>
        <p:spPr>
          <a:xfrm>
            <a:off x="296005" y="166799"/>
            <a:ext cx="307019" cy="37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D17E368-B95E-A14F-81B6-AAC563A4AE41}"/>
              </a:ext>
            </a:extLst>
          </p:cNvPr>
          <p:cNvSpPr/>
          <p:nvPr/>
        </p:nvSpPr>
        <p:spPr>
          <a:xfrm>
            <a:off x="728829" y="261089"/>
            <a:ext cx="540544" cy="52864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2FE83A9-D9E6-6098-8A8B-C6D7241C3FFA}"/>
              </a:ext>
            </a:extLst>
          </p:cNvPr>
          <p:cNvSpPr/>
          <p:nvPr/>
        </p:nvSpPr>
        <p:spPr>
          <a:xfrm>
            <a:off x="734144" y="468331"/>
            <a:ext cx="422910" cy="67151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A1AD4481-A8C1-9C00-262E-0F70C7229412}"/>
              </a:ext>
            </a:extLst>
          </p:cNvPr>
          <p:cNvSpPr/>
          <p:nvPr/>
        </p:nvSpPr>
        <p:spPr>
          <a:xfrm>
            <a:off x="733148" y="344496"/>
            <a:ext cx="779621" cy="102394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B5D5EB-72AD-C0F4-983E-E0F4F641A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4" y="3703540"/>
            <a:ext cx="1496714" cy="1496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Krisha.kz - Home | Facebook">
            <a:extLst>
              <a:ext uri="{FF2B5EF4-FFF2-40B4-BE49-F238E27FC236}">
                <a16:creationId xmlns:a16="http://schemas.microsoft.com/office/drawing/2014/main" id="{B9ACC653-E810-1DFA-5014-8F1431D49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64" y="1987768"/>
            <a:ext cx="1511526" cy="151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Уральска - Мобильные телефоны / смартфоны - OLX.kz">
            <a:extLst>
              <a:ext uri="{FF2B5EF4-FFF2-40B4-BE49-F238E27FC236}">
                <a16:creationId xmlns:a16="http://schemas.microsoft.com/office/drawing/2014/main" id="{FE093AD7-79B6-CB54-4060-101C8FEC9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4" y="1989370"/>
            <a:ext cx="1511527" cy="151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1A7E92-ECBE-9A62-0964-6CFFB06BBFE2}"/>
              </a:ext>
            </a:extLst>
          </p:cNvPr>
          <p:cNvSpPr txBox="1"/>
          <p:nvPr/>
        </p:nvSpPr>
        <p:spPr>
          <a:xfrm>
            <a:off x="296005" y="1040202"/>
            <a:ext cx="1059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Парсинг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следующих сайтов:</a:t>
            </a:r>
          </a:p>
          <a:p>
            <a:r>
              <a:rPr lang="ru-RU" sz="14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Автоматизированный сбор и структурирование информации с сайтов при помощи программы или сервиса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 </a:t>
            </a:r>
            <a:endParaRPr lang="x-none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337740" y="3700335"/>
            <a:ext cx="1531250" cy="1458612"/>
            <a:chOff x="2337740" y="3700335"/>
            <a:chExt cx="1531250" cy="1458612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337740" y="3700335"/>
              <a:ext cx="1531250" cy="1458612"/>
            </a:xfrm>
            <a:prstGeom prst="roundRect">
              <a:avLst>
                <a:gd name="adj" fmla="val 10036"/>
              </a:avLst>
            </a:prstGeom>
            <a:solidFill>
              <a:srgbClr val="EDEDE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CA4D7366-1EEE-E85D-B696-2A9D54BF6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2279" y="4098069"/>
              <a:ext cx="1486711" cy="495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8" y="1734827"/>
            <a:ext cx="7084603" cy="4723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16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089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5075C3-6589-F58A-BC85-D9C1C8098CEC}"/>
              </a:ext>
            </a:extLst>
          </p:cNvPr>
          <p:cNvSpPr txBox="1"/>
          <p:nvPr/>
        </p:nvSpPr>
        <p:spPr>
          <a:xfrm>
            <a:off x="512101" y="751344"/>
            <a:ext cx="4933950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Исследование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Детальное исследование области кейсов.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Изучение имеющихся данных.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Поиск родственных статей по тематике исследования и сравнение используемых методик.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Построение гипотез на основе официальных документов и их исследование на основе имеющихся данных. 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Ознакомление с национальными статистическими данными и используемых ими методик расчета показателей и официальными действующими приказами.</a:t>
            </a: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x-none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E837F-A4AC-3C88-568D-11946702AFCD}"/>
              </a:ext>
            </a:extLst>
          </p:cNvPr>
          <p:cNvSpPr txBox="1"/>
          <p:nvPr/>
        </p:nvSpPr>
        <p:spPr>
          <a:xfrm>
            <a:off x="2368590" y="168679"/>
            <a:ext cx="7848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Проведенные работы по дата-аналитике</a:t>
            </a:r>
            <a:endParaRPr lang="x-none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1E1C95-6FF1-182E-6DD7-080C24035D50}"/>
              </a:ext>
            </a:extLst>
          </p:cNvPr>
          <p:cNvSpPr txBox="1"/>
          <p:nvPr/>
        </p:nvSpPr>
        <p:spPr>
          <a:xfrm>
            <a:off x="6581777" y="927021"/>
            <a:ext cx="4924425" cy="13849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Постановка ТЗ дата – инженеру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Изменение общего вида таблиц (формат полей, удаление ненужной информации).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Добавление новых полей путем интеграции нескольких баз.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Добавление численных значений путем сложного вычисления.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F02C6-254A-B06D-D988-7D0EB11A30FA}"/>
              </a:ext>
            </a:extLst>
          </p:cNvPr>
          <p:cNvSpPr txBox="1"/>
          <p:nvPr/>
        </p:nvSpPr>
        <p:spPr>
          <a:xfrm>
            <a:off x="6581777" y="5182945"/>
            <a:ext cx="4933950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Выводы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Предоставление проблемных вопросов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Принятие решений для улучшения текущей ситуации</a:t>
            </a:r>
          </a:p>
          <a:p>
            <a:pPr marL="171450" indent="-171450" algn="r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Рекомендации по управлению данными</a:t>
            </a:r>
          </a:p>
          <a:p>
            <a:pPr algn="r"/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F6ACF8-40AA-37BC-91E4-AE3B92F48D9A}"/>
              </a:ext>
            </a:extLst>
          </p:cNvPr>
          <p:cNvSpPr txBox="1"/>
          <p:nvPr/>
        </p:nvSpPr>
        <p:spPr>
          <a:xfrm>
            <a:off x="6591302" y="3119187"/>
            <a:ext cx="4933950" cy="15696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Анализ данных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Проверка полученных данных.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Анализ данных, преобразование собранных данных для получения более точных результатов.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Сбор необходимой информации.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Выявление «аномальных» случаев.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Выявление ошибочно</a:t>
            </a:r>
            <a:r>
              <a:rPr lang="en-US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заполненных данных.</a:t>
            </a: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Проверка гипотез, основываясь на полученном анализе.</a:t>
            </a:r>
            <a:endParaRPr lang="x-none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CF9CF-FE71-1599-0927-356925531CBB}"/>
              </a:ext>
            </a:extLst>
          </p:cNvPr>
          <p:cNvSpPr txBox="1"/>
          <p:nvPr/>
        </p:nvSpPr>
        <p:spPr>
          <a:xfrm>
            <a:off x="512101" y="3899470"/>
            <a:ext cx="4933950" cy="26776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Визуализация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Графическое представление информации и аналитики.</a:t>
            </a: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8A460C-914B-B4F9-994D-EE96BAEE9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77" y="2769771"/>
            <a:ext cx="598496" cy="659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28A40D-388E-64BF-968B-E9C04EE7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79" y="2769771"/>
            <a:ext cx="1737511" cy="548688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A9409362-7745-5607-3337-A958E7C256E0}"/>
              </a:ext>
            </a:extLst>
          </p:cNvPr>
          <p:cNvSpPr/>
          <p:nvPr/>
        </p:nvSpPr>
        <p:spPr>
          <a:xfrm>
            <a:off x="5657850" y="1314450"/>
            <a:ext cx="828675" cy="2667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99122A9F-B8E0-1E1E-0767-5B7F13D25D07}"/>
              </a:ext>
            </a:extLst>
          </p:cNvPr>
          <p:cNvSpPr/>
          <p:nvPr/>
        </p:nvSpPr>
        <p:spPr>
          <a:xfrm rot="5400000">
            <a:off x="8808092" y="2607318"/>
            <a:ext cx="700390" cy="180974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9B32FB6-4C56-A79B-EBF4-453A74184EDC}"/>
              </a:ext>
            </a:extLst>
          </p:cNvPr>
          <p:cNvSpPr/>
          <p:nvPr/>
        </p:nvSpPr>
        <p:spPr>
          <a:xfrm rot="10800000">
            <a:off x="5600700" y="4038920"/>
            <a:ext cx="828675" cy="2667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AF7D1BF-6623-75AE-FBA7-1ABF170F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744" y="4438728"/>
            <a:ext cx="3668663" cy="2017398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F2C0DF12-2C4E-1E30-3485-B87D763AFE34}"/>
              </a:ext>
            </a:extLst>
          </p:cNvPr>
          <p:cNvSpPr/>
          <p:nvPr/>
        </p:nvSpPr>
        <p:spPr>
          <a:xfrm>
            <a:off x="5600700" y="5557427"/>
            <a:ext cx="828675" cy="266700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815A4C40-ABE0-E1DF-0D56-5B94DF58B225}"/>
              </a:ext>
            </a:extLst>
          </p:cNvPr>
          <p:cNvSpPr/>
          <p:nvPr/>
        </p:nvSpPr>
        <p:spPr>
          <a:xfrm>
            <a:off x="296005" y="166799"/>
            <a:ext cx="307019" cy="3753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2021A04C-2A34-06AA-5895-03625FF89E5B}"/>
              </a:ext>
            </a:extLst>
          </p:cNvPr>
          <p:cNvSpPr/>
          <p:nvPr/>
        </p:nvSpPr>
        <p:spPr>
          <a:xfrm>
            <a:off x="728829" y="261089"/>
            <a:ext cx="540544" cy="52864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75452C8-7F3A-C7FF-07E0-E274BDDC0DE6}"/>
              </a:ext>
            </a:extLst>
          </p:cNvPr>
          <p:cNvSpPr/>
          <p:nvPr/>
        </p:nvSpPr>
        <p:spPr>
          <a:xfrm>
            <a:off x="734144" y="468331"/>
            <a:ext cx="422910" cy="67151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B49133C8-9E2E-E96E-FBD6-B3D9BBA4A857}"/>
              </a:ext>
            </a:extLst>
          </p:cNvPr>
          <p:cNvSpPr/>
          <p:nvPr/>
        </p:nvSpPr>
        <p:spPr>
          <a:xfrm>
            <a:off x="733148" y="344496"/>
            <a:ext cx="779621" cy="102394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17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"/>
    </mc:Choice>
    <mc:Fallback xmlns="">
      <p:transition spd="slow" advTm="104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59B7890-758F-4D58-B55C-90A595932650}"/>
              </a:ext>
            </a:extLst>
          </p:cNvPr>
          <p:cNvSpPr/>
          <p:nvPr/>
        </p:nvSpPr>
        <p:spPr>
          <a:xfrm>
            <a:off x="228600" y="990600"/>
            <a:ext cx="11799491" cy="5410200"/>
          </a:xfrm>
          <a:prstGeom prst="rect">
            <a:avLst/>
          </a:prstGeom>
          <a:solidFill>
            <a:srgbClr val="1E375B">
              <a:alpha val="5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bject 2"/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 rot="5400000">
            <a:off x="686576" y="6252730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441443" y="5006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11653189" y="35100"/>
            <a:ext cx="170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FFFFFF"/>
                </a:solidFill>
                <a:latin typeface="KZ_Exo 2 Medium Condensed"/>
                <a:cs typeface="KZ_Exo 2 Medium Condensed"/>
              </a:rPr>
              <a:t>2</a:t>
            </a:r>
            <a:endParaRPr sz="1200" dirty="0">
              <a:latin typeface="KZ_Exo 2 Medium Condensed"/>
              <a:cs typeface="KZ_Exo 2 Medium Condensed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EB155A5-AABD-47ED-B450-E1FD3985FB1A}"/>
              </a:ext>
            </a:extLst>
          </p:cNvPr>
          <p:cNvCxnSpPr/>
          <p:nvPr/>
        </p:nvCxnSpPr>
        <p:spPr>
          <a:xfrm>
            <a:off x="175339" y="146313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6">
            <a:extLst>
              <a:ext uri="{FF2B5EF4-FFF2-40B4-BE49-F238E27FC236}">
                <a16:creationId xmlns:a16="http://schemas.microsoft.com/office/drawing/2014/main" id="{B225A3E1-6899-4B5E-97CF-8A665391DD90}"/>
              </a:ext>
            </a:extLst>
          </p:cNvPr>
          <p:cNvSpPr txBox="1">
            <a:spLocks/>
          </p:cNvSpPr>
          <p:nvPr/>
        </p:nvSpPr>
        <p:spPr>
          <a:xfrm>
            <a:off x="4114800" y="1183227"/>
            <a:ext cx="4850691" cy="228268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/>
            <a:r>
              <a:rPr lang="ru-RU" sz="1400" kern="0" spc="50" dirty="0">
                <a:latin typeface="Century Gothic" panose="020B0502020202020204" pitchFamily="34" charset="0"/>
              </a:rPr>
              <a:t>СТАТИСТИКА ПО ВИДАМ ГОСУСЛУГ</a:t>
            </a:r>
          </a:p>
        </p:txBody>
      </p:sp>
      <p:pic>
        <p:nvPicPr>
          <p:cNvPr id="32" name="Рисунок 31" descr="Информация">
            <a:extLst>
              <a:ext uri="{FF2B5EF4-FFF2-40B4-BE49-F238E27FC236}">
                <a16:creationId xmlns:a16="http://schemas.microsoft.com/office/drawing/2014/main" id="{82D23AFB-77F5-4373-AE4D-E841E35CC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4530" y="1139875"/>
            <a:ext cx="293230" cy="293230"/>
          </a:xfrm>
          <a:prstGeom prst="rect">
            <a:avLst/>
          </a:prstGeom>
        </p:spPr>
      </p:pic>
      <p:sp>
        <p:nvSpPr>
          <p:cNvPr id="74" name="object 27">
            <a:extLst>
              <a:ext uri="{FF2B5EF4-FFF2-40B4-BE49-F238E27FC236}">
                <a16:creationId xmlns:a16="http://schemas.microsoft.com/office/drawing/2014/main" id="{95043CDC-C944-4ED5-97C4-21335F9E4B77}"/>
              </a:ext>
            </a:extLst>
          </p:cNvPr>
          <p:cNvSpPr/>
          <p:nvPr/>
        </p:nvSpPr>
        <p:spPr>
          <a:xfrm>
            <a:off x="10466922" y="3225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8">
            <a:extLst>
              <a:ext uri="{FF2B5EF4-FFF2-40B4-BE49-F238E27FC236}">
                <a16:creationId xmlns:a16="http://schemas.microsoft.com/office/drawing/2014/main" id="{9091DA44-2BDB-4E07-827B-93390515B24A}"/>
              </a:ext>
            </a:extLst>
          </p:cNvPr>
          <p:cNvSpPr txBox="1"/>
          <p:nvPr/>
        </p:nvSpPr>
        <p:spPr>
          <a:xfrm>
            <a:off x="392453" y="1641109"/>
            <a:ext cx="5584608" cy="2367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165 видов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госуслуг по г. Алматы.</a:t>
            </a:r>
            <a:endParaRPr lang="x-none" sz="1400" i="1" dirty="0">
              <a:solidFill>
                <a:srgbClr val="1F385D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C79E78F7-0AD7-4C20-9C46-C22E42C87F79}"/>
              </a:ext>
            </a:extLst>
          </p:cNvPr>
          <p:cNvCxnSpPr>
            <a:cxnSpLocks/>
          </p:cNvCxnSpPr>
          <p:nvPr/>
        </p:nvCxnSpPr>
        <p:spPr>
          <a:xfrm>
            <a:off x="6214938" y="1463130"/>
            <a:ext cx="0" cy="4935542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8">
            <a:extLst>
              <a:ext uri="{FF2B5EF4-FFF2-40B4-BE49-F238E27FC236}">
                <a16:creationId xmlns:a16="http://schemas.microsoft.com/office/drawing/2014/main" id="{9FE4920B-053C-4351-8465-128F1D11F696}"/>
              </a:ext>
            </a:extLst>
          </p:cNvPr>
          <p:cNvSpPr txBox="1"/>
          <p:nvPr/>
        </p:nvSpPr>
        <p:spPr>
          <a:xfrm>
            <a:off x="6400800" y="1524000"/>
            <a:ext cx="5486399" cy="49757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ru-RU" sz="1400" b="1" dirty="0" err="1">
                <a:solidFill>
                  <a:srgbClr val="1F385D"/>
                </a:solidFill>
                <a:latin typeface="Century Gothic" panose="020B0502020202020204" pitchFamily="34" charset="0"/>
              </a:rPr>
              <a:t>Услугодатели</a:t>
            </a: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 – 8 районных акиматов и 14 управлений:</a:t>
            </a:r>
          </a:p>
          <a:p>
            <a:pPr marL="12700" marR="5080" algn="just">
              <a:spcBef>
                <a:spcPts val="100"/>
              </a:spcBef>
            </a:pPr>
            <a:endParaRPr lang="ru-RU" sz="1400" b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Алатауского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Алмалинского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3.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Ауэзовского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4.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Бостандыкского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5.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Жетысуского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6.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Медеуского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7.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Наурызбайского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8. Аппарат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акима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Турксибского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района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9. Управление городского планирования и урбанистики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10. Управление городской мобильности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11. Управление градостроительного контроля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12. Управление развития коммунальной инфраструктуры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13. Управление экологии и окружающей среды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14. Управление земельных отношений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15. Управление культуры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16. Управление образования города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17. Управление общественного здравоохранения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18. Управление по делам религий города г. Алматы 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19. Управление предпринимательства и инвестиций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20. Управление занятости и социальных программ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21. Управление спорта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0"/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22. Управление энергетики и водоснабжения г. Алматы</a:t>
            </a:r>
            <a:endParaRPr lang="ru-KZ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endParaRPr lang="x-none" sz="1400" b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endParaRPr lang="ru-RU" sz="1400" b="1" dirty="0">
              <a:solidFill>
                <a:srgbClr val="1F385D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object 8">
            <a:extLst>
              <a:ext uri="{FF2B5EF4-FFF2-40B4-BE49-F238E27FC236}">
                <a16:creationId xmlns:a16="http://schemas.microsoft.com/office/drawing/2014/main" id="{9FE4920B-053C-4351-8465-128F1D11F696}"/>
              </a:ext>
            </a:extLst>
          </p:cNvPr>
          <p:cNvSpPr txBox="1"/>
          <p:nvPr/>
        </p:nvSpPr>
        <p:spPr>
          <a:xfrm>
            <a:off x="381000" y="1981200"/>
            <a:ext cx="5596060" cy="41703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156 видов услуг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доступны через «Портал электронного правительства»;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1F385D"/>
                </a:solidFill>
                <a:latin typeface="Century Gothic" panose="020B0502020202020204" pitchFamily="34" charset="0"/>
              </a:rPr>
              <a:t>(85 видов услуг </a:t>
            </a:r>
            <a:r>
              <a:rPr lang="ru-RU" sz="14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доступны через госорган акимата на «альтернативной» основе)</a:t>
            </a:r>
            <a:r>
              <a:rPr lang="kk-KZ" sz="1400" i="1" dirty="0">
                <a:solidFill>
                  <a:srgbClr val="1F385D"/>
                </a:solidFill>
                <a:latin typeface="Century Gothic" panose="020B0502020202020204" pitchFamily="34" charset="0"/>
              </a:rPr>
              <a:t>;</a:t>
            </a:r>
            <a:endParaRPr lang="ru-RU" sz="1400" b="1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7 видов услуг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– безальтернативно «бумажные»;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1F385D"/>
                </a:solidFill>
                <a:latin typeface="Century Gothic" panose="020B0502020202020204" pitchFamily="34" charset="0"/>
              </a:rPr>
              <a:t>2 вида услуг </a:t>
            </a:r>
            <a:r>
              <a:rPr lang="ru-RU" sz="1400" dirty="0">
                <a:solidFill>
                  <a:srgbClr val="1F385D"/>
                </a:solidFill>
                <a:latin typeface="Century Gothic" panose="020B0502020202020204" pitchFamily="34" charset="0"/>
              </a:rPr>
              <a:t>– бумажная, оказываемая по принципу «одного заявления».</a:t>
            </a:r>
          </a:p>
          <a:p>
            <a:pPr marL="12700" marR="5080" algn="just">
              <a:spcBef>
                <a:spcPts val="100"/>
              </a:spcBef>
            </a:pPr>
            <a:endParaRPr lang="ru-RU" sz="1400" dirty="0">
              <a:solidFill>
                <a:srgbClr val="1F385D"/>
              </a:solidFill>
              <a:latin typeface="Century Gothic" panose="020B0502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Проведено около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581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разъяснительных мероприятий с охватом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более 67,5 тыс.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человек.</a:t>
            </a:r>
          </a:p>
          <a:p>
            <a:pPr lvl="0"/>
            <a:endParaRPr lang="ru-RU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lvl="0"/>
            <a:endParaRPr lang="ru-RU" sz="1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Количество выработанных рекомендаций по итогам контрольных мероприятий –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66.</a:t>
            </a:r>
          </a:p>
          <a:p>
            <a:endParaRPr lang="ru-RU" sz="1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endParaRPr lang="ru-RU" sz="1400" b="1" dirty="0">
              <a:solidFill>
                <a:schemeClr val="accent1">
                  <a:lumMod val="50000"/>
                </a:schemeClr>
              </a:solidFill>
              <a:latin typeface="Century Gothic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Количество лиц, привлеченных к дисциплинарной ответственности –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7.</a:t>
            </a:r>
            <a:endParaRPr lang="ru-KZ" sz="1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1F385D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56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1046284" y="737754"/>
            <a:ext cx="5099538" cy="18611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579A5D-5AA9-B921-D696-EFCF0988C5BA}"/>
              </a:ext>
            </a:extLst>
          </p:cNvPr>
          <p:cNvSpPr txBox="1"/>
          <p:nvPr/>
        </p:nvSpPr>
        <p:spPr>
          <a:xfrm>
            <a:off x="1512769" y="182657"/>
            <a:ext cx="10152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Достижения и повышение знаний в сфере аналитики данных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66CC81-7598-07D1-6858-0CE7E517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2" y="3176842"/>
            <a:ext cx="6191250" cy="3423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C99C7F-E9A3-295F-6C4F-E059E0E03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1557" y="1047783"/>
            <a:ext cx="4025135" cy="24424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FD45881-39F4-971F-07C9-B82D7F324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80" y="2643935"/>
            <a:ext cx="1626928" cy="4729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497FAE-3640-5898-9BE9-2CAB94354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558" y="3771900"/>
            <a:ext cx="4025135" cy="27750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AD77BD-0418-8277-244F-A151DBECEAFC}"/>
              </a:ext>
            </a:extLst>
          </p:cNvPr>
          <p:cNvSpPr txBox="1"/>
          <p:nvPr/>
        </p:nvSpPr>
        <p:spPr>
          <a:xfrm>
            <a:off x="1932010" y="872250"/>
            <a:ext cx="4279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Освоение</a:t>
            </a:r>
            <a:r>
              <a:rPr lang="en-US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BI 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инструментов: </a:t>
            </a:r>
            <a:endParaRPr lang="x-none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175235" y="1170118"/>
            <a:ext cx="4851612" cy="1428750"/>
            <a:chOff x="296005" y="1144541"/>
            <a:chExt cx="4851612" cy="1428750"/>
          </a:xfrm>
        </p:grpSpPr>
        <p:pic>
          <p:nvPicPr>
            <p:cNvPr id="2050" name="Picture 2" descr="Bold BI Reviews 2023: Details, Pricing, &amp; Features | G2">
              <a:extLst>
                <a:ext uri="{FF2B5EF4-FFF2-40B4-BE49-F238E27FC236}">
                  <a16:creationId xmlns:a16="http://schemas.microsoft.com/office/drawing/2014/main" id="{9B9669D4-5AFB-5213-2A7D-6A2E7D975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539" y="1144541"/>
              <a:ext cx="14287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5879B4E-8E18-594F-D588-DAAE10DA5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6005" y="1204197"/>
              <a:ext cx="1552575" cy="1092553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39300FA-83E7-1E70-C9DB-910E0B4BA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49551" y="1349207"/>
              <a:ext cx="1998066" cy="707886"/>
            </a:xfrm>
            <a:prstGeom prst="rect">
              <a:avLst/>
            </a:prstGeom>
          </p:spPr>
        </p:pic>
      </p:grpSp>
      <p:sp>
        <p:nvSpPr>
          <p:cNvPr id="3" name="object 2">
            <a:extLst>
              <a:ext uri="{FF2B5EF4-FFF2-40B4-BE49-F238E27FC236}">
                <a16:creationId xmlns:a16="http://schemas.microsoft.com/office/drawing/2014/main" id="{9A2BD922-D016-3B83-59D0-CD8FA82BD476}"/>
              </a:ext>
            </a:extLst>
          </p:cNvPr>
          <p:cNvSpPr/>
          <p:nvPr/>
        </p:nvSpPr>
        <p:spPr>
          <a:xfrm>
            <a:off x="296005" y="166799"/>
            <a:ext cx="307019" cy="3753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EB2A03F6-5403-6DBF-17BA-15F750A8A0AF}"/>
              </a:ext>
            </a:extLst>
          </p:cNvPr>
          <p:cNvSpPr/>
          <p:nvPr/>
        </p:nvSpPr>
        <p:spPr>
          <a:xfrm>
            <a:off x="728829" y="261089"/>
            <a:ext cx="540544" cy="52864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C5B9D915-C20A-5B8C-6E1A-4C622F45C105}"/>
              </a:ext>
            </a:extLst>
          </p:cNvPr>
          <p:cNvSpPr/>
          <p:nvPr/>
        </p:nvSpPr>
        <p:spPr>
          <a:xfrm>
            <a:off x="734144" y="468331"/>
            <a:ext cx="422910" cy="67151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5B61608D-13B1-77A9-BA3D-E19D1FAE70ED}"/>
              </a:ext>
            </a:extLst>
          </p:cNvPr>
          <p:cNvSpPr/>
          <p:nvPr/>
        </p:nvSpPr>
        <p:spPr>
          <a:xfrm>
            <a:off x="733148" y="344496"/>
            <a:ext cx="779621" cy="102394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 sz="1050">
              <a:latin typeface="Century Gothic" panose="020B0502020202020204" pitchFamily="34" charset="0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18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9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3"/>
    </mc:Choice>
    <mc:Fallback xmlns="">
      <p:transition spd="slow" advTm="334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8A1244CB-6D4E-20EB-00CD-36623A7428A7}"/>
              </a:ext>
            </a:extLst>
          </p:cNvPr>
          <p:cNvSpPr txBox="1"/>
          <p:nvPr/>
        </p:nvSpPr>
        <p:spPr>
          <a:xfrm>
            <a:off x="393031" y="1561471"/>
            <a:ext cx="6176735" cy="488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Использованные инструменты: </a:t>
            </a:r>
            <a:r>
              <a:rPr lang="en-US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ArcGIS Pro, QGIS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Методика анализа доступности: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Расчет параметров стандартной поликлиники, а именно ее нагрузки: в данном случае взяты </a:t>
            </a:r>
            <a:r>
              <a:rPr lang="ru-RU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лимиты в </a:t>
            </a:r>
            <a:r>
              <a:rPr lang="en-GB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5000</a:t>
            </a:r>
            <a:r>
              <a:rPr lang="ru-RU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en-US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30 000 </a:t>
            </a:r>
            <a:r>
              <a:rPr lang="ru-RU" sz="12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человек на один мед. объект </a:t>
            </a: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(лимиты, описанные в Правилах для центров ПМСП в городе)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Применение кластеризации к сетке населения (Сценарий 1)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Визуализация пешей доступности в 20 мин. от центров масс кластеров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Нанесение существующих мед. объектов и выделение ячеек, не покрытых 20-мин пешеходной доступностью этих объектов 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Кластеризация непокрытых ячеек (Сценарий 2)</a:t>
            </a:r>
          </a:p>
          <a:p>
            <a:pPr marL="457189" indent="-457189">
              <a:lnSpc>
                <a:spcPct val="115000"/>
              </a:lnSpc>
              <a:buClr>
                <a:srgbClr val="002060"/>
              </a:buClr>
              <a:buFont typeface="+mj-lt"/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Визуализация пешей доступности в 20 мин. от существующих и смоделированных объектов.</a:t>
            </a:r>
            <a:endParaRPr lang="ru-RU"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Сценарий 1: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моделирование «идеального» распределения МО по городу </a:t>
            </a:r>
            <a:r>
              <a:rPr lang="ru-RU" sz="1400" dirty="0">
                <a:solidFill>
                  <a:srgbClr val="002060"/>
                </a:solidFill>
                <a:highlight>
                  <a:srgbClr val="FFFF99"/>
                </a:highlight>
                <a:latin typeface="Century Gothic" panose="020B0502020202020204" pitchFamily="34" charset="0"/>
              </a:rPr>
              <a:t>без учета расположения существующих мед. объектов.</a:t>
            </a:r>
            <a:endParaRPr lang="ru-RU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15000"/>
              </a:lnSpc>
              <a:spcBef>
                <a:spcPts val="1600"/>
              </a:spcBef>
            </a:pP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Сценарий 2: </a:t>
            </a:r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моделирование недостающих МО </a:t>
            </a:r>
            <a:r>
              <a:rPr lang="ru-RU" sz="1400" dirty="0">
                <a:solidFill>
                  <a:srgbClr val="002060"/>
                </a:solidFill>
                <a:highlight>
                  <a:srgbClr val="FFFF99"/>
                </a:highlight>
                <a:latin typeface="Century Gothic" panose="020B0502020202020204" pitchFamily="34" charset="0"/>
              </a:rPr>
              <a:t>с учетом расположения существующих мед. объектов.</a:t>
            </a:r>
            <a:endParaRPr sz="1400" dirty="0">
              <a:solidFill>
                <a:srgbClr val="002060"/>
              </a:solidFill>
              <a:highlight>
                <a:srgbClr val="FFFF99"/>
              </a:highlight>
              <a:latin typeface="Century Gothic" panose="020B0502020202020204" pitchFamily="34" charset="0"/>
            </a:endParaRPr>
          </a:p>
        </p:txBody>
      </p:sp>
      <p:grpSp>
        <p:nvGrpSpPr>
          <p:cNvPr id="2" name="Группа 47">
            <a:extLst>
              <a:ext uri="{FF2B5EF4-FFF2-40B4-BE49-F238E27FC236}">
                <a16:creationId xmlns:a16="http://schemas.microsoft.com/office/drawing/2014/main" id="{3B1FC594-6089-C3CC-79FE-A395B4AC8654}"/>
              </a:ext>
            </a:extLst>
          </p:cNvPr>
          <p:cNvGrpSpPr/>
          <p:nvPr/>
        </p:nvGrpSpPr>
        <p:grpSpPr>
          <a:xfrm>
            <a:off x="381002" y="327665"/>
            <a:ext cx="1622351" cy="500489"/>
            <a:chOff x="776751" y="158334"/>
            <a:chExt cx="1622351" cy="500489"/>
          </a:xfrm>
        </p:grpSpPr>
        <p:sp>
          <p:nvSpPr>
            <p:cNvPr id="3" name="object 23">
              <a:extLst>
                <a:ext uri="{FF2B5EF4-FFF2-40B4-BE49-F238E27FC236}">
                  <a16:creationId xmlns:a16="http://schemas.microsoft.com/office/drawing/2014/main" id="{3EC82AE5-6A9C-5DA6-CE44-6A67D6050740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5" name="object 24">
              <a:extLst>
                <a:ext uri="{FF2B5EF4-FFF2-40B4-BE49-F238E27FC236}">
                  <a16:creationId xmlns:a16="http://schemas.microsoft.com/office/drawing/2014/main" id="{6234BDD4-7BA0-B414-794D-DF93FA63F7AA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6EE2F1A8-BC9C-1D53-9126-0951954FABE8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D99109C7-46A2-2B65-615C-4BB2BCB06E3A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</p:grpSp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7A1F1438-AE99-1DF8-77D6-AEC774B8C845}"/>
              </a:ext>
            </a:extLst>
          </p:cNvPr>
          <p:cNvSpPr txBox="1">
            <a:spLocks/>
          </p:cNvSpPr>
          <p:nvPr/>
        </p:nvSpPr>
        <p:spPr>
          <a:xfrm>
            <a:off x="2176851" y="359191"/>
            <a:ext cx="1019445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Проведенные работы по пространственным данным: </a:t>
            </a:r>
          </a:p>
          <a:p>
            <a:r>
              <a:rPr lang="ru-RU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картографический анализ пешей доступности медицинских организаций города Алматы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F2A6B9-E904-A83B-6CA4-D83524FC2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9"/>
          <a:stretch/>
        </p:blipFill>
        <p:spPr>
          <a:xfrm>
            <a:off x="6490252" y="1739347"/>
            <a:ext cx="3146838" cy="47036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C63D7D-AA4A-74ED-7FFF-E93AB43C4F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"/>
          <a:stretch/>
        </p:blipFill>
        <p:spPr>
          <a:xfrm>
            <a:off x="7613374" y="1316933"/>
            <a:ext cx="3187871" cy="4542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B6BC7-8360-A313-228A-45EBC1497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221" y="1232750"/>
            <a:ext cx="3328890" cy="4954952"/>
          </a:xfrm>
          <a:prstGeom prst="rect">
            <a:avLst/>
          </a:prstGeom>
        </p:spPr>
      </p:pic>
      <p:sp>
        <p:nvSpPr>
          <p:cNvPr id="13" name="Google Shape;75;p16">
            <a:extLst>
              <a:ext uri="{FF2B5EF4-FFF2-40B4-BE49-F238E27FC236}">
                <a16:creationId xmlns:a16="http://schemas.microsoft.com/office/drawing/2014/main" id="{B76E1980-67DC-DD72-3062-B9B8D103DDFA}"/>
              </a:ext>
            </a:extLst>
          </p:cNvPr>
          <p:cNvSpPr txBox="1"/>
          <p:nvPr/>
        </p:nvSpPr>
        <p:spPr>
          <a:xfrm>
            <a:off x="6569766" y="6327595"/>
            <a:ext cx="536093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ru-RU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Пошаговая инструкция к нашей методике анализа доступности</a:t>
            </a:r>
            <a:endParaRPr sz="1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580127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19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10467994" y="-37093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15607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4C41985-B9B1-F448-2A63-6BB40795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924" y="89711"/>
            <a:ext cx="3571143" cy="2396634"/>
          </a:xfrm>
          <a:prstGeom prst="rect">
            <a:avLst/>
          </a:prstGeom>
        </p:spPr>
      </p:pic>
      <p:grpSp>
        <p:nvGrpSpPr>
          <p:cNvPr id="2" name="Группа 47">
            <a:extLst>
              <a:ext uri="{FF2B5EF4-FFF2-40B4-BE49-F238E27FC236}">
                <a16:creationId xmlns:a16="http://schemas.microsoft.com/office/drawing/2014/main" id="{3B1FC594-6089-C3CC-79FE-A395B4AC8654}"/>
              </a:ext>
            </a:extLst>
          </p:cNvPr>
          <p:cNvGrpSpPr/>
          <p:nvPr/>
        </p:nvGrpSpPr>
        <p:grpSpPr>
          <a:xfrm>
            <a:off x="381002" y="327665"/>
            <a:ext cx="1622351" cy="500489"/>
            <a:chOff x="776751" y="158334"/>
            <a:chExt cx="1622351" cy="500489"/>
          </a:xfrm>
        </p:grpSpPr>
        <p:sp>
          <p:nvSpPr>
            <p:cNvPr id="3" name="object 23">
              <a:extLst>
                <a:ext uri="{FF2B5EF4-FFF2-40B4-BE49-F238E27FC236}">
                  <a16:creationId xmlns:a16="http://schemas.microsoft.com/office/drawing/2014/main" id="{3EC82AE5-6A9C-5DA6-CE44-6A67D6050740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5" name="object 24">
              <a:extLst>
                <a:ext uri="{FF2B5EF4-FFF2-40B4-BE49-F238E27FC236}">
                  <a16:creationId xmlns:a16="http://schemas.microsoft.com/office/drawing/2014/main" id="{6234BDD4-7BA0-B414-794D-DF93FA63F7AA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6EE2F1A8-BC9C-1D53-9126-0951954FABE8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D99109C7-46A2-2B65-615C-4BB2BCB06E3A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 sz="1400" dirty="0">
                <a:latin typeface="Century Gothic" pitchFamily="34" charset="0"/>
              </a:endParaRPr>
            </a:p>
          </p:txBody>
        </p:sp>
      </p:grpSp>
      <p:sp>
        <p:nvSpPr>
          <p:cNvPr id="9" name="Google Shape;158;p25">
            <a:extLst>
              <a:ext uri="{FF2B5EF4-FFF2-40B4-BE49-F238E27FC236}">
                <a16:creationId xmlns:a16="http://schemas.microsoft.com/office/drawing/2014/main" id="{7A1F1438-AE99-1DF8-77D6-AEC774B8C845}"/>
              </a:ext>
            </a:extLst>
          </p:cNvPr>
          <p:cNvSpPr txBox="1">
            <a:spLocks/>
          </p:cNvSpPr>
          <p:nvPr/>
        </p:nvSpPr>
        <p:spPr>
          <a:xfrm>
            <a:off x="2474843" y="347907"/>
            <a:ext cx="2117705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RESEARCH </a:t>
            </a:r>
            <a:endParaRPr lang="ru-RU" sz="2667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A755CE-06D1-4F2C-A285-EED250141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438" y="180691"/>
            <a:ext cx="2469447" cy="3148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75ECB-A8F7-91FC-CEC5-F4DC459ACA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189" y="2044559"/>
            <a:ext cx="2590076" cy="34110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5CCF56-32C0-EC7E-26E0-F26B26DA2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2033" y="2815119"/>
            <a:ext cx="2886245" cy="39606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82E4B5-56FA-B434-D028-97DF3C8E5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236" y="4143212"/>
            <a:ext cx="2147299" cy="2673566"/>
          </a:xfrm>
          <a:prstGeom prst="rect">
            <a:avLst/>
          </a:prstGeom>
        </p:spPr>
      </p:pic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8A1244CB-6D4E-20EB-00CD-36623A7428A7}"/>
              </a:ext>
            </a:extLst>
          </p:cNvPr>
          <p:cNvSpPr txBox="1"/>
          <p:nvPr/>
        </p:nvSpPr>
        <p:spPr>
          <a:xfrm>
            <a:off x="372818" y="1263484"/>
            <a:ext cx="4934678" cy="421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indent="-342900">
              <a:lnSpc>
                <a:spcPct val="115000"/>
              </a:lnSpc>
              <a:buAutoNum type="arabicPeriod"/>
            </a:pPr>
            <a:r>
              <a:rPr lang="en-U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Google</a:t>
            </a: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Официальные казахстанские источники: национальные программы, ПРТ г. Алматы, и т.д.</a:t>
            </a:r>
            <a:endParaRPr lang="en-US" sz="16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lnSpc>
                <a:spcPct val="115000"/>
              </a:lnSpc>
              <a:buAutoNum type="arabicPeriod"/>
            </a:pP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Мировая практика: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научные источники</a:t>
            </a:r>
            <a:r>
              <a:rPr lang="en-US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отчеты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по программам,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разработанные методики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и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публикации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международных организаций (ООН, Международная организация труда, Организация экономического сотрудничества и развития, и т.д.)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порталы статистики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Eurostat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, аналоги </a:t>
            </a:r>
            <a:r>
              <a:rPr lang="en-US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stat.gov.kz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 в других странах)</a:t>
            </a:r>
          </a:p>
          <a:p>
            <a:pPr marL="342900" indent="-342900">
              <a:lnSpc>
                <a:spcPct val="115000"/>
              </a:lnSpc>
              <a:buAutoNum type="arabicPeriod"/>
            </a:pPr>
            <a:r>
              <a:rPr lang="kk-KZ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В</a:t>
            </a:r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стречи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с экспертами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754628D-92EB-7E2C-5DFA-C706425D389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46" r="7829" b="37971"/>
          <a:stretch/>
        </p:blipFill>
        <p:spPr>
          <a:xfrm>
            <a:off x="5410690" y="3264615"/>
            <a:ext cx="2007252" cy="2047125"/>
          </a:xfrm>
          <a:prstGeom prst="rect">
            <a:avLst/>
          </a:prstGeom>
        </p:spPr>
      </p:pic>
      <p:pic>
        <p:nvPicPr>
          <p:cNvPr id="10" name="Graphic 9" descr="Circles with arrows outline">
            <a:extLst>
              <a:ext uri="{FF2B5EF4-FFF2-40B4-BE49-F238E27FC236}">
                <a16:creationId xmlns:a16="http://schemas.microsoft.com/office/drawing/2014/main" id="{1B6E7525-4687-11E2-249C-C1905131AA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08513" y="4727713"/>
            <a:ext cx="2007704" cy="2007704"/>
          </a:xfrm>
          <a:prstGeom prst="rect">
            <a:avLst/>
          </a:prstGeom>
        </p:spPr>
      </p:pic>
      <p:sp>
        <p:nvSpPr>
          <p:cNvPr id="16" name="object 11">
            <a:extLst>
              <a:ext uri="{FF2B5EF4-FFF2-40B4-BE49-F238E27FC236}">
                <a16:creationId xmlns:a16="http://schemas.microsoft.com/office/drawing/2014/main" id="{445F945A-CD53-499A-ACCD-ABE16BA55BFC}"/>
              </a:ext>
            </a:extLst>
          </p:cNvPr>
          <p:cNvSpPr/>
          <p:nvPr/>
        </p:nvSpPr>
        <p:spPr>
          <a:xfrm>
            <a:off x="11651615" y="3886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20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10467994" y="-228600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3906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F6753-88AB-4FF2-8435-3404143C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096" y="456518"/>
            <a:ext cx="9363326" cy="307777"/>
          </a:xfrm>
        </p:spPr>
        <p:txBody>
          <a:bodyPr/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Планы на 2023</a:t>
            </a:r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1E54C5-FF7E-40AD-9012-7045B6B43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490" y="1066800"/>
            <a:ext cx="10586823" cy="49859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Запустить 2 </a:t>
            </a:r>
            <a:r>
              <a:rPr lang="ru-RU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проактивных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 сервиса </a:t>
            </a:r>
            <a:r>
              <a:rPr lang="ru-RU" dirty="0">
                <a:latin typeface="Century Gothic" panose="020B0502020202020204" pitchFamily="34" charset="0"/>
              </a:rPr>
              <a:t>для граждан: 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 - автоматизация получения льготы на проезд в общественном транспорте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ru-RU" dirty="0">
                <a:latin typeface="Century Gothic" panose="020B0502020202020204" pitchFamily="34" charset="0"/>
              </a:rPr>
              <a:t>для студентов и школьников (совместно с ТОО «Транспортный холдинг г. Алматы»); 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- расчет скидок коммунальных платежей для определенных социальных групп (совместно с АО «</a:t>
            </a:r>
            <a:r>
              <a:rPr lang="ru-RU" dirty="0" err="1">
                <a:latin typeface="Century Gothic" panose="020B0502020202020204" pitchFamily="34" charset="0"/>
              </a:rPr>
              <a:t>Алсеко</a:t>
            </a:r>
            <a:r>
              <a:rPr lang="ru-RU" dirty="0">
                <a:latin typeface="Century Gothic" panose="020B0502020202020204" pitchFamily="34" charset="0"/>
              </a:rPr>
              <a:t>»).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Реализовать регулярную передачу показателей</a:t>
            </a:r>
            <a:r>
              <a:rPr lang="ru-RU" dirty="0">
                <a:latin typeface="Century Gothic" panose="020B0502020202020204" pitchFamily="34" charset="0"/>
              </a:rPr>
              <a:t> «умного города» Алматы для </a:t>
            </a:r>
            <a:r>
              <a:rPr lang="en-US" dirty="0">
                <a:latin typeface="Century Gothic" panose="020B0502020202020204" pitchFamily="34" charset="0"/>
              </a:rPr>
              <a:t>Smart Data </a:t>
            </a:r>
            <a:r>
              <a:rPr lang="en-US" dirty="0" err="1">
                <a:latin typeface="Century Gothic" panose="020B0502020202020204" pitchFamily="34" charset="0"/>
              </a:rPr>
              <a:t>Ukimet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Реализовать 8 аналитических кейсов </a:t>
            </a:r>
            <a:r>
              <a:rPr lang="ru-RU" dirty="0">
                <a:latin typeface="Century Gothic" panose="020B0502020202020204" pitchFamily="34" charset="0"/>
              </a:rPr>
              <a:t>для принятия управленческих решений в следующих направлениях: трудовая миграции молодежи, </a:t>
            </a:r>
            <a:r>
              <a:rPr lang="ru-RU" dirty="0" err="1">
                <a:latin typeface="Century Gothic" panose="020B0502020202020204" pitchFamily="34" charset="0"/>
              </a:rPr>
              <a:t>профилизация</a:t>
            </a:r>
            <a:r>
              <a:rPr lang="ru-RU" dirty="0">
                <a:latin typeface="Century Gothic" panose="020B0502020202020204" pitchFamily="34" charset="0"/>
              </a:rPr>
              <a:t> домохозяйств, </a:t>
            </a:r>
            <a:r>
              <a:rPr lang="ru-RU" dirty="0" err="1">
                <a:latin typeface="Century Gothic" panose="020B0502020202020204" pitchFamily="34" charset="0"/>
              </a:rPr>
              <a:t>профилизация</a:t>
            </a:r>
            <a:r>
              <a:rPr lang="ru-RU" dirty="0">
                <a:latin typeface="Century Gothic" panose="020B0502020202020204" pitchFamily="34" charset="0"/>
              </a:rPr>
              <a:t> административных районов города, сравнительный анализ потребления юридических лиц, экономическая активность населения.</a:t>
            </a:r>
            <a:endParaRPr lang="en-US" dirty="0">
              <a:latin typeface="Century Gothic" panose="020B0502020202020204" pitchFamily="34" charset="0"/>
            </a:endParaRPr>
          </a:p>
          <a:p>
            <a:endParaRPr lang="ru-RU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entury Gothic" panose="020B0502020202020204" pitchFamily="34" charset="0"/>
              </a:rPr>
              <a:t>Использование новых технологий/</a:t>
            </a:r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повышение </a:t>
            </a:r>
            <a:r>
              <a:rPr lang="en-US" b="1" dirty="0">
                <a:solidFill>
                  <a:srgbClr val="C00000"/>
                </a:solidFill>
                <a:latin typeface="Century Gothic" panose="020B0502020202020204" pitchFamily="34" charset="0"/>
              </a:rPr>
              <a:t>hard skills: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 - запустить пилотный проект прогнозной аналитики; 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- подготовительные работы для кластера «Землепользование»;</a:t>
            </a:r>
          </a:p>
          <a:p>
            <a:r>
              <a:rPr lang="ru-RU" dirty="0">
                <a:latin typeface="Century Gothic" panose="020B0502020202020204" pitchFamily="34" charset="0"/>
              </a:rPr>
              <a:t>    - получение необходимых сертификаций.</a:t>
            </a:r>
            <a:endParaRPr lang="ru-KZ" dirty="0"/>
          </a:p>
        </p:txBody>
      </p:sp>
      <p:sp>
        <p:nvSpPr>
          <p:cNvPr id="4" name="object 14">
            <a:extLst>
              <a:ext uri="{FF2B5EF4-FFF2-40B4-BE49-F238E27FC236}">
                <a16:creationId xmlns:a16="http://schemas.microsoft.com/office/drawing/2014/main" id="{60C65C9B-05FD-40C2-A357-BF7482AECACA}"/>
              </a:ext>
            </a:extLst>
          </p:cNvPr>
          <p:cNvSpPr/>
          <p:nvPr/>
        </p:nvSpPr>
        <p:spPr>
          <a:xfrm>
            <a:off x="10469569" y="0"/>
            <a:ext cx="1724025" cy="1132840"/>
          </a:xfrm>
          <a:custGeom>
            <a:avLst/>
            <a:gdLst/>
            <a:ahLst/>
            <a:cxnLst/>
            <a:rect l="l" t="t" r="r" b="b"/>
            <a:pathLst>
              <a:path w="1724025" h="1132840">
                <a:moveTo>
                  <a:pt x="1169439" y="899459"/>
                </a:moveTo>
                <a:lnTo>
                  <a:pt x="1096941" y="899459"/>
                </a:lnTo>
                <a:lnTo>
                  <a:pt x="1345519" y="1063988"/>
                </a:lnTo>
                <a:lnTo>
                  <a:pt x="1344642" y="1067937"/>
                </a:lnTo>
                <a:lnTo>
                  <a:pt x="1344188" y="1071328"/>
                </a:lnTo>
                <a:lnTo>
                  <a:pt x="1344096" y="1076230"/>
                </a:lnTo>
                <a:lnTo>
                  <a:pt x="1348508" y="1098080"/>
                </a:lnTo>
                <a:lnTo>
                  <a:pt x="1360539" y="1115923"/>
                </a:lnTo>
                <a:lnTo>
                  <a:pt x="1378386" y="1127953"/>
                </a:lnTo>
                <a:lnTo>
                  <a:pt x="1400243" y="1132364"/>
                </a:lnTo>
                <a:lnTo>
                  <a:pt x="1422100" y="1127953"/>
                </a:lnTo>
                <a:lnTo>
                  <a:pt x="1439946" y="1115923"/>
                </a:lnTo>
                <a:lnTo>
                  <a:pt x="1451978" y="1098080"/>
                </a:lnTo>
                <a:lnTo>
                  <a:pt x="1456390" y="1076230"/>
                </a:lnTo>
                <a:lnTo>
                  <a:pt x="1456390" y="1074541"/>
                </a:lnTo>
                <a:lnTo>
                  <a:pt x="1456034" y="1072967"/>
                </a:lnTo>
                <a:lnTo>
                  <a:pt x="1455894" y="1071328"/>
                </a:lnTo>
                <a:lnTo>
                  <a:pt x="1529742" y="1035260"/>
                </a:lnTo>
                <a:lnTo>
                  <a:pt x="1438432" y="1035260"/>
                </a:lnTo>
                <a:lnTo>
                  <a:pt x="1435206" y="1032263"/>
                </a:lnTo>
                <a:lnTo>
                  <a:pt x="1432916" y="1030650"/>
                </a:lnTo>
                <a:lnTo>
                  <a:pt x="1367642" y="1030650"/>
                </a:lnTo>
                <a:lnTo>
                  <a:pt x="1169439" y="899459"/>
                </a:lnTo>
                <a:close/>
              </a:path>
              <a:path w="1724025" h="1132840">
                <a:moveTo>
                  <a:pt x="573689" y="937864"/>
                </a:moveTo>
                <a:lnTo>
                  <a:pt x="487786" y="937864"/>
                </a:lnTo>
                <a:lnTo>
                  <a:pt x="729911" y="1065283"/>
                </a:lnTo>
                <a:lnTo>
                  <a:pt x="729746" y="1067061"/>
                </a:lnTo>
                <a:lnTo>
                  <a:pt x="729378" y="1068788"/>
                </a:lnTo>
                <a:lnTo>
                  <a:pt x="729378" y="1070604"/>
                </a:lnTo>
                <a:lnTo>
                  <a:pt x="733591" y="1091479"/>
                </a:lnTo>
                <a:lnTo>
                  <a:pt x="745082" y="1108527"/>
                </a:lnTo>
                <a:lnTo>
                  <a:pt x="762125" y="1120021"/>
                </a:lnTo>
                <a:lnTo>
                  <a:pt x="782997" y="1124236"/>
                </a:lnTo>
                <a:lnTo>
                  <a:pt x="803579" y="1120132"/>
                </a:lnTo>
                <a:lnTo>
                  <a:pt x="820440" y="1108923"/>
                </a:lnTo>
                <a:lnTo>
                  <a:pt x="831954" y="1092272"/>
                </a:lnTo>
                <a:lnTo>
                  <a:pt x="836490" y="1071836"/>
                </a:lnTo>
                <a:lnTo>
                  <a:pt x="894172" y="1033660"/>
                </a:lnTo>
                <a:lnTo>
                  <a:pt x="821694" y="1033660"/>
                </a:lnTo>
                <a:lnTo>
                  <a:pt x="817288" y="1029863"/>
                </a:lnTo>
                <a:lnTo>
                  <a:pt x="748517" y="1029863"/>
                </a:lnTo>
                <a:lnTo>
                  <a:pt x="573689" y="937864"/>
                </a:lnTo>
                <a:close/>
              </a:path>
              <a:path w="1724025" h="1132840">
                <a:moveTo>
                  <a:pt x="1723625" y="895973"/>
                </a:moveTo>
                <a:lnTo>
                  <a:pt x="1438432" y="1035260"/>
                </a:lnTo>
                <a:lnTo>
                  <a:pt x="1529742" y="1035260"/>
                </a:lnTo>
                <a:lnTo>
                  <a:pt x="1723625" y="940565"/>
                </a:lnTo>
                <a:lnTo>
                  <a:pt x="1723625" y="895973"/>
                </a:lnTo>
                <a:close/>
              </a:path>
              <a:path w="1724025" h="1132840">
                <a:moveTo>
                  <a:pt x="988562" y="299892"/>
                </a:moveTo>
                <a:lnTo>
                  <a:pt x="916906" y="299892"/>
                </a:lnTo>
                <a:lnTo>
                  <a:pt x="924516" y="302690"/>
                </a:lnTo>
                <a:lnTo>
                  <a:pt x="932454" y="304748"/>
                </a:lnTo>
                <a:lnTo>
                  <a:pt x="940673" y="306052"/>
                </a:lnTo>
                <a:lnTo>
                  <a:pt x="949126" y="306585"/>
                </a:lnTo>
                <a:lnTo>
                  <a:pt x="1074437" y="866363"/>
                </a:lnTo>
                <a:lnTo>
                  <a:pt x="821694" y="1033660"/>
                </a:lnTo>
                <a:lnTo>
                  <a:pt x="894172" y="1033660"/>
                </a:lnTo>
                <a:lnTo>
                  <a:pt x="1096941" y="899459"/>
                </a:lnTo>
                <a:lnTo>
                  <a:pt x="1169439" y="899459"/>
                </a:lnTo>
                <a:lnTo>
                  <a:pt x="1115255" y="863594"/>
                </a:lnTo>
                <a:lnTo>
                  <a:pt x="1129837" y="843211"/>
                </a:lnTo>
                <a:lnTo>
                  <a:pt x="1110188" y="843211"/>
                </a:lnTo>
                <a:lnTo>
                  <a:pt x="988562" y="299892"/>
                </a:lnTo>
                <a:close/>
              </a:path>
              <a:path w="1724025" h="1132840">
                <a:moveTo>
                  <a:pt x="1606220" y="402292"/>
                </a:moveTo>
                <a:lnTo>
                  <a:pt x="1445277" y="402292"/>
                </a:lnTo>
                <a:lnTo>
                  <a:pt x="1454418" y="407557"/>
                </a:lnTo>
                <a:lnTo>
                  <a:pt x="1463987" y="412089"/>
                </a:lnTo>
                <a:lnTo>
                  <a:pt x="1473952" y="415885"/>
                </a:lnTo>
                <a:lnTo>
                  <a:pt x="1484279" y="418942"/>
                </a:lnTo>
                <a:lnTo>
                  <a:pt x="1476028" y="468279"/>
                </a:lnTo>
                <a:lnTo>
                  <a:pt x="1467831" y="517729"/>
                </a:lnTo>
                <a:lnTo>
                  <a:pt x="1459684" y="567305"/>
                </a:lnTo>
                <a:lnTo>
                  <a:pt x="1451586" y="617020"/>
                </a:lnTo>
                <a:lnTo>
                  <a:pt x="1443535" y="666888"/>
                </a:lnTo>
                <a:lnTo>
                  <a:pt x="1435530" y="716922"/>
                </a:lnTo>
                <a:lnTo>
                  <a:pt x="1427568" y="767136"/>
                </a:lnTo>
                <a:lnTo>
                  <a:pt x="1419647" y="817544"/>
                </a:lnTo>
                <a:lnTo>
                  <a:pt x="1411766" y="868159"/>
                </a:lnTo>
                <a:lnTo>
                  <a:pt x="1403923" y="918994"/>
                </a:lnTo>
                <a:lnTo>
                  <a:pt x="1396116" y="970063"/>
                </a:lnTo>
                <a:lnTo>
                  <a:pt x="1388343" y="1021379"/>
                </a:lnTo>
                <a:lnTo>
                  <a:pt x="1380723" y="1023030"/>
                </a:lnTo>
                <a:lnTo>
                  <a:pt x="1373763" y="1026269"/>
                </a:lnTo>
                <a:lnTo>
                  <a:pt x="1367642" y="1030650"/>
                </a:lnTo>
                <a:lnTo>
                  <a:pt x="1432916" y="1030650"/>
                </a:lnTo>
                <a:lnTo>
                  <a:pt x="1431599" y="1029723"/>
                </a:lnTo>
                <a:lnTo>
                  <a:pt x="1427751" y="1027551"/>
                </a:lnTo>
                <a:lnTo>
                  <a:pt x="1517908" y="423628"/>
                </a:lnTo>
                <a:lnTo>
                  <a:pt x="1518528" y="423628"/>
                </a:lnTo>
                <a:lnTo>
                  <a:pt x="1530914" y="423006"/>
                </a:lnTo>
                <a:lnTo>
                  <a:pt x="1543380" y="421141"/>
                </a:lnTo>
                <a:lnTo>
                  <a:pt x="1555457" y="418173"/>
                </a:lnTo>
                <a:lnTo>
                  <a:pt x="1567121" y="414218"/>
                </a:lnTo>
                <a:lnTo>
                  <a:pt x="1612953" y="414218"/>
                </a:lnTo>
                <a:lnTo>
                  <a:pt x="1606220" y="402292"/>
                </a:lnTo>
                <a:close/>
              </a:path>
              <a:path w="1724025" h="1132840">
                <a:moveTo>
                  <a:pt x="782997" y="1017010"/>
                </a:moveTo>
                <a:lnTo>
                  <a:pt x="773350" y="1017906"/>
                </a:lnTo>
                <a:lnTo>
                  <a:pt x="764305" y="1020470"/>
                </a:lnTo>
                <a:lnTo>
                  <a:pt x="755985" y="1024517"/>
                </a:lnTo>
                <a:lnTo>
                  <a:pt x="748517" y="1029863"/>
                </a:lnTo>
                <a:lnTo>
                  <a:pt x="817288" y="1029863"/>
                </a:lnTo>
                <a:lnTo>
                  <a:pt x="813671" y="1026745"/>
                </a:lnTo>
                <a:lnTo>
                  <a:pt x="804398" y="1021501"/>
                </a:lnTo>
                <a:lnTo>
                  <a:pt x="794100" y="1018174"/>
                </a:lnTo>
                <a:lnTo>
                  <a:pt x="782997" y="1017010"/>
                </a:lnTo>
                <a:close/>
              </a:path>
              <a:path w="1724025" h="1132840">
                <a:moveTo>
                  <a:pt x="44267" y="0"/>
                </a:moveTo>
                <a:lnTo>
                  <a:pt x="0" y="0"/>
                </a:lnTo>
                <a:lnTo>
                  <a:pt x="410278" y="857219"/>
                </a:lnTo>
                <a:lnTo>
                  <a:pt x="403804" y="865393"/>
                </a:lnTo>
                <a:lnTo>
                  <a:pt x="398910" y="874680"/>
                </a:lnTo>
                <a:lnTo>
                  <a:pt x="395813" y="884888"/>
                </a:lnTo>
                <a:lnTo>
                  <a:pt x="394733" y="895827"/>
                </a:lnTo>
                <a:lnTo>
                  <a:pt x="399145" y="917691"/>
                </a:lnTo>
                <a:lnTo>
                  <a:pt x="411178" y="935541"/>
                </a:lnTo>
                <a:lnTo>
                  <a:pt x="429028" y="947574"/>
                </a:lnTo>
                <a:lnTo>
                  <a:pt x="450892" y="951986"/>
                </a:lnTo>
                <a:lnTo>
                  <a:pt x="461258" y="951001"/>
                </a:lnTo>
                <a:lnTo>
                  <a:pt x="470958" y="948183"/>
                </a:lnTo>
                <a:lnTo>
                  <a:pt x="479850" y="943735"/>
                </a:lnTo>
                <a:lnTo>
                  <a:pt x="487786" y="937864"/>
                </a:lnTo>
                <a:lnTo>
                  <a:pt x="573689" y="937864"/>
                </a:lnTo>
                <a:lnTo>
                  <a:pt x="506379" y="902444"/>
                </a:lnTo>
                <a:lnTo>
                  <a:pt x="506633" y="900247"/>
                </a:lnTo>
                <a:lnTo>
                  <a:pt x="507039" y="898100"/>
                </a:lnTo>
                <a:lnTo>
                  <a:pt x="507039" y="895827"/>
                </a:lnTo>
                <a:lnTo>
                  <a:pt x="506430" y="887646"/>
                </a:lnTo>
                <a:lnTo>
                  <a:pt x="504669" y="879839"/>
                </a:lnTo>
                <a:lnTo>
                  <a:pt x="501858" y="872483"/>
                </a:lnTo>
                <a:lnTo>
                  <a:pt x="498098" y="865652"/>
                </a:lnTo>
                <a:lnTo>
                  <a:pt x="522589" y="832568"/>
                </a:lnTo>
                <a:lnTo>
                  <a:pt x="472863" y="832568"/>
                </a:lnTo>
                <a:lnTo>
                  <a:pt x="473469" y="813264"/>
                </a:lnTo>
                <a:lnTo>
                  <a:pt x="433493" y="813264"/>
                </a:lnTo>
                <a:lnTo>
                  <a:pt x="44267" y="0"/>
                </a:lnTo>
                <a:close/>
              </a:path>
              <a:path w="1724025" h="1132840">
                <a:moveTo>
                  <a:pt x="1378533" y="250438"/>
                </a:moveTo>
                <a:lnTo>
                  <a:pt x="1030647" y="250438"/>
                </a:lnTo>
                <a:lnTo>
                  <a:pt x="1381650" y="291104"/>
                </a:lnTo>
                <a:lnTo>
                  <a:pt x="1385928" y="320954"/>
                </a:lnTo>
                <a:lnTo>
                  <a:pt x="1396309" y="348285"/>
                </a:lnTo>
                <a:lnTo>
                  <a:pt x="1412057" y="372435"/>
                </a:lnTo>
                <a:lnTo>
                  <a:pt x="1432437" y="392742"/>
                </a:lnTo>
                <a:lnTo>
                  <a:pt x="1110188" y="843211"/>
                </a:lnTo>
                <a:lnTo>
                  <a:pt x="1129837" y="843211"/>
                </a:lnTo>
                <a:lnTo>
                  <a:pt x="1445277" y="402292"/>
                </a:lnTo>
                <a:lnTo>
                  <a:pt x="1606220" y="402292"/>
                </a:lnTo>
                <a:lnTo>
                  <a:pt x="1601754" y="394380"/>
                </a:lnTo>
                <a:lnTo>
                  <a:pt x="1623632" y="373175"/>
                </a:lnTo>
                <a:lnTo>
                  <a:pt x="1640413" y="347647"/>
                </a:lnTo>
                <a:lnTo>
                  <a:pt x="1651163" y="318581"/>
                </a:lnTo>
                <a:lnTo>
                  <a:pt x="1654954" y="286760"/>
                </a:lnTo>
                <a:lnTo>
                  <a:pt x="1654235" y="272688"/>
                </a:lnTo>
                <a:lnTo>
                  <a:pt x="1652128" y="259031"/>
                </a:lnTo>
                <a:lnTo>
                  <a:pt x="1650135" y="251353"/>
                </a:lnTo>
                <a:lnTo>
                  <a:pt x="1386425" y="251353"/>
                </a:lnTo>
                <a:lnTo>
                  <a:pt x="1378533" y="250438"/>
                </a:lnTo>
                <a:close/>
              </a:path>
              <a:path w="1724025" h="1132840">
                <a:moveTo>
                  <a:pt x="1029963" y="251861"/>
                </a:moveTo>
                <a:lnTo>
                  <a:pt x="870678" y="251861"/>
                </a:lnTo>
                <a:lnTo>
                  <a:pt x="873524" y="258324"/>
                </a:lnTo>
                <a:lnTo>
                  <a:pt x="876890" y="264461"/>
                </a:lnTo>
                <a:lnTo>
                  <a:pt x="880735" y="270276"/>
                </a:lnTo>
                <a:lnTo>
                  <a:pt x="885017" y="275775"/>
                </a:lnTo>
                <a:lnTo>
                  <a:pt x="472863" y="832568"/>
                </a:lnTo>
                <a:lnTo>
                  <a:pt x="522589" y="832568"/>
                </a:lnTo>
                <a:lnTo>
                  <a:pt x="916906" y="299892"/>
                </a:lnTo>
                <a:lnTo>
                  <a:pt x="988562" y="299892"/>
                </a:lnTo>
                <a:lnTo>
                  <a:pt x="988064" y="297670"/>
                </a:lnTo>
                <a:lnTo>
                  <a:pt x="1001940" y="289124"/>
                </a:lnTo>
                <a:lnTo>
                  <a:pt x="1013871" y="278202"/>
                </a:lnTo>
                <a:lnTo>
                  <a:pt x="1023544" y="265207"/>
                </a:lnTo>
                <a:lnTo>
                  <a:pt x="1029963" y="251861"/>
                </a:lnTo>
                <a:close/>
              </a:path>
              <a:path w="1724025" h="1132840">
                <a:moveTo>
                  <a:pt x="164572" y="0"/>
                </a:moveTo>
                <a:lnTo>
                  <a:pt x="102776" y="0"/>
                </a:lnTo>
                <a:lnTo>
                  <a:pt x="383557" y="238297"/>
                </a:lnTo>
                <a:lnTo>
                  <a:pt x="378354" y="249187"/>
                </a:lnTo>
                <a:lnTo>
                  <a:pt x="374424" y="260714"/>
                </a:lnTo>
                <a:lnTo>
                  <a:pt x="371939" y="272825"/>
                </a:lnTo>
                <a:lnTo>
                  <a:pt x="371073" y="285465"/>
                </a:lnTo>
                <a:lnTo>
                  <a:pt x="376825" y="318706"/>
                </a:lnTo>
                <a:lnTo>
                  <a:pt x="392742" y="347076"/>
                </a:lnTo>
                <a:lnTo>
                  <a:pt x="416818" y="368640"/>
                </a:lnTo>
                <a:lnTo>
                  <a:pt x="447044" y="381464"/>
                </a:lnTo>
                <a:lnTo>
                  <a:pt x="433493" y="813264"/>
                </a:lnTo>
                <a:lnTo>
                  <a:pt x="473469" y="813264"/>
                </a:lnTo>
                <a:lnTo>
                  <a:pt x="486973" y="382709"/>
                </a:lnTo>
                <a:lnTo>
                  <a:pt x="517894" y="371787"/>
                </a:lnTo>
                <a:lnTo>
                  <a:pt x="543009" y="351816"/>
                </a:lnTo>
                <a:lnTo>
                  <a:pt x="560432" y="324730"/>
                </a:lnTo>
                <a:lnTo>
                  <a:pt x="568279" y="292463"/>
                </a:lnTo>
                <a:lnTo>
                  <a:pt x="863489" y="252826"/>
                </a:lnTo>
                <a:lnTo>
                  <a:pt x="563033" y="252826"/>
                </a:lnTo>
                <a:lnTo>
                  <a:pt x="554192" y="234071"/>
                </a:lnTo>
                <a:lnTo>
                  <a:pt x="541863" y="217707"/>
                </a:lnTo>
                <a:lnTo>
                  <a:pt x="530514" y="207792"/>
                </a:lnTo>
                <a:lnTo>
                  <a:pt x="409414" y="207792"/>
                </a:lnTo>
                <a:lnTo>
                  <a:pt x="164572" y="0"/>
                </a:lnTo>
                <a:close/>
              </a:path>
              <a:path w="1724025" h="1132840">
                <a:moveTo>
                  <a:pt x="1612953" y="414218"/>
                </a:moveTo>
                <a:lnTo>
                  <a:pt x="1567121" y="414218"/>
                </a:lnTo>
                <a:lnTo>
                  <a:pt x="1723625" y="691418"/>
                </a:lnTo>
                <a:lnTo>
                  <a:pt x="1723625" y="610256"/>
                </a:lnTo>
                <a:lnTo>
                  <a:pt x="1612953" y="414218"/>
                </a:lnTo>
                <a:close/>
              </a:path>
              <a:path w="1724025" h="1132840">
                <a:moveTo>
                  <a:pt x="1518528" y="423628"/>
                </a:moveTo>
                <a:lnTo>
                  <a:pt x="1517972" y="423628"/>
                </a:lnTo>
                <a:lnTo>
                  <a:pt x="1518528" y="423628"/>
                </a:lnTo>
                <a:close/>
              </a:path>
              <a:path w="1724025" h="1132840">
                <a:moveTo>
                  <a:pt x="785924" y="0"/>
                </a:moveTo>
                <a:lnTo>
                  <a:pt x="733092" y="0"/>
                </a:lnTo>
                <a:lnTo>
                  <a:pt x="880953" y="171140"/>
                </a:lnTo>
                <a:lnTo>
                  <a:pt x="875198" y="180393"/>
                </a:lnTo>
                <a:lnTo>
                  <a:pt x="870691" y="190388"/>
                </a:lnTo>
                <a:lnTo>
                  <a:pt x="867479" y="201024"/>
                </a:lnTo>
                <a:lnTo>
                  <a:pt x="865611" y="212199"/>
                </a:lnTo>
                <a:lnTo>
                  <a:pt x="563033" y="252826"/>
                </a:lnTo>
                <a:lnTo>
                  <a:pt x="863489" y="252826"/>
                </a:lnTo>
                <a:lnTo>
                  <a:pt x="870678" y="251861"/>
                </a:lnTo>
                <a:lnTo>
                  <a:pt x="1029963" y="251861"/>
                </a:lnTo>
                <a:lnTo>
                  <a:pt x="1030647" y="250438"/>
                </a:lnTo>
                <a:lnTo>
                  <a:pt x="1378533" y="250438"/>
                </a:lnTo>
                <a:lnTo>
                  <a:pt x="1035131" y="210649"/>
                </a:lnTo>
                <a:lnTo>
                  <a:pt x="1032983" y="199316"/>
                </a:lnTo>
                <a:lnTo>
                  <a:pt x="1029428" y="188580"/>
                </a:lnTo>
                <a:lnTo>
                  <a:pt x="1024540" y="178535"/>
                </a:lnTo>
                <a:lnTo>
                  <a:pt x="1018392" y="169273"/>
                </a:lnTo>
                <a:lnTo>
                  <a:pt x="1038075" y="145130"/>
                </a:lnTo>
                <a:lnTo>
                  <a:pt x="911318" y="145130"/>
                </a:lnTo>
                <a:lnTo>
                  <a:pt x="785924" y="0"/>
                </a:lnTo>
                <a:close/>
              </a:path>
              <a:path w="1724025" h="1132840">
                <a:moveTo>
                  <a:pt x="1522239" y="149892"/>
                </a:moveTo>
                <a:lnTo>
                  <a:pt x="1518086" y="149892"/>
                </a:lnTo>
                <a:lnTo>
                  <a:pt x="1473025" y="157548"/>
                </a:lnTo>
                <a:lnTo>
                  <a:pt x="1434406" y="178763"/>
                </a:lnTo>
                <a:lnTo>
                  <a:pt x="1404711" y="210907"/>
                </a:lnTo>
                <a:lnTo>
                  <a:pt x="1386425" y="251353"/>
                </a:lnTo>
                <a:lnTo>
                  <a:pt x="1650135" y="251353"/>
                </a:lnTo>
                <a:lnTo>
                  <a:pt x="1648707" y="245853"/>
                </a:lnTo>
                <a:lnTo>
                  <a:pt x="1644045" y="233217"/>
                </a:lnTo>
                <a:lnTo>
                  <a:pt x="1699331" y="199422"/>
                </a:lnTo>
                <a:lnTo>
                  <a:pt x="1622645" y="199422"/>
                </a:lnTo>
                <a:lnTo>
                  <a:pt x="1610044" y="186222"/>
                </a:lnTo>
                <a:lnTo>
                  <a:pt x="1595826" y="174826"/>
                </a:lnTo>
                <a:lnTo>
                  <a:pt x="1580136" y="165397"/>
                </a:lnTo>
                <a:lnTo>
                  <a:pt x="1563120" y="158097"/>
                </a:lnTo>
                <a:lnTo>
                  <a:pt x="1564456" y="151124"/>
                </a:lnTo>
                <a:lnTo>
                  <a:pt x="1530189" y="151124"/>
                </a:lnTo>
                <a:lnTo>
                  <a:pt x="1526151" y="150756"/>
                </a:lnTo>
                <a:lnTo>
                  <a:pt x="1522239" y="149892"/>
                </a:lnTo>
                <a:close/>
              </a:path>
              <a:path w="1724025" h="1132840">
                <a:moveTo>
                  <a:pt x="478032" y="186519"/>
                </a:moveTo>
                <a:lnTo>
                  <a:pt x="470031" y="186519"/>
                </a:lnTo>
                <a:lnTo>
                  <a:pt x="453234" y="187998"/>
                </a:lnTo>
                <a:lnTo>
                  <a:pt x="437408" y="192236"/>
                </a:lnTo>
                <a:lnTo>
                  <a:pt x="422740" y="198933"/>
                </a:lnTo>
                <a:lnTo>
                  <a:pt x="409414" y="207792"/>
                </a:lnTo>
                <a:lnTo>
                  <a:pt x="530514" y="207792"/>
                </a:lnTo>
                <a:lnTo>
                  <a:pt x="526475" y="204263"/>
                </a:lnTo>
                <a:lnTo>
                  <a:pt x="508462" y="194266"/>
                </a:lnTo>
                <a:lnTo>
                  <a:pt x="510023" y="189516"/>
                </a:lnTo>
                <a:lnTo>
                  <a:pt x="493171" y="189516"/>
                </a:lnTo>
                <a:lnTo>
                  <a:pt x="485716" y="187738"/>
                </a:lnTo>
                <a:lnTo>
                  <a:pt x="478032" y="186519"/>
                </a:lnTo>
                <a:close/>
              </a:path>
              <a:path w="1724025" h="1132840">
                <a:moveTo>
                  <a:pt x="1723625" y="137697"/>
                </a:moveTo>
                <a:lnTo>
                  <a:pt x="1622645" y="199422"/>
                </a:lnTo>
                <a:lnTo>
                  <a:pt x="1699331" y="199422"/>
                </a:lnTo>
                <a:lnTo>
                  <a:pt x="1723625" y="184572"/>
                </a:lnTo>
                <a:lnTo>
                  <a:pt x="1723625" y="137697"/>
                </a:lnTo>
                <a:close/>
              </a:path>
              <a:path w="1724025" h="1132840">
                <a:moveTo>
                  <a:pt x="572330" y="0"/>
                </a:moveTo>
                <a:lnTo>
                  <a:pt x="555489" y="0"/>
                </a:lnTo>
                <a:lnTo>
                  <a:pt x="493171" y="189516"/>
                </a:lnTo>
                <a:lnTo>
                  <a:pt x="510023" y="189516"/>
                </a:lnTo>
                <a:lnTo>
                  <a:pt x="572330" y="0"/>
                </a:lnTo>
                <a:close/>
              </a:path>
              <a:path w="1724025" h="1132840">
                <a:moveTo>
                  <a:pt x="1593408" y="0"/>
                </a:moveTo>
                <a:lnTo>
                  <a:pt x="1556909" y="0"/>
                </a:lnTo>
                <a:lnTo>
                  <a:pt x="1547260" y="54202"/>
                </a:lnTo>
                <a:lnTo>
                  <a:pt x="1538693" y="102679"/>
                </a:lnTo>
                <a:lnTo>
                  <a:pt x="1530189" y="151124"/>
                </a:lnTo>
                <a:lnTo>
                  <a:pt x="1564456" y="151124"/>
                </a:lnTo>
                <a:lnTo>
                  <a:pt x="1593408" y="0"/>
                </a:lnTo>
                <a:close/>
              </a:path>
              <a:path w="1724025" h="1132840">
                <a:moveTo>
                  <a:pt x="950536" y="135275"/>
                </a:moveTo>
                <a:lnTo>
                  <a:pt x="940009" y="135959"/>
                </a:lnTo>
                <a:lnTo>
                  <a:pt x="929979" y="137921"/>
                </a:lnTo>
                <a:lnTo>
                  <a:pt x="920404" y="141024"/>
                </a:lnTo>
                <a:lnTo>
                  <a:pt x="911318" y="145130"/>
                </a:lnTo>
                <a:lnTo>
                  <a:pt x="1038075" y="145130"/>
                </a:lnTo>
                <a:lnTo>
                  <a:pt x="1042268" y="139986"/>
                </a:lnTo>
                <a:lnTo>
                  <a:pt x="990693" y="139986"/>
                </a:lnTo>
                <a:lnTo>
                  <a:pt x="991832" y="135300"/>
                </a:lnTo>
                <a:lnTo>
                  <a:pt x="950612" y="135300"/>
                </a:lnTo>
                <a:close/>
              </a:path>
              <a:path w="1724025" h="1132840">
                <a:moveTo>
                  <a:pt x="1156396" y="0"/>
                </a:moveTo>
                <a:lnTo>
                  <a:pt x="1104824" y="0"/>
                </a:lnTo>
                <a:lnTo>
                  <a:pt x="990693" y="139986"/>
                </a:lnTo>
                <a:lnTo>
                  <a:pt x="1042268" y="139986"/>
                </a:lnTo>
                <a:lnTo>
                  <a:pt x="1156396" y="0"/>
                </a:lnTo>
                <a:close/>
              </a:path>
              <a:path w="1724025" h="1132840">
                <a:moveTo>
                  <a:pt x="1024720" y="0"/>
                </a:moveTo>
                <a:lnTo>
                  <a:pt x="983603" y="0"/>
                </a:lnTo>
                <a:lnTo>
                  <a:pt x="950714" y="135300"/>
                </a:lnTo>
                <a:lnTo>
                  <a:pt x="991832" y="135300"/>
                </a:lnTo>
                <a:lnTo>
                  <a:pt x="1024720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 sz="2400">
              <a:latin typeface="Century Gothic" panose="020B0502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BC45F3B-8C19-4920-BEB3-595E3904D403}"/>
              </a:ext>
            </a:extLst>
          </p:cNvPr>
          <p:cNvGrpSpPr/>
          <p:nvPr/>
        </p:nvGrpSpPr>
        <p:grpSpPr>
          <a:xfrm>
            <a:off x="321882" y="260313"/>
            <a:ext cx="1622351" cy="500489"/>
            <a:chOff x="776751" y="158334"/>
            <a:chExt cx="1622351" cy="500489"/>
          </a:xfrm>
        </p:grpSpPr>
        <p:sp>
          <p:nvSpPr>
            <p:cNvPr id="6" name="object 23">
              <a:extLst>
                <a:ext uri="{FF2B5EF4-FFF2-40B4-BE49-F238E27FC236}">
                  <a16:creationId xmlns:a16="http://schemas.microsoft.com/office/drawing/2014/main" id="{B7D87DDF-186B-463D-A9DC-EBE2FDB3B345}"/>
                </a:ext>
              </a:extLst>
            </p:cNvPr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object 24">
              <a:extLst>
                <a:ext uri="{FF2B5EF4-FFF2-40B4-BE49-F238E27FC236}">
                  <a16:creationId xmlns:a16="http://schemas.microsoft.com/office/drawing/2014/main" id="{3785E34D-518C-48F5-9E38-851ECF8CD6CE}"/>
                </a:ext>
              </a:extLst>
            </p:cNvPr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bject 25">
              <a:extLst>
                <a:ext uri="{FF2B5EF4-FFF2-40B4-BE49-F238E27FC236}">
                  <a16:creationId xmlns:a16="http://schemas.microsoft.com/office/drawing/2014/main" id="{BAB9868D-EAD8-4531-B4A2-4515A964EB17}"/>
                </a:ext>
              </a:extLst>
            </p:cNvPr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object 26">
              <a:extLst>
                <a:ext uri="{FF2B5EF4-FFF2-40B4-BE49-F238E27FC236}">
                  <a16:creationId xmlns:a16="http://schemas.microsoft.com/office/drawing/2014/main" id="{4092C8D2-09E7-4BD9-9F96-D0A938A4D5E5}"/>
                </a:ext>
              </a:extLst>
            </p:cNvPr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pPr defTabSz="914377"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object 11">
            <a:extLst>
              <a:ext uri="{FF2B5EF4-FFF2-40B4-BE49-F238E27FC236}">
                <a16:creationId xmlns:a16="http://schemas.microsoft.com/office/drawing/2014/main" id="{7363691F-35F7-453F-8DC4-84679DD61DDC}"/>
              </a:ext>
            </a:extLst>
          </p:cNvPr>
          <p:cNvSpPr/>
          <p:nvPr/>
        </p:nvSpPr>
        <p:spPr>
          <a:xfrm>
            <a:off x="11653190" y="6172200"/>
            <a:ext cx="540385" cy="386432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609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Группа 30"/>
          <p:cNvGrpSpPr/>
          <p:nvPr/>
        </p:nvGrpSpPr>
        <p:grpSpPr>
          <a:xfrm>
            <a:off x="179833" y="178307"/>
            <a:ext cx="11832336" cy="6501384"/>
            <a:chOff x="275623" y="485074"/>
            <a:chExt cx="11832336" cy="6501384"/>
          </a:xfrm>
        </p:grpSpPr>
        <p:sp>
          <p:nvSpPr>
            <p:cNvPr id="2" name="object 2"/>
            <p:cNvSpPr/>
            <p:nvPr/>
          </p:nvSpPr>
          <p:spPr>
            <a:xfrm>
              <a:off x="275789" y="486770"/>
              <a:ext cx="11832005" cy="64979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75623" y="485074"/>
              <a:ext cx="11832336" cy="6501384"/>
            </a:xfrm>
            <a:prstGeom prst="rect">
              <a:avLst/>
            </a:prstGeom>
            <a:solidFill>
              <a:srgbClr val="1F385D">
                <a:alpha val="9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4400" y="3428999"/>
            <a:ext cx="9827748" cy="18009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1936114" algn="l"/>
                <a:tab pos="2169795" algn="l"/>
                <a:tab pos="3376929" algn="l"/>
                <a:tab pos="4213225" algn="l"/>
                <a:tab pos="6055995" algn="l"/>
              </a:tabLst>
            </a:pPr>
            <a:br>
              <a:rPr lang="en-US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br>
              <a:rPr lang="ru-RU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r>
              <a:rPr lang="ru-RU" spc="100" dirty="0">
                <a:solidFill>
                  <a:srgbClr val="FFFFFF"/>
                </a:solidFill>
                <a:latin typeface="Century Gothic" panose="020B0502020202020204" pitchFamily="34" charset="0"/>
              </a:rPr>
              <a:t>Финансово-Аналитический Отдел</a:t>
            </a:r>
            <a:br>
              <a:rPr lang="ru-RU" b="0" spc="100" dirty="0">
                <a:solidFill>
                  <a:srgbClr val="FFFFFF"/>
                </a:solidFill>
                <a:latin typeface="Century Gothic" panose="020B0502020202020204" pitchFamily="34" charset="0"/>
              </a:rPr>
            </a:br>
            <a:endParaRPr lang="ru-RU" b="0" spc="100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73316" y="762000"/>
            <a:ext cx="3341484" cy="702091"/>
            <a:chOff x="773316" y="773317"/>
            <a:chExt cx="3572756" cy="750684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773316" y="773317"/>
              <a:ext cx="3572756" cy="750684"/>
              <a:chOff x="1973415" y="39706"/>
              <a:chExt cx="8351686" cy="1754802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38738" y="110040"/>
                <a:ext cx="5186363" cy="1604999"/>
              </a:xfrm>
              <a:prstGeom prst="rect">
                <a:avLst/>
              </a:prstGeom>
            </p:spPr>
          </p:pic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3415" y="39706"/>
                <a:ext cx="1754801" cy="1754802"/>
              </a:xfrm>
              <a:prstGeom prst="rect">
                <a:avLst/>
              </a:prstGeom>
            </p:spPr>
          </p:pic>
        </p:grpSp>
        <p:cxnSp>
          <p:nvCxnSpPr>
            <p:cNvPr id="24" name="Прямая соединительная линия 23"/>
            <p:cNvCxnSpPr/>
            <p:nvPr/>
          </p:nvCxnSpPr>
          <p:spPr>
            <a:xfrm>
              <a:off x="1828800" y="856034"/>
              <a:ext cx="0" cy="658239"/>
            </a:xfrm>
            <a:prstGeom prst="line">
              <a:avLst/>
            </a:prstGeom>
            <a:ln>
              <a:solidFill>
                <a:schemeClr val="bg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6928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/>
          <p:nvPr/>
        </p:nvSpPr>
        <p:spPr>
          <a:xfrm>
            <a:off x="1" y="1828800"/>
            <a:ext cx="11978922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2" name="AutoShape 4" descr="Ошибки при создании презентации или почему некоторые презентации получаются  провальны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Ошибки при создании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2" name="AutoShape 14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Shape 2939">
            <a:extLst>
              <a:ext uri="{FF2B5EF4-FFF2-40B4-BE49-F238E27FC236}">
                <a16:creationId xmlns:a16="http://schemas.microsoft.com/office/drawing/2014/main" id="{4B8EECCD-41C0-4BB3-816F-75093AB24FB7}"/>
              </a:ext>
            </a:extLst>
          </p:cNvPr>
          <p:cNvSpPr/>
          <p:nvPr/>
        </p:nvSpPr>
        <p:spPr>
          <a:xfrm>
            <a:off x="0" y="3886199"/>
            <a:ext cx="12192000" cy="22789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838537D-7495-4AA1-92AF-3327CB7EFD03}"/>
              </a:ext>
            </a:extLst>
          </p:cNvPr>
          <p:cNvSpPr/>
          <p:nvPr/>
        </p:nvSpPr>
        <p:spPr>
          <a:xfrm>
            <a:off x="394672" y="2348025"/>
            <a:ext cx="312420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ГОДОВОЙ ПЛАН 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4 029 896,0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FB340D0-BA05-4CA3-9342-D1C723E2F3F1}"/>
              </a:ext>
            </a:extLst>
          </p:cNvPr>
          <p:cNvSpPr/>
          <p:nvPr/>
        </p:nvSpPr>
        <p:spPr>
          <a:xfrm>
            <a:off x="4572000" y="2348471"/>
            <a:ext cx="3886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ОСВОЕНО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4 029 010,3 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08B15-DB55-410A-815D-F4C52DF20551}"/>
              </a:ext>
            </a:extLst>
          </p:cNvPr>
          <p:cNvSpPr/>
          <p:nvPr/>
        </p:nvSpPr>
        <p:spPr>
          <a:xfrm>
            <a:off x="8763000" y="2337211"/>
            <a:ext cx="2857500" cy="161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ИТОГАМ РАБОТЫ 2022 ГОДА ОСВОЕНИЕ СОСТАВИЛО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99,99 %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2E1EE79-4148-4A0B-81EF-519758061B85}"/>
              </a:ext>
            </a:extLst>
          </p:cNvPr>
          <p:cNvSpPr/>
          <p:nvPr/>
        </p:nvSpPr>
        <p:spPr>
          <a:xfrm>
            <a:off x="3169487" y="890851"/>
            <a:ext cx="7758025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kk-KZ" altLang="zh-CN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ФИНАНСЫ</a:t>
            </a:r>
          </a:p>
          <a:p>
            <a:pPr lvl="0">
              <a:lnSpc>
                <a:spcPct val="120000"/>
              </a:lnSpc>
              <a:defRPr/>
            </a:pPr>
            <a:r>
              <a:rPr lang="kk-KZ" altLang="zh-CN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ОСВОЕНИЕ БЮДЖЕТНЫХ СРЕДСТВ, </a:t>
            </a:r>
            <a:endParaRPr lang="ru-RU" sz="24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B3266D9C-87E8-446E-BD7B-6D056191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4170910"/>
            <a:ext cx="11489353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001 </a:t>
            </a:r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Услуги по реализации государственной</a:t>
            </a:r>
          </a:p>
          <a:p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политики на местном уровне в области Цифровизации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3 215 868,5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тыс.тенге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009 </a:t>
            </a:r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Капитальные расходы государственного органа     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92 305,1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тыс.тенге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096 </a:t>
            </a:r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государственных обязательств </a:t>
            </a:r>
          </a:p>
          <a:p>
            <a:r>
              <a:rPr lang="ru-RU" sz="2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проектам государственно-частного партнерства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-     </a:t>
            </a: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720 836,6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тыс.тенге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553337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9" name="Shape 2939"/>
          <p:cNvSpPr/>
          <p:nvPr/>
        </p:nvSpPr>
        <p:spPr>
          <a:xfrm>
            <a:off x="7055" y="1020248"/>
            <a:ext cx="12181135" cy="7953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394672" y="2710208"/>
            <a:ext cx="312420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ГОДОВОЙ ПЛАН 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1 895 566,0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61DCEAFC-6633-4A75-80D7-7480D82F980F}"/>
              </a:ext>
            </a:extLst>
          </p:cNvPr>
          <p:cNvSpPr/>
          <p:nvPr/>
        </p:nvSpPr>
        <p:spPr>
          <a:xfrm>
            <a:off x="394672" y="3884696"/>
            <a:ext cx="3886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ОСВОЕНО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1 893 506,4 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394672" y="5084939"/>
            <a:ext cx="2857500" cy="110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 2021 года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99,98 %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AutoShape 4" descr="Ошибки при создании презентации или почему некоторые презентации получаются  провальным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4" name="AutoShape 6" descr="Ошибки при создании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2" name="AutoShape 14" descr="Что такое юридический аутсорсинг и зачем он нужен? | | Адвокатское  объединение &amp;quot;Щит-Право&amp;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Shape 2939">
            <a:extLst>
              <a:ext uri="{FF2B5EF4-FFF2-40B4-BE49-F238E27FC236}">
                <a16:creationId xmlns:a16="http://schemas.microsoft.com/office/drawing/2014/main" id="{4B8EECCD-41C0-4BB3-816F-75093AB24FB7}"/>
              </a:ext>
            </a:extLst>
          </p:cNvPr>
          <p:cNvSpPr/>
          <p:nvPr/>
        </p:nvSpPr>
        <p:spPr>
          <a:xfrm>
            <a:off x="0" y="2682763"/>
            <a:ext cx="12226220" cy="16068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Shape 2939">
            <a:extLst>
              <a:ext uri="{FF2B5EF4-FFF2-40B4-BE49-F238E27FC236}">
                <a16:creationId xmlns:a16="http://schemas.microsoft.com/office/drawing/2014/main" id="{07752BBA-F1B9-4F60-89DC-A77C9119FAAC}"/>
              </a:ext>
            </a:extLst>
          </p:cNvPr>
          <p:cNvSpPr/>
          <p:nvPr/>
        </p:nvSpPr>
        <p:spPr>
          <a:xfrm flipV="1">
            <a:off x="1" y="3829548"/>
            <a:ext cx="12192000" cy="16066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838537D-7495-4AA1-92AF-3327CB7EFD03}"/>
              </a:ext>
            </a:extLst>
          </p:cNvPr>
          <p:cNvSpPr/>
          <p:nvPr/>
        </p:nvSpPr>
        <p:spPr>
          <a:xfrm>
            <a:off x="8648700" y="2710208"/>
            <a:ext cx="312420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ГОДОВОЙ ПЛАН 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4 029 896,0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7FB340D0-BA05-4CA3-9342-D1C723E2F3F1}"/>
              </a:ext>
            </a:extLst>
          </p:cNvPr>
          <p:cNvSpPr/>
          <p:nvPr/>
        </p:nvSpPr>
        <p:spPr>
          <a:xfrm>
            <a:off x="8641512" y="3880307"/>
            <a:ext cx="3886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ОСВОЕНО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4 029 010,3 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тыс. тенге.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08B15-DB55-410A-815D-F4C52DF20551}"/>
              </a:ext>
            </a:extLst>
          </p:cNvPr>
          <p:cNvSpPr/>
          <p:nvPr/>
        </p:nvSpPr>
        <p:spPr>
          <a:xfrm>
            <a:off x="8648700" y="5078903"/>
            <a:ext cx="2857500" cy="110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 2022 года 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99,99 %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Shape 2939">
            <a:extLst>
              <a:ext uri="{FF2B5EF4-FFF2-40B4-BE49-F238E27FC236}">
                <a16:creationId xmlns:a16="http://schemas.microsoft.com/office/drawing/2014/main" id="{398648FB-4A30-4603-BA81-BC3A9F1BD8D2}"/>
              </a:ext>
            </a:extLst>
          </p:cNvPr>
          <p:cNvSpPr/>
          <p:nvPr/>
        </p:nvSpPr>
        <p:spPr>
          <a:xfrm>
            <a:off x="-124092" y="5964783"/>
            <a:ext cx="12160517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2C33DD7-BD14-43A6-8136-5DF5E49591D5}"/>
              </a:ext>
            </a:extLst>
          </p:cNvPr>
          <p:cNvSpPr/>
          <p:nvPr/>
        </p:nvSpPr>
        <p:spPr>
          <a:xfrm>
            <a:off x="389294" y="1155291"/>
            <a:ext cx="9620028" cy="14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</a:t>
            </a:r>
          </a:p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ИТОГАМ </a:t>
            </a:r>
          </a:p>
          <a:p>
            <a:pPr algn="just">
              <a:lnSpc>
                <a:spcPts val="2000"/>
              </a:lnSpc>
              <a:defRPr/>
            </a:pPr>
            <a:endParaRPr lang="ru-RU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 года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2E1EE79-4148-4A0B-81EF-519758061B85}"/>
              </a:ext>
            </a:extLst>
          </p:cNvPr>
          <p:cNvSpPr/>
          <p:nvPr/>
        </p:nvSpPr>
        <p:spPr>
          <a:xfrm>
            <a:off x="8641512" y="1155290"/>
            <a:ext cx="7758025" cy="1404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РЕЗУЛЬТАТЫ </a:t>
            </a:r>
          </a:p>
          <a:p>
            <a:pPr algn="just">
              <a:lnSpc>
                <a:spcPts val="2000"/>
              </a:lnSpc>
              <a:defRPr/>
            </a:pPr>
            <a:endParaRPr lang="ru-RU" sz="32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ИТОГАМ </a:t>
            </a:r>
          </a:p>
          <a:p>
            <a:pPr algn="just">
              <a:lnSpc>
                <a:spcPts val="2000"/>
              </a:lnSpc>
              <a:defRPr/>
            </a:pPr>
            <a:endParaRPr lang="ru-RU" sz="3200" b="1" i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32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 года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D15B65AD-D893-4A9F-9DA7-F4B833C05BB5}"/>
              </a:ext>
            </a:extLst>
          </p:cNvPr>
          <p:cNvCxnSpPr>
            <a:cxnSpLocks/>
          </p:cNvCxnSpPr>
          <p:nvPr/>
        </p:nvCxnSpPr>
        <p:spPr>
          <a:xfrm flipV="1">
            <a:off x="3488222" y="3382789"/>
            <a:ext cx="4191000" cy="7907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5C0629A9-4F43-4A68-8B96-9B8C87359966}"/>
              </a:ext>
            </a:extLst>
          </p:cNvPr>
          <p:cNvCxnSpPr>
            <a:cxnSpLocks/>
          </p:cNvCxnSpPr>
          <p:nvPr/>
        </p:nvCxnSpPr>
        <p:spPr>
          <a:xfrm>
            <a:off x="3677002" y="4419600"/>
            <a:ext cx="4558328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33982420-03A2-463B-9B80-AB3273F595AC}"/>
              </a:ext>
            </a:extLst>
          </p:cNvPr>
          <p:cNvCxnSpPr>
            <a:cxnSpLocks/>
          </p:cNvCxnSpPr>
          <p:nvPr/>
        </p:nvCxnSpPr>
        <p:spPr>
          <a:xfrm flipV="1">
            <a:off x="2633045" y="5629310"/>
            <a:ext cx="5901355" cy="9846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Shape 2939">
            <a:extLst>
              <a:ext uri="{FF2B5EF4-FFF2-40B4-BE49-F238E27FC236}">
                <a16:creationId xmlns:a16="http://schemas.microsoft.com/office/drawing/2014/main" id="{82A36211-E531-4676-B030-2ED33735380D}"/>
              </a:ext>
            </a:extLst>
          </p:cNvPr>
          <p:cNvSpPr/>
          <p:nvPr/>
        </p:nvSpPr>
        <p:spPr>
          <a:xfrm>
            <a:off x="7055" y="49530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F2298FF2-04DC-484E-8B73-D545D861B879}"/>
              </a:ext>
            </a:extLst>
          </p:cNvPr>
          <p:cNvCxnSpPr>
            <a:cxnSpLocks/>
          </p:cNvCxnSpPr>
          <p:nvPr/>
        </p:nvCxnSpPr>
        <p:spPr>
          <a:xfrm>
            <a:off x="3518872" y="1857309"/>
            <a:ext cx="4462724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423477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152400" y="1066800"/>
            <a:ext cx="11765844" cy="8809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ГОСУДАРСТВЕННЫЕ ЗАКУПКИ</a:t>
            </a:r>
            <a:br>
              <a:rPr lang="ru-RU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КОНКУРСЫ</a:t>
            </a:r>
            <a:br>
              <a:rPr lang="ru-RU" dirty="0">
                <a:latin typeface="Century Gothica "/>
              </a:rPr>
            </a:br>
            <a:br>
              <a:rPr lang="en-US" dirty="0">
                <a:solidFill>
                  <a:srgbClr val="FFFFFF"/>
                </a:solidFill>
                <a:latin typeface="Century Gothica "/>
                <a:ea typeface="Noto Sans" panose="020B0502040504020204" pitchFamily="34"/>
                <a:cs typeface="Noto Sans" panose="020B0502040504020204" pitchFamily="34"/>
              </a:rPr>
            </a:br>
            <a:br>
              <a:rPr lang="en-US" dirty="0">
                <a:solidFill>
                  <a:srgbClr val="2C4467"/>
                </a:solidFill>
                <a:latin typeface="Century Gothica "/>
              </a:rPr>
            </a:br>
            <a:endParaRPr dirty="0">
              <a:solidFill>
                <a:srgbClr val="2C4467"/>
              </a:solidFill>
              <a:latin typeface="Century Gothica "/>
            </a:endParaRPr>
          </a:p>
        </p:txBody>
      </p:sp>
      <p:sp>
        <p:nvSpPr>
          <p:cNvPr id="2925" name="Shape 2925"/>
          <p:cNvSpPr/>
          <p:nvPr/>
        </p:nvSpPr>
        <p:spPr>
          <a:xfrm>
            <a:off x="228600" y="182880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21AD1BE3-5268-42C4-B92F-5BE8A5DADC2F}"/>
              </a:ext>
            </a:extLst>
          </p:cNvPr>
          <p:cNvSpPr/>
          <p:nvPr/>
        </p:nvSpPr>
        <p:spPr>
          <a:xfrm rot="5400000">
            <a:off x="686576" y="6261609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049784" y="1914066"/>
            <a:ext cx="16764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ИЗ ОДНОГО ИСТОЧНИКА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44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5C466634-6375-4E68-B2B9-2C407C40FE5E}"/>
              </a:ext>
            </a:extLst>
          </p:cNvPr>
          <p:cNvSpPr/>
          <p:nvPr/>
        </p:nvSpPr>
        <p:spPr>
          <a:xfrm>
            <a:off x="3023005" y="1908969"/>
            <a:ext cx="21336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ОТКРЫТЫЙ КОНКУРС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14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61DCEAFC-6633-4A75-80D7-7480D82F980F}"/>
              </a:ext>
            </a:extLst>
          </p:cNvPr>
          <p:cNvSpPr/>
          <p:nvPr/>
        </p:nvSpPr>
        <p:spPr>
          <a:xfrm>
            <a:off x="4941479" y="1876100"/>
            <a:ext cx="3048000" cy="1427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ЗАПРОС 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ЦЕНОВЫХ 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ПРЕДЛОЖЕНИЙ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22</a:t>
            </a: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8" name="Shape 2925"/>
          <p:cNvSpPr/>
          <p:nvPr/>
        </p:nvSpPr>
        <p:spPr>
          <a:xfrm>
            <a:off x="990600" y="3276600"/>
            <a:ext cx="11201400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1DCEAFC-6633-4A75-80D7-7480D82F980F}"/>
              </a:ext>
            </a:extLst>
          </p:cNvPr>
          <p:cNvSpPr/>
          <p:nvPr/>
        </p:nvSpPr>
        <p:spPr>
          <a:xfrm>
            <a:off x="7101554" y="1856326"/>
            <a:ext cx="2895600" cy="1427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КОНКУРС  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КВАЛИФИКАЦИОННЫМ ОТБОРОМ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049784" y="3760677"/>
            <a:ext cx="18288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ЗАКЛЮЧЕНЫ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ДОГОВОРА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92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Shape 2924"/>
          <p:cNvSpPr txBox="1">
            <a:spLocks/>
          </p:cNvSpPr>
          <p:nvPr/>
        </p:nvSpPr>
        <p:spPr>
          <a:xfrm>
            <a:off x="426156" y="3276600"/>
            <a:ext cx="11765844" cy="880954"/>
          </a:xfrm>
          <a:prstGeom prst="rect">
            <a:avLst/>
          </a:prstGeom>
        </p:spPr>
        <p:txBody>
          <a:bodyPr wrap="square" lIns="0" tIns="0" rIns="0" bIns="0">
            <a:normAutofit fontScale="45000" lnSpcReduction="2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a "/>
                <a:ea typeface="+mj-ea"/>
                <a:cs typeface="Tahoma"/>
              </a:rPr>
            </a:br>
            <a:r>
              <a:rPr lang="ru-RU" sz="4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ДОГОВОРЫ</a:t>
            </a:r>
            <a:b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a "/>
                <a:ea typeface="+mj-ea"/>
                <a:cs typeface="Tahoma"/>
              </a:rPr>
            </a:br>
            <a:b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a "/>
                <a:ea typeface="Noto Sans" panose="020B0502040504020204" pitchFamily="34"/>
                <a:cs typeface="Noto Sans" panose="020B0502040504020204" pitchFamily="34"/>
              </a:rPr>
            </a:br>
            <a:br>
              <a:rPr kumimoji="0" lang="ru-RU" sz="2500" b="1" i="0" u="none" strike="noStrike" kern="0" cap="none" spc="0" normalizeH="0" baseline="0" noProof="0" dirty="0">
                <a:ln>
                  <a:noFill/>
                </a:ln>
                <a:solidFill>
                  <a:srgbClr val="2C4467"/>
                </a:solidFill>
                <a:effectLst/>
                <a:uLnTx/>
                <a:uFillTx/>
                <a:latin typeface="Century Gothica "/>
                <a:ea typeface="+mj-ea"/>
                <a:cs typeface="Tahoma"/>
              </a:rPr>
            </a:br>
            <a:endParaRPr kumimoji="0" lang="ru-RU" sz="2500" b="1" i="0" u="none" strike="noStrike" kern="0" cap="none" spc="0" normalizeH="0" baseline="0" noProof="0" dirty="0">
              <a:ln>
                <a:noFill/>
              </a:ln>
              <a:solidFill>
                <a:srgbClr val="2C4467"/>
              </a:solidFill>
              <a:effectLst/>
              <a:uLnTx/>
              <a:uFillTx/>
              <a:latin typeface="Century Gothica "/>
              <a:ea typeface="+mj-ea"/>
              <a:cs typeface="Tahoma"/>
            </a:endParaRPr>
          </a:p>
        </p:txBody>
      </p:sp>
      <p:sp>
        <p:nvSpPr>
          <p:cNvPr id="31" name="Shape 2925"/>
          <p:cNvSpPr/>
          <p:nvPr/>
        </p:nvSpPr>
        <p:spPr>
          <a:xfrm>
            <a:off x="426155" y="373380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4914106" y="3760677"/>
            <a:ext cx="21336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ИНОСТРАННЫЕ ДОГОВОРЫ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049784" y="5257561"/>
            <a:ext cx="1106601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ПРИМЕЧАНИЕ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Вышеуказанные данные результаты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работы 2022 года на портале государственных закупок. Государственные закупки  в 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Управлении цифровизации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 проводится в соответствии Закона Республики Казахстан   «О государственных  закупках» и Правил осуществления  государственных  закупок. Органом департамента финансового контроля города Алматы проводится контроль во всех проводимых закупках. 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9B36838C-BB26-45A0-A30D-5727801F9F5C}"/>
              </a:ext>
            </a:extLst>
          </p:cNvPr>
          <p:cNvSpPr/>
          <p:nvPr/>
        </p:nvSpPr>
        <p:spPr>
          <a:xfrm>
            <a:off x="3023005" y="3748477"/>
            <a:ext cx="213360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ГЧП</a:t>
            </a:r>
          </a:p>
          <a:p>
            <a:pPr algn="just">
              <a:lnSpc>
                <a:spcPts val="2000"/>
              </a:lnSpc>
              <a:defRPr/>
            </a:pP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B3B1632-35BF-4555-81EB-9A4C6A0684C0}"/>
              </a:ext>
            </a:extLst>
          </p:cNvPr>
          <p:cNvSpPr/>
          <p:nvPr/>
        </p:nvSpPr>
        <p:spPr>
          <a:xfrm>
            <a:off x="10160809" y="1830587"/>
            <a:ext cx="3048000" cy="1427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ЭЛЕКТРОННЫЙ МАГАЗИН</a:t>
            </a:r>
          </a:p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«ОМАРКЕТ»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</a:t>
            </a:r>
            <a:r>
              <a:rPr lang="ru-RU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2318068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152400" y="1066800"/>
            <a:ext cx="11765844" cy="8809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КАЗНАЧЕЙСТВО</a:t>
            </a:r>
            <a:br>
              <a:rPr lang="ru-RU" dirty="0">
                <a:latin typeface="Century Gothica "/>
              </a:rPr>
            </a:br>
            <a:br>
              <a:rPr lang="en-US" dirty="0">
                <a:solidFill>
                  <a:srgbClr val="FFFFFF"/>
                </a:solidFill>
                <a:latin typeface="Century Gothica "/>
                <a:ea typeface="Noto Sans" panose="020B0502040504020204" pitchFamily="34"/>
                <a:cs typeface="Noto Sans" panose="020B0502040504020204" pitchFamily="34"/>
              </a:rPr>
            </a:br>
            <a:br>
              <a:rPr lang="en-US" dirty="0">
                <a:solidFill>
                  <a:srgbClr val="2C4467"/>
                </a:solidFill>
                <a:latin typeface="Century Gothica "/>
              </a:rPr>
            </a:br>
            <a:endParaRPr dirty="0">
              <a:solidFill>
                <a:srgbClr val="2C4467"/>
              </a:solidFill>
              <a:latin typeface="Century Gothica "/>
            </a:endParaRPr>
          </a:p>
        </p:txBody>
      </p:sp>
      <p:sp>
        <p:nvSpPr>
          <p:cNvPr id="2925" name="Shape 2925"/>
          <p:cNvSpPr/>
          <p:nvPr/>
        </p:nvSpPr>
        <p:spPr>
          <a:xfrm>
            <a:off x="228600" y="160020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21AD1BE3-5268-42C4-B92F-5BE8A5DADC2F}"/>
              </a:ext>
            </a:extLst>
          </p:cNvPr>
          <p:cNvSpPr/>
          <p:nvPr/>
        </p:nvSpPr>
        <p:spPr>
          <a:xfrm rot="5400000">
            <a:off x="686576" y="6261609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447800" y="1600200"/>
            <a:ext cx="3124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СЧЕТ 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ОПЛАТУ (ПЛАТЕЖИ)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557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5C466634-6375-4E68-B2B9-2C407C40FE5E}"/>
              </a:ext>
            </a:extLst>
          </p:cNvPr>
          <p:cNvSpPr/>
          <p:nvPr/>
        </p:nvSpPr>
        <p:spPr>
          <a:xfrm>
            <a:off x="4800600" y="1600201"/>
            <a:ext cx="356995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ЗАЯВКИ НА РЕГИСТРАЦИЮ ДОГОВОРА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101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61DCEAFC-6633-4A75-80D7-7480D82F980F}"/>
              </a:ext>
            </a:extLst>
          </p:cNvPr>
          <p:cNvSpPr/>
          <p:nvPr/>
        </p:nvSpPr>
        <p:spPr>
          <a:xfrm>
            <a:off x="8305800" y="1600200"/>
            <a:ext cx="3886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ОПЕРАЦИИ В ИНОСТРАННОЙ ВАЛЮТЕ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</a:t>
            </a:r>
            <a:endParaRPr lang="ru-RU" sz="4000" b="1" dirty="0">
              <a:solidFill>
                <a:srgbClr val="00B05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Shape 2925"/>
          <p:cNvSpPr/>
          <p:nvPr/>
        </p:nvSpPr>
        <p:spPr>
          <a:xfrm>
            <a:off x="990600" y="2743200"/>
            <a:ext cx="11201400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33" name="Shape 2939"/>
          <p:cNvSpPr/>
          <p:nvPr/>
        </p:nvSpPr>
        <p:spPr>
          <a:xfrm>
            <a:off x="426155" y="39624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447800" y="2743200"/>
            <a:ext cx="312420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РЕГИСТРАЦИЯ СПРАВКИ</a:t>
            </a:r>
          </a:p>
          <a:p>
            <a:pPr algn="just">
              <a:lnSpc>
                <a:spcPts val="2000"/>
              </a:lnSpc>
              <a:defRPr/>
            </a:pPr>
            <a:r>
              <a:rPr lang="ru-RU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СВОДНАЯ, ВНУТРЕННЯЯ, ПО МАСЛИХАТУ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066800" y="4114800"/>
            <a:ext cx="10668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Сформированы следующие отчеты</a:t>
            </a:r>
            <a:r>
              <a:rPr lang="en-U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lang="ru-RU" sz="1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4-20 (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Сводный отчет по расходам) предоставляется каждый месяц в УФ города Алматы,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4-09 (Детали периодических обязательств), отчет по заявкам регистрации Договоров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5-15 (Ежедневная выписка), ежедневно проводится сверка оплаченных счетов. 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5-56 (Отчет по возвратам платежей по заработной плате и другим денежным выплатам)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78356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152400" y="1066800"/>
            <a:ext cx="11765844" cy="8809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kk-KZ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ДЕЛОПРОИЗВОДСТВО / КАДРЫ </a:t>
            </a:r>
            <a:br>
              <a:rPr lang="ru-RU" dirty="0">
                <a:latin typeface="Century Gothica "/>
              </a:rPr>
            </a:br>
            <a:br>
              <a:rPr lang="en-US" dirty="0">
                <a:solidFill>
                  <a:srgbClr val="FFFFFF"/>
                </a:solidFill>
                <a:latin typeface="Century Gothica "/>
                <a:ea typeface="Noto Sans" panose="020B0502040504020204" pitchFamily="34"/>
                <a:cs typeface="Noto Sans" panose="020B0502040504020204" pitchFamily="34"/>
              </a:rPr>
            </a:br>
            <a:br>
              <a:rPr lang="en-US" dirty="0">
                <a:solidFill>
                  <a:srgbClr val="2C4467"/>
                </a:solidFill>
                <a:latin typeface="Century Gothica "/>
              </a:rPr>
            </a:br>
            <a:endParaRPr dirty="0">
              <a:solidFill>
                <a:srgbClr val="2C4467"/>
              </a:solidFill>
              <a:latin typeface="Century Gothica "/>
            </a:endParaRPr>
          </a:p>
        </p:txBody>
      </p:sp>
      <p:sp>
        <p:nvSpPr>
          <p:cNvPr id="2925" name="Shape 2925"/>
          <p:cNvSpPr/>
          <p:nvPr/>
        </p:nvSpPr>
        <p:spPr>
          <a:xfrm>
            <a:off x="228600" y="160020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21AD1BE3-5268-42C4-B92F-5BE8A5DADC2F}"/>
              </a:ext>
            </a:extLst>
          </p:cNvPr>
          <p:cNvSpPr/>
          <p:nvPr/>
        </p:nvSpPr>
        <p:spPr>
          <a:xfrm rot="5400000">
            <a:off x="686576" y="6261609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447800" y="1600200"/>
            <a:ext cx="3124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ШТАТНАЯ ЧИСЛЕННОСТЬ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16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5C466634-6375-4E68-B2B9-2C407C40FE5E}"/>
              </a:ext>
            </a:extLst>
          </p:cNvPr>
          <p:cNvSpPr/>
          <p:nvPr/>
        </p:nvSpPr>
        <p:spPr>
          <a:xfrm>
            <a:off x="4800600" y="1600201"/>
            <a:ext cx="356995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ФАКТИЧЕСКАЯ ЧИСЛЕННОСТЬ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11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Shape 2925"/>
          <p:cNvSpPr/>
          <p:nvPr/>
        </p:nvSpPr>
        <p:spPr>
          <a:xfrm>
            <a:off x="990600" y="2743200"/>
            <a:ext cx="11201400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33" name="Shape 2939"/>
          <p:cNvSpPr/>
          <p:nvPr/>
        </p:nvSpPr>
        <p:spPr>
          <a:xfrm>
            <a:off x="426155" y="39624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1447800" y="2743200"/>
            <a:ext cx="3124200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ПРИКАЗЫ 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ЛИЧНОМУ СОСТАВУ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67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971772" y="3977054"/>
            <a:ext cx="8610600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Оформлены приказы за </a:t>
            </a:r>
            <a:r>
              <a:rPr lang="en-U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202</a:t>
            </a: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lang="en-U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год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 назначении и освобождении от замещаемой должности, увольнении с Управления, предоставлении ежегодных отпусков согласно графику отпусков, выплатах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премии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за 2022г. и компенсационного характера и других приказов, оформление трудовых договоров стажеров по молодежной практике , ведение трудовых книжек и личных дел работников, С</a:t>
            </a: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формированы личные дела в системе Е-</a:t>
            </a:r>
            <a:r>
              <a:rPr lang="ru-RU" sz="1400" dirty="0" err="1">
                <a:latin typeface="Arial" pitchFamily="34" charset="0"/>
                <a:ea typeface="Calibri" pitchFamily="34" charset="0"/>
                <a:cs typeface="Arial" pitchFamily="34" charset="0"/>
              </a:rPr>
              <a:t>кызмет</a:t>
            </a: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, а так же отчет по мониторингу наполняемости личных дел. Согласован график отпусков на 202</a:t>
            </a:r>
            <a:r>
              <a:rPr lang="en-US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lang="ru-RU" sz="1400" dirty="0">
                <a:latin typeface="Arial" pitchFamily="34" charset="0"/>
                <a:ea typeface="Calibri" pitchFamily="34" charset="0"/>
                <a:cs typeface="Arial" pitchFamily="34" charset="0"/>
              </a:rPr>
              <a:t> год, график обучения сотрудников по повышению квалификации и по переподготовке.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В соответствии приказа Министра обороны Республики Казахстан от 24 января 2017 года № 28 «Об утверждении Правил воинского учета военнообязанных и призывников» проведены работы по бронированию за государственным органом в период мобилизации, военного положения и в военное время.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Рисунок 21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AC70915F-3796-4894-BEE8-3933527F53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581400"/>
            <a:ext cx="2568733" cy="283845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29C03C0-9D7E-4F1A-BC7E-587F63475B98}"/>
              </a:ext>
            </a:extLst>
          </p:cNvPr>
          <p:cNvSpPr/>
          <p:nvPr/>
        </p:nvSpPr>
        <p:spPr>
          <a:xfrm>
            <a:off x="7315200" y="1600200"/>
            <a:ext cx="1524000" cy="110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ВАКАНСИЯ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5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52B1BA7-DFAC-4F3D-9D88-7CEA198C7AF5}"/>
              </a:ext>
            </a:extLst>
          </p:cNvPr>
          <p:cNvSpPr/>
          <p:nvPr/>
        </p:nvSpPr>
        <p:spPr>
          <a:xfrm>
            <a:off x="9372600" y="1621929"/>
            <a:ext cx="3569950" cy="1100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УВОЛЕННЫЕ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4838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/>
            <a:r>
              <a:rPr lang="ru-RU" kern="0" spc="20" dirty="0">
                <a:latin typeface="Century Gothic" pitchFamily="34" charset="0"/>
              </a:rPr>
              <a:t>Государственные услуги </a:t>
            </a:r>
            <a:r>
              <a:rPr lang="ru-RU" sz="2000" kern="0" spc="50" dirty="0">
                <a:latin typeface="Century Gothic" pitchFamily="34" charset="0"/>
              </a:rPr>
              <a:t>по итогам внутреннего контроля </a:t>
            </a:r>
            <a:endParaRPr lang="ru-RU" kern="0" spc="20" dirty="0">
              <a:latin typeface="Century Gothic" pitchFamily="34" charset="0"/>
            </a:endParaRP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sp>
        <p:nvSpPr>
          <p:cNvPr id="27" name="object 6"/>
          <p:cNvSpPr txBox="1">
            <a:spLocks/>
          </p:cNvSpPr>
          <p:nvPr/>
        </p:nvSpPr>
        <p:spPr>
          <a:xfrm>
            <a:off x="5852963" y="1683707"/>
            <a:ext cx="6019800" cy="8504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lang="ru-RU" sz="1600" b="0" dirty="0">
                <a:solidFill>
                  <a:srgbClr val="1F385D"/>
                </a:solidFill>
                <a:latin typeface="Century Gothic" pitchFamily="34" charset="0"/>
              </a:rPr>
              <a:t>За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 2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 квартал 2022 г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. </a:t>
            </a:r>
            <a:r>
              <a:rPr lang="ru-RU" sz="1600" b="0" dirty="0">
                <a:solidFill>
                  <a:srgbClr val="1F385D"/>
                </a:solidFill>
                <a:latin typeface="Century Gothic" pitchFamily="34" charset="0"/>
              </a:rPr>
              <a:t>выявлено </a:t>
            </a:r>
            <a:r>
              <a:rPr lang="ru-RU" sz="1600" u="sng" dirty="0">
                <a:latin typeface="Century Gothic" pitchFamily="34" charset="0"/>
              </a:rPr>
              <a:t>110</a:t>
            </a:r>
            <a:r>
              <a:rPr lang="ru-RU" sz="1600" u="sng" dirty="0">
                <a:solidFill>
                  <a:srgbClr val="1F385D"/>
                </a:solidFill>
                <a:latin typeface="Century Gothic" pitchFamily="34" charset="0"/>
              </a:rPr>
              <a:t> нарушений:</a:t>
            </a:r>
            <a:r>
              <a:rPr lang="en-US" sz="1600" u="sng" dirty="0">
                <a:solidFill>
                  <a:srgbClr val="1F385D"/>
                </a:solidFill>
                <a:latin typeface="Century Gothic" pitchFamily="34" charset="0"/>
              </a:rPr>
              <a:t> </a:t>
            </a:r>
            <a:endParaRPr lang="ru-RU" sz="1600" u="sng" dirty="0">
              <a:solidFill>
                <a:srgbClr val="1F385D"/>
              </a:solidFill>
              <a:latin typeface="Century Gothic" pitchFamily="34" charset="0"/>
            </a:endParaRPr>
          </a:p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endParaRPr lang="ru-RU" sz="1800" b="1" dirty="0">
              <a:solidFill>
                <a:srgbClr val="1F385D"/>
              </a:solidFill>
              <a:latin typeface="Century Gothic" pitchFamily="34" charset="0"/>
            </a:endParaRPr>
          </a:p>
          <a:p>
            <a:pPr marR="5080" indent="12700" algn="just">
              <a:spcBef>
                <a:spcPts val="100"/>
              </a:spcBef>
            </a:pPr>
            <a:endParaRPr lang="ru-RU" sz="1400" b="0" u="sng" kern="0" spc="2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8600" y="1676400"/>
            <a:ext cx="5181600" cy="64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За 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1 квартал 2022 г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.</a:t>
            </a:r>
            <a:r>
              <a:rPr lang="en-US" sz="1600" dirty="0">
                <a:solidFill>
                  <a:srgbClr val="1F385D"/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выявлено </a:t>
            </a:r>
            <a:r>
              <a:rPr lang="ru-RU" sz="1600" b="1" u="sng" dirty="0">
                <a:solidFill>
                  <a:srgbClr val="1F385D"/>
                </a:solidFill>
                <a:latin typeface="Century Gothic" pitchFamily="34" charset="0"/>
              </a:rPr>
              <a:t>239 нарушений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:</a:t>
            </a:r>
          </a:p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endParaRPr lang="ru-RU" sz="1600" b="1" dirty="0">
              <a:solidFill>
                <a:srgbClr val="1F385D"/>
              </a:solidFill>
              <a:latin typeface="Century Gothic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066800"/>
            <a:ext cx="381000" cy="399002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5638800" y="1600200"/>
            <a:ext cx="0" cy="4648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17A9D5D6-639A-4372-B041-6A44F21BB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5542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20614A-98BF-4406-9240-8527E04047BB}"/>
              </a:ext>
            </a:extLst>
          </p:cNvPr>
          <p:cNvSpPr txBox="1"/>
          <p:nvPr/>
        </p:nvSpPr>
        <p:spPr>
          <a:xfrm>
            <a:off x="1627771" y="3429000"/>
            <a:ext cx="8691544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3DE9FDB6-1D6F-4148-90DE-84D68FCDB5EF}"/>
              </a:ext>
            </a:extLst>
          </p:cNvPr>
          <p:cNvSpPr/>
          <p:nvPr/>
        </p:nvSpPr>
        <p:spPr>
          <a:xfrm>
            <a:off x="11468403" y="0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C04C00CE-193A-477E-8C5C-6CC6D7F2AE18}"/>
              </a:ext>
            </a:extLst>
          </p:cNvPr>
          <p:cNvGraphicFramePr>
            <a:graphicFrameLocks noGrp="1"/>
          </p:cNvGraphicFramePr>
          <p:nvPr/>
        </p:nvGraphicFramePr>
        <p:xfrm>
          <a:off x="5715004" y="1996001"/>
          <a:ext cx="6326673" cy="47415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996">
                  <a:extLst>
                    <a:ext uri="{9D8B030D-6E8A-4147-A177-3AD203B41FA5}">
                      <a16:colId xmlns:a16="http://schemas.microsoft.com/office/drawing/2014/main" val="4020835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57575737"/>
                    </a:ext>
                  </a:extLst>
                </a:gridCol>
                <a:gridCol w="911000">
                  <a:extLst>
                    <a:ext uri="{9D8B030D-6E8A-4147-A177-3AD203B41FA5}">
                      <a16:colId xmlns:a16="http://schemas.microsoft.com/office/drawing/2014/main" val="3807869680"/>
                    </a:ext>
                  </a:extLst>
                </a:gridCol>
                <a:gridCol w="631651">
                  <a:extLst>
                    <a:ext uri="{9D8B030D-6E8A-4147-A177-3AD203B41FA5}">
                      <a16:colId xmlns:a16="http://schemas.microsoft.com/office/drawing/2014/main" val="2197833195"/>
                    </a:ext>
                  </a:extLst>
                </a:gridCol>
                <a:gridCol w="1047104">
                  <a:extLst>
                    <a:ext uri="{9D8B030D-6E8A-4147-A177-3AD203B41FA5}">
                      <a16:colId xmlns:a16="http://schemas.microsoft.com/office/drawing/2014/main" val="836975261"/>
                    </a:ext>
                  </a:extLst>
                </a:gridCol>
                <a:gridCol w="706201">
                  <a:extLst>
                    <a:ext uri="{9D8B030D-6E8A-4147-A177-3AD203B41FA5}">
                      <a16:colId xmlns:a16="http://schemas.microsoft.com/office/drawing/2014/main" val="1919276144"/>
                    </a:ext>
                  </a:extLst>
                </a:gridCol>
                <a:gridCol w="694004">
                  <a:extLst>
                    <a:ext uri="{9D8B030D-6E8A-4147-A177-3AD203B41FA5}">
                      <a16:colId xmlns:a16="http://schemas.microsoft.com/office/drawing/2014/main" val="3343683902"/>
                    </a:ext>
                  </a:extLst>
                </a:gridCol>
                <a:gridCol w="431717">
                  <a:extLst>
                    <a:ext uri="{9D8B030D-6E8A-4147-A177-3AD203B41FA5}">
                      <a16:colId xmlns:a16="http://schemas.microsoft.com/office/drawing/2014/main" val="764369660"/>
                    </a:ext>
                  </a:extLst>
                </a:gridCol>
              </a:tblGrid>
              <a:tr h="8847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госоргана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Истребование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дополнительных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документов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Оказание услуг при неполном пакете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отказов оказания государственных услуг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оказания государственных услуг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Иные нарушения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49211"/>
                  </a:ext>
                </a:extLst>
              </a:tr>
              <a:tr h="5355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Управление предпринимательства и инвестиций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81136"/>
                  </a:ext>
                </a:extLst>
              </a:tr>
              <a:tr h="514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Управление спорта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32197"/>
                  </a:ext>
                </a:extLst>
              </a:tr>
              <a:tr h="514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noProof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</a:t>
                      </a:r>
                      <a:r>
                        <a:rPr lang="ru-RU" sz="1000" noProof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000" noProof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noProof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Бостандыкского</a:t>
                      </a:r>
                      <a:r>
                        <a:rPr lang="ru-RU" sz="1000" noProof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района</a:t>
                      </a:r>
                      <a:endParaRPr lang="ru-RU" sz="1000" noProof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18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79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603269"/>
                  </a:ext>
                </a:extLst>
              </a:tr>
              <a:tr h="428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kk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Жетысуского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района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922471"/>
                  </a:ext>
                </a:extLst>
              </a:tr>
              <a:tr h="514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акима Турксибского района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45277"/>
                  </a:ext>
                </a:extLst>
              </a:tr>
              <a:tr h="428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k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Алатауского района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16672"/>
                  </a:ext>
                </a:extLst>
              </a:tr>
              <a:tr h="4285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k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Медеуского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района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858579"/>
                  </a:ext>
                </a:extLst>
              </a:tr>
              <a:tr h="4905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kk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Аппарат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Наурызбайского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района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776432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1CE3C161-8DA9-4CD4-9522-BE28027FC19E}"/>
              </a:ext>
            </a:extLst>
          </p:cNvPr>
          <p:cNvGraphicFramePr>
            <a:graphicFrameLocks noGrp="1"/>
          </p:cNvGraphicFramePr>
          <p:nvPr/>
        </p:nvGraphicFramePr>
        <p:xfrm>
          <a:off x="150321" y="1996012"/>
          <a:ext cx="5395767" cy="4741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330">
                  <a:extLst>
                    <a:ext uri="{9D8B030D-6E8A-4147-A177-3AD203B41FA5}">
                      <a16:colId xmlns:a16="http://schemas.microsoft.com/office/drawing/2014/main" val="4075734435"/>
                    </a:ext>
                  </a:extLst>
                </a:gridCol>
                <a:gridCol w="1079154">
                  <a:extLst>
                    <a:ext uri="{9D8B030D-6E8A-4147-A177-3AD203B41FA5}">
                      <a16:colId xmlns:a16="http://schemas.microsoft.com/office/drawing/2014/main" val="1341371680"/>
                    </a:ext>
                  </a:extLst>
                </a:gridCol>
                <a:gridCol w="922099">
                  <a:extLst>
                    <a:ext uri="{9D8B030D-6E8A-4147-A177-3AD203B41FA5}">
                      <a16:colId xmlns:a16="http://schemas.microsoft.com/office/drawing/2014/main" val="4030786999"/>
                    </a:ext>
                  </a:extLst>
                </a:gridCol>
                <a:gridCol w="554878">
                  <a:extLst>
                    <a:ext uri="{9D8B030D-6E8A-4147-A177-3AD203B41FA5}">
                      <a16:colId xmlns:a16="http://schemas.microsoft.com/office/drawing/2014/main" val="4122472286"/>
                    </a:ext>
                  </a:extLst>
                </a:gridCol>
                <a:gridCol w="882262">
                  <a:extLst>
                    <a:ext uri="{9D8B030D-6E8A-4147-A177-3AD203B41FA5}">
                      <a16:colId xmlns:a16="http://schemas.microsoft.com/office/drawing/2014/main" val="1602773389"/>
                    </a:ext>
                  </a:extLst>
                </a:gridCol>
                <a:gridCol w="569894">
                  <a:extLst>
                    <a:ext uri="{9D8B030D-6E8A-4147-A177-3AD203B41FA5}">
                      <a16:colId xmlns:a16="http://schemas.microsoft.com/office/drawing/2014/main" val="2717077117"/>
                    </a:ext>
                  </a:extLst>
                </a:gridCol>
                <a:gridCol w="616659">
                  <a:extLst>
                    <a:ext uri="{9D8B030D-6E8A-4147-A177-3AD203B41FA5}">
                      <a16:colId xmlns:a16="http://schemas.microsoft.com/office/drawing/2014/main" val="2785948849"/>
                    </a:ext>
                  </a:extLst>
                </a:gridCol>
                <a:gridCol w="462491">
                  <a:extLst>
                    <a:ext uri="{9D8B030D-6E8A-4147-A177-3AD203B41FA5}">
                      <a16:colId xmlns:a16="http://schemas.microsoft.com/office/drawing/2014/main" val="1706723109"/>
                    </a:ext>
                  </a:extLst>
                </a:gridCol>
              </a:tblGrid>
              <a:tr h="1445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№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п/п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госоргана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Истребование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fontAlgn="ctr"/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дополнительных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документов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Оказание услуг при неполном пакете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отказов оказания государственных услуг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оказания государственных услуг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Иные нарушения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99258"/>
                  </a:ext>
                </a:extLst>
              </a:tr>
              <a:tr h="1149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городского планирования и урбанистики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92045"/>
                  </a:ext>
                </a:extLst>
              </a:tr>
              <a:tr h="6451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Управление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земельных отношений 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206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99308"/>
                  </a:ext>
                </a:extLst>
              </a:tr>
              <a:tr h="9690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экологии и окружающей среды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98410"/>
                  </a:ext>
                </a:extLst>
              </a:tr>
              <a:tr h="532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культуры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936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7633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152400" y="1066800"/>
            <a:ext cx="11765844" cy="8809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ГОСУДАРСТВЕННО-</a:t>
            </a:r>
            <a:r>
              <a:rPr lang="kk-KZ" sz="2700" u="sng" kern="1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ПРАВОВЫЕ ВОПРОСЫ</a:t>
            </a:r>
            <a:br>
              <a:rPr lang="ru-RU" dirty="0">
                <a:latin typeface="Century Gothica "/>
              </a:rPr>
            </a:br>
            <a:br>
              <a:rPr lang="en-US" dirty="0">
                <a:solidFill>
                  <a:srgbClr val="FFFFFF"/>
                </a:solidFill>
                <a:latin typeface="Century Gothica "/>
                <a:ea typeface="Noto Sans" panose="020B0502040504020204" pitchFamily="34"/>
                <a:cs typeface="Noto Sans" panose="020B0502040504020204" pitchFamily="34"/>
              </a:rPr>
            </a:br>
            <a:br>
              <a:rPr lang="en-US" dirty="0">
                <a:solidFill>
                  <a:srgbClr val="2C4467"/>
                </a:solidFill>
                <a:latin typeface="Century Gothica "/>
              </a:rPr>
            </a:br>
            <a:endParaRPr dirty="0">
              <a:solidFill>
                <a:srgbClr val="2C4467"/>
              </a:solidFill>
              <a:latin typeface="Century Gothica "/>
            </a:endParaRPr>
          </a:p>
        </p:txBody>
      </p:sp>
      <p:sp>
        <p:nvSpPr>
          <p:cNvPr id="2925" name="Shape 2925"/>
          <p:cNvSpPr/>
          <p:nvPr/>
        </p:nvSpPr>
        <p:spPr>
          <a:xfrm>
            <a:off x="228600" y="160020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9">
            <a:extLst>
              <a:ext uri="{FF2B5EF4-FFF2-40B4-BE49-F238E27FC236}">
                <a16:creationId xmlns:a16="http://schemas.microsoft.com/office/drawing/2014/main" id="{21AD1BE3-5268-42C4-B92F-5BE8A5DADC2F}"/>
              </a:ext>
            </a:extLst>
          </p:cNvPr>
          <p:cNvSpPr/>
          <p:nvPr/>
        </p:nvSpPr>
        <p:spPr>
          <a:xfrm rot="5400000">
            <a:off x="686576" y="6261609"/>
            <a:ext cx="180340" cy="1030605"/>
          </a:xfrm>
          <a:custGeom>
            <a:avLst/>
            <a:gdLst/>
            <a:ahLst/>
            <a:cxnLst/>
            <a:rect l="l" t="t" r="r" b="b"/>
            <a:pathLst>
              <a:path w="180340" h="1030605">
                <a:moveTo>
                  <a:pt x="0" y="1030477"/>
                </a:moveTo>
                <a:lnTo>
                  <a:pt x="179997" y="1030477"/>
                </a:lnTo>
                <a:lnTo>
                  <a:pt x="179997" y="0"/>
                </a:lnTo>
                <a:lnTo>
                  <a:pt x="0" y="0"/>
                </a:lnTo>
                <a:lnTo>
                  <a:pt x="0" y="1030477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Прямоугольник 222">
            <a:extLst>
              <a:ext uri="{FF2B5EF4-FFF2-40B4-BE49-F238E27FC236}">
                <a16:creationId xmlns:a16="http://schemas.microsoft.com/office/drawing/2014/main" id="{3352DD45-04AA-4CB3-8FB4-FE889E441360}"/>
              </a:ext>
            </a:extLst>
          </p:cNvPr>
          <p:cNvSpPr/>
          <p:nvPr/>
        </p:nvSpPr>
        <p:spPr>
          <a:xfrm>
            <a:off x="4354852" y="2172703"/>
            <a:ext cx="3417548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Наполняемость платформы «Судебный кабинет»</a:t>
            </a: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100 %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Прямоугольник 223">
            <a:extLst>
              <a:ext uri="{FF2B5EF4-FFF2-40B4-BE49-F238E27FC236}">
                <a16:creationId xmlns:a16="http://schemas.microsoft.com/office/drawing/2014/main" id="{5C466634-6375-4E68-B2B9-2C407C40FE5E}"/>
              </a:ext>
            </a:extLst>
          </p:cNvPr>
          <p:cNvSpPr/>
          <p:nvPr/>
        </p:nvSpPr>
        <p:spPr>
          <a:xfrm>
            <a:off x="1143000" y="2169427"/>
            <a:ext cx="356995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Направлены в суд</a:t>
            </a:r>
          </a:p>
          <a:p>
            <a:pPr algn="just">
              <a:lnSpc>
                <a:spcPts val="2000"/>
              </a:lnSpc>
              <a:defRPr/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исковые заявление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endParaRPr lang="ru-RU" sz="54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ts val="2000"/>
              </a:lnSpc>
              <a:defRPr/>
            </a:pP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</a:p>
          <a:p>
            <a:pPr algn="just">
              <a:lnSpc>
                <a:spcPts val="2000"/>
              </a:lnSpc>
              <a:defRPr/>
            </a:pPr>
            <a:endParaRPr lang="ru-RU" sz="1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971772" y="3365140"/>
            <a:ext cx="11147297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>
                <a:latin typeface="Arial" pitchFamily="34" charset="0"/>
                <a:cs typeface="Arial" pitchFamily="34" charset="0"/>
              </a:rPr>
              <a:t>ПРИМЕЧЕНИЕ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k-KZ" sz="1400" dirty="0" err="1">
                <a:latin typeface="Arial" pitchFamily="34" charset="0"/>
                <a:cs typeface="Arial" pitchFamily="34" charset="0"/>
              </a:rPr>
              <a:t>Согласно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созданной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новой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платформе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по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судебным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делам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заполнены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все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пункты.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Наполняемость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100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%.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Иск в отношении действие Управления не поступало. </a:t>
            </a:r>
            <a:endParaRPr lang="kk-KZ" sz="1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kk-KZ" sz="1400" dirty="0">
                <a:latin typeface="Arial" pitchFamily="34" charset="0"/>
                <a:cs typeface="Arial" pitchFamily="34" charset="0"/>
              </a:rPr>
              <a:t>В </a:t>
            </a:r>
            <a:r>
              <a:rPr lang="kk-KZ" sz="1400" dirty="0" err="1">
                <a:latin typeface="Arial" pitchFamily="34" charset="0"/>
                <a:cs typeface="Arial" pitchFamily="34" charset="0"/>
              </a:rPr>
              <a:t>подсистеме</a:t>
            </a:r>
            <a:r>
              <a:rPr lang="kk-KZ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«Судебный кабинет» были направлены в Специализированный межрайонный экономический суд г. Алматы  исковые заявление в связи с неисполнением Договорных обязательств поставщикам для признании недобросовестным участником государственных закупок.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Проведен внутренний анализ коррупционных рисков в Управлении, по итогам составлен аналитическая справка.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Проведена разъяснительная работа, консультация по конкурсным документациям руководителем административно-хозяйственного отдела . </a:t>
            </a:r>
            <a:endParaRPr lang="kk-KZ" sz="1400" dirty="0">
              <a:latin typeface="Arial" pitchFamily="34" charset="0"/>
              <a:cs typeface="Arial" pitchFamily="34" charset="0"/>
            </a:endParaRP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50479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3"/>
          <p:cNvSpPr/>
          <p:nvPr/>
        </p:nvSpPr>
        <p:spPr>
          <a:xfrm>
            <a:off x="213078" y="218552"/>
            <a:ext cx="11765844" cy="6450308"/>
          </a:xfrm>
          <a:prstGeom prst="rect">
            <a:avLst/>
          </a:prstGeom>
          <a:solidFill>
            <a:srgbClr val="1F385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bject 6"/>
          <p:cNvSpPr txBox="1">
            <a:spLocks noGrp="1"/>
          </p:cNvSpPr>
          <p:nvPr>
            <p:ph type="title"/>
          </p:nvPr>
        </p:nvSpPr>
        <p:spPr>
          <a:xfrm>
            <a:off x="179832" y="3048000"/>
            <a:ext cx="1183217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2800" spc="20" dirty="0">
                <a:latin typeface="Century Gothic" pitchFamily="34" charset="0"/>
              </a:rPr>
              <a:t>Спасибо за внимание</a:t>
            </a:r>
            <a:r>
              <a:rPr lang="en-US" sz="2800" spc="20" dirty="0">
                <a:latin typeface="Century Gothic" pitchFamily="34" charset="0"/>
              </a:rPr>
              <a:t>!</a:t>
            </a:r>
            <a:endParaRPr lang="ru-RU" sz="2800" spc="20" dirty="0">
              <a:latin typeface="Century Gothic" pitchFamily="34" charset="0"/>
            </a:endParaRPr>
          </a:p>
        </p:txBody>
      </p:sp>
      <p:grpSp>
        <p:nvGrpSpPr>
          <p:cNvPr id="90" name="Группа 89"/>
          <p:cNvGrpSpPr/>
          <p:nvPr/>
        </p:nvGrpSpPr>
        <p:grpSpPr>
          <a:xfrm>
            <a:off x="-6337" y="0"/>
            <a:ext cx="12193343" cy="382587"/>
            <a:chOff x="0" y="6401651"/>
            <a:chExt cx="12193343" cy="382587"/>
          </a:xfrm>
        </p:grpSpPr>
        <p:grpSp>
          <p:nvGrpSpPr>
            <p:cNvPr id="91" name="Группа 90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97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4" name="Группа 93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95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116" name="Группа 115"/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139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120" name="object 48"/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48"/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214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1" name="Прямая соединительная линия 110"/>
          <p:cNvCxnSpPr/>
          <p:nvPr/>
        </p:nvCxnSpPr>
        <p:spPr>
          <a:xfrm>
            <a:off x="152400" y="1524000"/>
            <a:ext cx="117994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bject 6"/>
          <p:cNvSpPr txBox="1">
            <a:spLocks/>
          </p:cNvSpPr>
          <p:nvPr/>
        </p:nvSpPr>
        <p:spPr>
          <a:xfrm>
            <a:off x="951978" y="1099639"/>
            <a:ext cx="10674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/>
            <a:r>
              <a:rPr lang="ru-RU" kern="0" spc="20" dirty="0">
                <a:latin typeface="Century Gothic" pitchFamily="34" charset="0"/>
              </a:rPr>
              <a:t>Государственные услуги </a:t>
            </a:r>
            <a:r>
              <a:rPr lang="ru-RU" sz="2000" kern="0" spc="50" dirty="0">
                <a:latin typeface="Century Gothic" pitchFamily="34" charset="0"/>
              </a:rPr>
              <a:t>по итогам внутреннего контроля </a:t>
            </a:r>
            <a:endParaRPr lang="ru-RU" kern="0" spc="20" dirty="0">
              <a:latin typeface="Century Gothic" pitchFamily="34" charset="0"/>
            </a:endParaRPr>
          </a:p>
        </p:txBody>
      </p:sp>
      <p:grpSp>
        <p:nvGrpSpPr>
          <p:cNvPr id="5" name="Группа 57"/>
          <p:cNvGrpSpPr/>
          <p:nvPr/>
        </p:nvGrpSpPr>
        <p:grpSpPr>
          <a:xfrm>
            <a:off x="381000" y="327663"/>
            <a:ext cx="1622351" cy="500489"/>
            <a:chOff x="776751" y="158334"/>
            <a:chExt cx="1622351" cy="500489"/>
          </a:xfrm>
        </p:grpSpPr>
        <p:sp>
          <p:nvSpPr>
            <p:cNvPr id="59" name="object 23"/>
            <p:cNvSpPr/>
            <p:nvPr/>
          </p:nvSpPr>
          <p:spPr>
            <a:xfrm>
              <a:off x="776751" y="158334"/>
              <a:ext cx="409359" cy="5004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1" name="object 24"/>
            <p:cNvSpPr/>
            <p:nvPr/>
          </p:nvSpPr>
          <p:spPr>
            <a:xfrm>
              <a:off x="1353837" y="284054"/>
              <a:ext cx="720725" cy="70485"/>
            </a:xfrm>
            <a:custGeom>
              <a:avLst/>
              <a:gdLst/>
              <a:ahLst/>
              <a:cxnLst/>
              <a:rect l="l" t="t" r="r" b="b"/>
              <a:pathLst>
                <a:path w="720725" h="70484">
                  <a:moveTo>
                    <a:pt x="672896" y="20205"/>
                  </a:moveTo>
                  <a:lnTo>
                    <a:pt x="664641" y="20205"/>
                  </a:lnTo>
                  <a:lnTo>
                    <a:pt x="664641" y="68656"/>
                  </a:lnTo>
                  <a:lnTo>
                    <a:pt x="664933" y="68656"/>
                  </a:lnTo>
                  <a:lnTo>
                    <a:pt x="670039" y="69062"/>
                  </a:lnTo>
                  <a:lnTo>
                    <a:pt x="676935" y="69265"/>
                  </a:lnTo>
                  <a:lnTo>
                    <a:pt x="692073" y="69265"/>
                  </a:lnTo>
                  <a:lnTo>
                    <a:pt x="696607" y="68186"/>
                  </a:lnTo>
                  <a:lnTo>
                    <a:pt x="701916" y="63868"/>
                  </a:lnTo>
                  <a:lnTo>
                    <a:pt x="702343" y="62598"/>
                  </a:lnTo>
                  <a:lnTo>
                    <a:pt x="684339" y="62598"/>
                  </a:lnTo>
                  <a:lnTo>
                    <a:pt x="672896" y="62496"/>
                  </a:lnTo>
                  <a:lnTo>
                    <a:pt x="672896" y="45275"/>
                  </a:lnTo>
                  <a:lnTo>
                    <a:pt x="702162" y="45275"/>
                  </a:lnTo>
                  <a:lnTo>
                    <a:pt x="701890" y="44488"/>
                  </a:lnTo>
                  <a:lnTo>
                    <a:pt x="696442" y="40106"/>
                  </a:lnTo>
                  <a:lnTo>
                    <a:pt x="691502" y="39001"/>
                  </a:lnTo>
                  <a:lnTo>
                    <a:pt x="672896" y="39001"/>
                  </a:lnTo>
                  <a:lnTo>
                    <a:pt x="672896" y="20205"/>
                  </a:lnTo>
                  <a:close/>
                </a:path>
                <a:path w="720725" h="70484">
                  <a:moveTo>
                    <a:pt x="702162" y="45275"/>
                  </a:moveTo>
                  <a:lnTo>
                    <a:pt x="688314" y="45275"/>
                  </a:lnTo>
                  <a:lnTo>
                    <a:pt x="691045" y="45885"/>
                  </a:lnTo>
                  <a:lnTo>
                    <a:pt x="693953" y="48348"/>
                  </a:lnTo>
                  <a:lnTo>
                    <a:pt x="694690" y="50584"/>
                  </a:lnTo>
                  <a:lnTo>
                    <a:pt x="694690" y="57353"/>
                  </a:lnTo>
                  <a:lnTo>
                    <a:pt x="693940" y="59689"/>
                  </a:lnTo>
                  <a:lnTo>
                    <a:pt x="690956" y="62014"/>
                  </a:lnTo>
                  <a:lnTo>
                    <a:pt x="688251" y="62598"/>
                  </a:lnTo>
                  <a:lnTo>
                    <a:pt x="702343" y="62598"/>
                  </a:lnTo>
                  <a:lnTo>
                    <a:pt x="703249" y="59905"/>
                  </a:lnTo>
                  <a:lnTo>
                    <a:pt x="703223" y="48348"/>
                  </a:lnTo>
                  <a:lnTo>
                    <a:pt x="702162" y="45275"/>
                  </a:lnTo>
                  <a:close/>
                </a:path>
                <a:path w="720725" h="70484">
                  <a:moveTo>
                    <a:pt x="720661" y="20205"/>
                  </a:moveTo>
                  <a:lnTo>
                    <a:pt x="712101" y="20205"/>
                  </a:lnTo>
                  <a:lnTo>
                    <a:pt x="712101" y="68656"/>
                  </a:lnTo>
                  <a:lnTo>
                    <a:pt x="720661" y="68656"/>
                  </a:lnTo>
                  <a:lnTo>
                    <a:pt x="720661" y="20205"/>
                  </a:lnTo>
                  <a:close/>
                </a:path>
                <a:path w="720725" h="70484">
                  <a:moveTo>
                    <a:pt x="642747" y="19011"/>
                  </a:moveTo>
                  <a:lnTo>
                    <a:pt x="628015" y="19011"/>
                  </a:lnTo>
                  <a:lnTo>
                    <a:pt x="622096" y="20916"/>
                  </a:lnTo>
                  <a:lnTo>
                    <a:pt x="615124" y="28549"/>
                  </a:lnTo>
                  <a:lnTo>
                    <a:pt x="613384" y="35090"/>
                  </a:lnTo>
                  <a:lnTo>
                    <a:pt x="613384" y="53733"/>
                  </a:lnTo>
                  <a:lnTo>
                    <a:pt x="615111" y="60324"/>
                  </a:lnTo>
                  <a:lnTo>
                    <a:pt x="622007" y="67944"/>
                  </a:lnTo>
                  <a:lnTo>
                    <a:pt x="627951" y="69862"/>
                  </a:lnTo>
                  <a:lnTo>
                    <a:pt x="642683" y="69862"/>
                  </a:lnTo>
                  <a:lnTo>
                    <a:pt x="648182" y="69024"/>
                  </a:lnTo>
                  <a:lnTo>
                    <a:pt x="652894" y="67373"/>
                  </a:lnTo>
                  <a:lnTo>
                    <a:pt x="652235" y="62699"/>
                  </a:lnTo>
                  <a:lnTo>
                    <a:pt x="631926" y="62699"/>
                  </a:lnTo>
                  <a:lnTo>
                    <a:pt x="627888" y="61404"/>
                  </a:lnTo>
                  <a:lnTo>
                    <a:pt x="623379" y="56222"/>
                  </a:lnTo>
                  <a:lnTo>
                    <a:pt x="622249" y="51409"/>
                  </a:lnTo>
                  <a:lnTo>
                    <a:pt x="622249" y="37414"/>
                  </a:lnTo>
                  <a:lnTo>
                    <a:pt x="623392" y="32638"/>
                  </a:lnTo>
                  <a:lnTo>
                    <a:pt x="627964" y="27470"/>
                  </a:lnTo>
                  <a:lnTo>
                    <a:pt x="631990" y="26174"/>
                  </a:lnTo>
                  <a:lnTo>
                    <a:pt x="651019" y="26174"/>
                  </a:lnTo>
                  <a:lnTo>
                    <a:pt x="651992" y="21297"/>
                  </a:lnTo>
                  <a:lnTo>
                    <a:pt x="647954" y="19773"/>
                  </a:lnTo>
                  <a:lnTo>
                    <a:pt x="642747" y="19011"/>
                  </a:lnTo>
                  <a:close/>
                </a:path>
                <a:path w="720725" h="70484">
                  <a:moveTo>
                    <a:pt x="652094" y="61696"/>
                  </a:moveTo>
                  <a:lnTo>
                    <a:pt x="647915" y="62356"/>
                  </a:lnTo>
                  <a:lnTo>
                    <a:pt x="643140" y="62699"/>
                  </a:lnTo>
                  <a:lnTo>
                    <a:pt x="652235" y="62699"/>
                  </a:lnTo>
                  <a:lnTo>
                    <a:pt x="652094" y="61696"/>
                  </a:lnTo>
                  <a:close/>
                </a:path>
                <a:path w="720725" h="70484">
                  <a:moveTo>
                    <a:pt x="651019" y="26174"/>
                  </a:moveTo>
                  <a:lnTo>
                    <a:pt x="642150" y="26174"/>
                  </a:lnTo>
                  <a:lnTo>
                    <a:pt x="646518" y="26365"/>
                  </a:lnTo>
                  <a:lnTo>
                    <a:pt x="650900" y="26771"/>
                  </a:lnTo>
                  <a:lnTo>
                    <a:pt x="651019" y="26174"/>
                  </a:lnTo>
                  <a:close/>
                </a:path>
                <a:path w="720725" h="70484">
                  <a:moveTo>
                    <a:pt x="599338" y="26174"/>
                  </a:moveTo>
                  <a:lnTo>
                    <a:pt x="585660" y="26174"/>
                  </a:lnTo>
                  <a:lnTo>
                    <a:pt x="588213" y="26796"/>
                  </a:lnTo>
                  <a:lnTo>
                    <a:pt x="590994" y="29324"/>
                  </a:lnTo>
                  <a:lnTo>
                    <a:pt x="591731" y="31483"/>
                  </a:lnTo>
                  <a:lnTo>
                    <a:pt x="591794" y="38811"/>
                  </a:lnTo>
                  <a:lnTo>
                    <a:pt x="567347" y="38811"/>
                  </a:lnTo>
                  <a:lnTo>
                    <a:pt x="564045" y="39852"/>
                  </a:lnTo>
                  <a:lnTo>
                    <a:pt x="559333" y="44030"/>
                  </a:lnTo>
                  <a:lnTo>
                    <a:pt x="558152" y="46964"/>
                  </a:lnTo>
                  <a:lnTo>
                    <a:pt x="558152" y="60337"/>
                  </a:lnTo>
                  <a:lnTo>
                    <a:pt x="559447" y="63665"/>
                  </a:lnTo>
                  <a:lnTo>
                    <a:pt x="564629" y="68376"/>
                  </a:lnTo>
                  <a:lnTo>
                    <a:pt x="568134" y="69557"/>
                  </a:lnTo>
                  <a:lnTo>
                    <a:pt x="576630" y="69557"/>
                  </a:lnTo>
                  <a:lnTo>
                    <a:pt x="580402" y="68681"/>
                  </a:lnTo>
                  <a:lnTo>
                    <a:pt x="587362" y="65163"/>
                  </a:lnTo>
                  <a:lnTo>
                    <a:pt x="590270" y="63093"/>
                  </a:lnTo>
                  <a:lnTo>
                    <a:pt x="590987" y="62356"/>
                  </a:lnTo>
                  <a:lnTo>
                    <a:pt x="576859" y="62356"/>
                  </a:lnTo>
                  <a:lnTo>
                    <a:pt x="574281" y="62293"/>
                  </a:lnTo>
                  <a:lnTo>
                    <a:pt x="571690" y="62293"/>
                  </a:lnTo>
                  <a:lnTo>
                    <a:pt x="569785" y="61709"/>
                  </a:lnTo>
                  <a:lnTo>
                    <a:pt x="567321" y="59385"/>
                  </a:lnTo>
                  <a:lnTo>
                    <a:pt x="566724" y="57543"/>
                  </a:lnTo>
                  <a:lnTo>
                    <a:pt x="566724" y="47701"/>
                  </a:lnTo>
                  <a:lnTo>
                    <a:pt x="568845" y="45478"/>
                  </a:lnTo>
                  <a:lnTo>
                    <a:pt x="573087" y="45275"/>
                  </a:lnTo>
                  <a:lnTo>
                    <a:pt x="600252" y="45275"/>
                  </a:lnTo>
                  <a:lnTo>
                    <a:pt x="600252" y="28892"/>
                  </a:lnTo>
                  <a:lnTo>
                    <a:pt x="599338" y="26174"/>
                  </a:lnTo>
                  <a:close/>
                </a:path>
                <a:path w="720725" h="70484">
                  <a:moveTo>
                    <a:pt x="600252" y="60705"/>
                  </a:moveTo>
                  <a:lnTo>
                    <a:pt x="592594" y="60705"/>
                  </a:lnTo>
                  <a:lnTo>
                    <a:pt x="593585" y="68656"/>
                  </a:lnTo>
                  <a:lnTo>
                    <a:pt x="600252" y="68656"/>
                  </a:lnTo>
                  <a:lnTo>
                    <a:pt x="600252" y="60705"/>
                  </a:lnTo>
                  <a:close/>
                </a:path>
                <a:path w="720725" h="70484">
                  <a:moveTo>
                    <a:pt x="600252" y="45275"/>
                  </a:moveTo>
                  <a:lnTo>
                    <a:pt x="591794" y="45275"/>
                  </a:lnTo>
                  <a:lnTo>
                    <a:pt x="591794" y="55029"/>
                  </a:lnTo>
                  <a:lnTo>
                    <a:pt x="589076" y="57416"/>
                  </a:lnTo>
                  <a:lnTo>
                    <a:pt x="586117" y="59245"/>
                  </a:lnTo>
                  <a:lnTo>
                    <a:pt x="579755" y="61760"/>
                  </a:lnTo>
                  <a:lnTo>
                    <a:pt x="576859" y="62356"/>
                  </a:lnTo>
                  <a:lnTo>
                    <a:pt x="590987" y="62356"/>
                  </a:lnTo>
                  <a:lnTo>
                    <a:pt x="592594" y="60705"/>
                  </a:lnTo>
                  <a:lnTo>
                    <a:pt x="600252" y="60705"/>
                  </a:lnTo>
                  <a:lnTo>
                    <a:pt x="600252" y="45275"/>
                  </a:lnTo>
                  <a:close/>
                </a:path>
                <a:path w="720725" h="70484">
                  <a:moveTo>
                    <a:pt x="589368" y="19011"/>
                  </a:moveTo>
                  <a:lnTo>
                    <a:pt x="577100" y="19011"/>
                  </a:lnTo>
                  <a:lnTo>
                    <a:pt x="569264" y="19735"/>
                  </a:lnTo>
                  <a:lnTo>
                    <a:pt x="560247" y="21196"/>
                  </a:lnTo>
                  <a:lnTo>
                    <a:pt x="561047" y="27470"/>
                  </a:lnTo>
                  <a:lnTo>
                    <a:pt x="570268" y="26606"/>
                  </a:lnTo>
                  <a:lnTo>
                    <a:pt x="577227" y="26174"/>
                  </a:lnTo>
                  <a:lnTo>
                    <a:pt x="599338" y="26174"/>
                  </a:lnTo>
                  <a:lnTo>
                    <a:pt x="598906" y="24891"/>
                  </a:lnTo>
                  <a:lnTo>
                    <a:pt x="593534" y="20180"/>
                  </a:lnTo>
                  <a:lnTo>
                    <a:pt x="589368" y="19011"/>
                  </a:lnTo>
                  <a:close/>
                </a:path>
                <a:path w="720725" h="70484">
                  <a:moveTo>
                    <a:pt x="544918" y="20205"/>
                  </a:moveTo>
                  <a:lnTo>
                    <a:pt x="520344" y="20205"/>
                  </a:lnTo>
                  <a:lnTo>
                    <a:pt x="517359" y="21132"/>
                  </a:lnTo>
                  <a:lnTo>
                    <a:pt x="513372" y="24841"/>
                  </a:lnTo>
                  <a:lnTo>
                    <a:pt x="512152" y="27698"/>
                  </a:lnTo>
                  <a:lnTo>
                    <a:pt x="511683" y="31546"/>
                  </a:lnTo>
                  <a:lnTo>
                    <a:pt x="510425" y="43751"/>
                  </a:lnTo>
                  <a:lnTo>
                    <a:pt x="509003" y="51879"/>
                  </a:lnTo>
                  <a:lnTo>
                    <a:pt x="498856" y="62699"/>
                  </a:lnTo>
                  <a:lnTo>
                    <a:pt x="499745" y="69164"/>
                  </a:lnTo>
                  <a:lnTo>
                    <a:pt x="519645" y="32931"/>
                  </a:lnTo>
                  <a:lnTo>
                    <a:pt x="519976" y="30683"/>
                  </a:lnTo>
                  <a:lnTo>
                    <a:pt x="520598" y="29108"/>
                  </a:lnTo>
                  <a:lnTo>
                    <a:pt x="522376" y="27317"/>
                  </a:lnTo>
                  <a:lnTo>
                    <a:pt x="523862" y="26873"/>
                  </a:lnTo>
                  <a:lnTo>
                    <a:pt x="544918" y="26873"/>
                  </a:lnTo>
                  <a:lnTo>
                    <a:pt x="544918" y="20205"/>
                  </a:lnTo>
                  <a:close/>
                </a:path>
                <a:path w="720725" h="70484">
                  <a:moveTo>
                    <a:pt x="544918" y="26873"/>
                  </a:moveTo>
                  <a:lnTo>
                    <a:pt x="536460" y="26873"/>
                  </a:lnTo>
                  <a:lnTo>
                    <a:pt x="536460" y="68656"/>
                  </a:lnTo>
                  <a:lnTo>
                    <a:pt x="544918" y="68656"/>
                  </a:lnTo>
                  <a:lnTo>
                    <a:pt x="544918" y="26873"/>
                  </a:lnTo>
                  <a:close/>
                </a:path>
                <a:path w="720725" h="70484">
                  <a:moveTo>
                    <a:pt x="488479" y="26174"/>
                  </a:moveTo>
                  <a:lnTo>
                    <a:pt x="474802" y="26174"/>
                  </a:lnTo>
                  <a:lnTo>
                    <a:pt x="477354" y="26796"/>
                  </a:lnTo>
                  <a:lnTo>
                    <a:pt x="480148" y="29324"/>
                  </a:lnTo>
                  <a:lnTo>
                    <a:pt x="480872" y="31483"/>
                  </a:lnTo>
                  <a:lnTo>
                    <a:pt x="480936" y="38811"/>
                  </a:lnTo>
                  <a:lnTo>
                    <a:pt x="456488" y="38811"/>
                  </a:lnTo>
                  <a:lnTo>
                    <a:pt x="453199" y="39852"/>
                  </a:lnTo>
                  <a:lnTo>
                    <a:pt x="448487" y="44030"/>
                  </a:lnTo>
                  <a:lnTo>
                    <a:pt x="447306" y="46964"/>
                  </a:lnTo>
                  <a:lnTo>
                    <a:pt x="447306" y="60337"/>
                  </a:lnTo>
                  <a:lnTo>
                    <a:pt x="448589" y="63665"/>
                  </a:lnTo>
                  <a:lnTo>
                    <a:pt x="453771" y="68376"/>
                  </a:lnTo>
                  <a:lnTo>
                    <a:pt x="457288" y="69557"/>
                  </a:lnTo>
                  <a:lnTo>
                    <a:pt x="465772" y="69557"/>
                  </a:lnTo>
                  <a:lnTo>
                    <a:pt x="469544" y="68681"/>
                  </a:lnTo>
                  <a:lnTo>
                    <a:pt x="476516" y="65163"/>
                  </a:lnTo>
                  <a:lnTo>
                    <a:pt x="479412" y="63093"/>
                  </a:lnTo>
                  <a:lnTo>
                    <a:pt x="480129" y="62356"/>
                  </a:lnTo>
                  <a:lnTo>
                    <a:pt x="466013" y="62356"/>
                  </a:lnTo>
                  <a:lnTo>
                    <a:pt x="463423" y="62293"/>
                  </a:lnTo>
                  <a:lnTo>
                    <a:pt x="460844" y="62293"/>
                  </a:lnTo>
                  <a:lnTo>
                    <a:pt x="458927" y="61709"/>
                  </a:lnTo>
                  <a:lnTo>
                    <a:pt x="456476" y="59385"/>
                  </a:lnTo>
                  <a:lnTo>
                    <a:pt x="455866" y="57543"/>
                  </a:lnTo>
                  <a:lnTo>
                    <a:pt x="455866" y="47701"/>
                  </a:lnTo>
                  <a:lnTo>
                    <a:pt x="457987" y="45478"/>
                  </a:lnTo>
                  <a:lnTo>
                    <a:pt x="462229" y="45275"/>
                  </a:lnTo>
                  <a:lnTo>
                    <a:pt x="489394" y="45275"/>
                  </a:lnTo>
                  <a:lnTo>
                    <a:pt x="489394" y="28892"/>
                  </a:lnTo>
                  <a:lnTo>
                    <a:pt x="488479" y="26174"/>
                  </a:lnTo>
                  <a:close/>
                </a:path>
                <a:path w="720725" h="70484">
                  <a:moveTo>
                    <a:pt x="489394" y="60705"/>
                  </a:moveTo>
                  <a:lnTo>
                    <a:pt x="481736" y="60705"/>
                  </a:lnTo>
                  <a:lnTo>
                    <a:pt x="482727" y="68656"/>
                  </a:lnTo>
                  <a:lnTo>
                    <a:pt x="489394" y="68656"/>
                  </a:lnTo>
                  <a:lnTo>
                    <a:pt x="489394" y="60705"/>
                  </a:lnTo>
                  <a:close/>
                </a:path>
                <a:path w="720725" h="70484">
                  <a:moveTo>
                    <a:pt x="489394" y="45275"/>
                  </a:moveTo>
                  <a:lnTo>
                    <a:pt x="480936" y="45275"/>
                  </a:lnTo>
                  <a:lnTo>
                    <a:pt x="480936" y="55029"/>
                  </a:lnTo>
                  <a:lnTo>
                    <a:pt x="478218" y="57416"/>
                  </a:lnTo>
                  <a:lnTo>
                    <a:pt x="475259" y="59245"/>
                  </a:lnTo>
                  <a:lnTo>
                    <a:pt x="468896" y="61760"/>
                  </a:lnTo>
                  <a:lnTo>
                    <a:pt x="466013" y="62356"/>
                  </a:lnTo>
                  <a:lnTo>
                    <a:pt x="480129" y="62356"/>
                  </a:lnTo>
                  <a:lnTo>
                    <a:pt x="481736" y="60705"/>
                  </a:lnTo>
                  <a:lnTo>
                    <a:pt x="489394" y="60705"/>
                  </a:lnTo>
                  <a:lnTo>
                    <a:pt x="489394" y="45275"/>
                  </a:lnTo>
                  <a:close/>
                </a:path>
                <a:path w="720725" h="70484">
                  <a:moveTo>
                    <a:pt x="478510" y="19011"/>
                  </a:moveTo>
                  <a:lnTo>
                    <a:pt x="466242" y="19011"/>
                  </a:lnTo>
                  <a:lnTo>
                    <a:pt x="458419" y="19735"/>
                  </a:lnTo>
                  <a:lnTo>
                    <a:pt x="449389" y="21196"/>
                  </a:lnTo>
                  <a:lnTo>
                    <a:pt x="450189" y="27470"/>
                  </a:lnTo>
                  <a:lnTo>
                    <a:pt x="459409" y="26606"/>
                  </a:lnTo>
                  <a:lnTo>
                    <a:pt x="466382" y="26174"/>
                  </a:lnTo>
                  <a:lnTo>
                    <a:pt x="488479" y="26174"/>
                  </a:lnTo>
                  <a:lnTo>
                    <a:pt x="488048" y="24891"/>
                  </a:lnTo>
                  <a:lnTo>
                    <a:pt x="482676" y="20180"/>
                  </a:lnTo>
                  <a:lnTo>
                    <a:pt x="478510" y="19011"/>
                  </a:lnTo>
                  <a:close/>
                </a:path>
                <a:path w="720725" h="70484">
                  <a:moveTo>
                    <a:pt x="405015" y="20205"/>
                  </a:moveTo>
                  <a:lnTo>
                    <a:pt x="396557" y="20205"/>
                  </a:lnTo>
                  <a:lnTo>
                    <a:pt x="396557" y="68656"/>
                  </a:lnTo>
                  <a:lnTo>
                    <a:pt x="405015" y="68656"/>
                  </a:lnTo>
                  <a:lnTo>
                    <a:pt x="404890" y="49060"/>
                  </a:lnTo>
                  <a:lnTo>
                    <a:pt x="404609" y="46774"/>
                  </a:lnTo>
                  <a:lnTo>
                    <a:pt x="427304" y="46774"/>
                  </a:lnTo>
                  <a:lnTo>
                    <a:pt x="418744" y="43586"/>
                  </a:lnTo>
                  <a:lnTo>
                    <a:pt x="418744" y="43281"/>
                  </a:lnTo>
                  <a:lnTo>
                    <a:pt x="426639" y="40208"/>
                  </a:lnTo>
                  <a:lnTo>
                    <a:pt x="404520" y="40208"/>
                  </a:lnTo>
                  <a:lnTo>
                    <a:pt x="404795" y="38544"/>
                  </a:lnTo>
                  <a:lnTo>
                    <a:pt x="404916" y="37477"/>
                  </a:lnTo>
                  <a:lnTo>
                    <a:pt x="405015" y="20205"/>
                  </a:lnTo>
                  <a:close/>
                </a:path>
                <a:path w="720725" h="70484">
                  <a:moveTo>
                    <a:pt x="427304" y="46774"/>
                  </a:moveTo>
                  <a:lnTo>
                    <a:pt x="413169" y="46774"/>
                  </a:lnTo>
                  <a:lnTo>
                    <a:pt x="414426" y="46951"/>
                  </a:lnTo>
                  <a:lnTo>
                    <a:pt x="416687" y="47675"/>
                  </a:lnTo>
                  <a:lnTo>
                    <a:pt x="429793" y="68656"/>
                  </a:lnTo>
                  <a:lnTo>
                    <a:pt x="438645" y="68656"/>
                  </a:lnTo>
                  <a:lnTo>
                    <a:pt x="428599" y="47993"/>
                  </a:lnTo>
                  <a:lnTo>
                    <a:pt x="427304" y="46774"/>
                  </a:lnTo>
                  <a:close/>
                </a:path>
                <a:path w="720725" h="70484">
                  <a:moveTo>
                    <a:pt x="437261" y="20205"/>
                  </a:moveTo>
                  <a:lnTo>
                    <a:pt x="428498" y="20205"/>
                  </a:lnTo>
                  <a:lnTo>
                    <a:pt x="427101" y="24053"/>
                  </a:lnTo>
                  <a:lnTo>
                    <a:pt x="425983" y="26936"/>
                  </a:lnTo>
                  <a:lnTo>
                    <a:pt x="413600" y="40208"/>
                  </a:lnTo>
                  <a:lnTo>
                    <a:pt x="426639" y="40208"/>
                  </a:lnTo>
                  <a:lnTo>
                    <a:pt x="428371" y="38544"/>
                  </a:lnTo>
                  <a:lnTo>
                    <a:pt x="429425" y="37477"/>
                  </a:lnTo>
                  <a:lnTo>
                    <a:pt x="430022" y="36588"/>
                  </a:lnTo>
                  <a:lnTo>
                    <a:pt x="431342" y="34061"/>
                  </a:lnTo>
                  <a:lnTo>
                    <a:pt x="432676" y="31699"/>
                  </a:lnTo>
                  <a:lnTo>
                    <a:pt x="433222" y="30479"/>
                  </a:lnTo>
                  <a:lnTo>
                    <a:pt x="435876" y="23926"/>
                  </a:lnTo>
                  <a:lnTo>
                    <a:pt x="437261" y="20205"/>
                  </a:lnTo>
                  <a:close/>
                </a:path>
                <a:path w="720725" h="70484">
                  <a:moveTo>
                    <a:pt x="310870" y="20205"/>
                  </a:moveTo>
                  <a:lnTo>
                    <a:pt x="302615" y="20205"/>
                  </a:lnTo>
                  <a:lnTo>
                    <a:pt x="302615" y="68656"/>
                  </a:lnTo>
                  <a:lnTo>
                    <a:pt x="302920" y="68656"/>
                  </a:lnTo>
                  <a:lnTo>
                    <a:pt x="308025" y="69062"/>
                  </a:lnTo>
                  <a:lnTo>
                    <a:pt x="314921" y="69265"/>
                  </a:lnTo>
                  <a:lnTo>
                    <a:pt x="330047" y="69265"/>
                  </a:lnTo>
                  <a:lnTo>
                    <a:pt x="334594" y="68186"/>
                  </a:lnTo>
                  <a:lnTo>
                    <a:pt x="339902" y="63868"/>
                  </a:lnTo>
                  <a:lnTo>
                    <a:pt x="340326" y="62598"/>
                  </a:lnTo>
                  <a:lnTo>
                    <a:pt x="322326" y="62598"/>
                  </a:lnTo>
                  <a:lnTo>
                    <a:pt x="310870" y="62496"/>
                  </a:lnTo>
                  <a:lnTo>
                    <a:pt x="310870" y="45275"/>
                  </a:lnTo>
                  <a:lnTo>
                    <a:pt x="340136" y="45275"/>
                  </a:lnTo>
                  <a:lnTo>
                    <a:pt x="339864" y="44488"/>
                  </a:lnTo>
                  <a:lnTo>
                    <a:pt x="334429" y="40106"/>
                  </a:lnTo>
                  <a:lnTo>
                    <a:pt x="329476" y="39001"/>
                  </a:lnTo>
                  <a:lnTo>
                    <a:pt x="310870" y="39001"/>
                  </a:lnTo>
                  <a:lnTo>
                    <a:pt x="310870" y="20205"/>
                  </a:lnTo>
                  <a:close/>
                </a:path>
                <a:path w="720725" h="70484">
                  <a:moveTo>
                    <a:pt x="340136" y="45275"/>
                  </a:moveTo>
                  <a:lnTo>
                    <a:pt x="326301" y="45275"/>
                  </a:lnTo>
                  <a:lnTo>
                    <a:pt x="329018" y="45885"/>
                  </a:lnTo>
                  <a:lnTo>
                    <a:pt x="331939" y="48348"/>
                  </a:lnTo>
                  <a:lnTo>
                    <a:pt x="332663" y="50584"/>
                  </a:lnTo>
                  <a:lnTo>
                    <a:pt x="332663" y="57353"/>
                  </a:lnTo>
                  <a:lnTo>
                    <a:pt x="331914" y="59689"/>
                  </a:lnTo>
                  <a:lnTo>
                    <a:pt x="328942" y="62014"/>
                  </a:lnTo>
                  <a:lnTo>
                    <a:pt x="326237" y="62598"/>
                  </a:lnTo>
                  <a:lnTo>
                    <a:pt x="340326" y="62598"/>
                  </a:lnTo>
                  <a:lnTo>
                    <a:pt x="341223" y="59905"/>
                  </a:lnTo>
                  <a:lnTo>
                    <a:pt x="341197" y="48348"/>
                  </a:lnTo>
                  <a:lnTo>
                    <a:pt x="340136" y="45275"/>
                  </a:lnTo>
                  <a:close/>
                </a:path>
                <a:path w="720725" h="70484">
                  <a:moveTo>
                    <a:pt x="358635" y="20205"/>
                  </a:moveTo>
                  <a:lnTo>
                    <a:pt x="350075" y="20205"/>
                  </a:lnTo>
                  <a:lnTo>
                    <a:pt x="350075" y="68656"/>
                  </a:lnTo>
                  <a:lnTo>
                    <a:pt x="358635" y="68656"/>
                  </a:lnTo>
                  <a:lnTo>
                    <a:pt x="358635" y="20205"/>
                  </a:lnTo>
                  <a:close/>
                </a:path>
                <a:path w="720725" h="70484">
                  <a:moveTo>
                    <a:pt x="274650" y="27165"/>
                  </a:moveTo>
                  <a:lnTo>
                    <a:pt x="266192" y="27165"/>
                  </a:lnTo>
                  <a:lnTo>
                    <a:pt x="266192" y="68656"/>
                  </a:lnTo>
                  <a:lnTo>
                    <a:pt x="274650" y="68656"/>
                  </a:lnTo>
                  <a:lnTo>
                    <a:pt x="274650" y="27165"/>
                  </a:lnTo>
                  <a:close/>
                </a:path>
                <a:path w="720725" h="70484">
                  <a:moveTo>
                    <a:pt x="292163" y="20205"/>
                  </a:moveTo>
                  <a:lnTo>
                    <a:pt x="248577" y="20205"/>
                  </a:lnTo>
                  <a:lnTo>
                    <a:pt x="248577" y="27165"/>
                  </a:lnTo>
                  <a:lnTo>
                    <a:pt x="292163" y="27165"/>
                  </a:lnTo>
                  <a:lnTo>
                    <a:pt x="292163" y="20205"/>
                  </a:lnTo>
                  <a:close/>
                </a:path>
                <a:path w="720725" h="70484">
                  <a:moveTo>
                    <a:pt x="237718" y="26174"/>
                  </a:moveTo>
                  <a:lnTo>
                    <a:pt x="224040" y="26174"/>
                  </a:lnTo>
                  <a:lnTo>
                    <a:pt x="226580" y="26796"/>
                  </a:lnTo>
                  <a:lnTo>
                    <a:pt x="229374" y="29324"/>
                  </a:lnTo>
                  <a:lnTo>
                    <a:pt x="230111" y="31483"/>
                  </a:lnTo>
                  <a:lnTo>
                    <a:pt x="230174" y="38811"/>
                  </a:lnTo>
                  <a:lnTo>
                    <a:pt x="205727" y="38811"/>
                  </a:lnTo>
                  <a:lnTo>
                    <a:pt x="202425" y="39852"/>
                  </a:lnTo>
                  <a:lnTo>
                    <a:pt x="197713" y="44030"/>
                  </a:lnTo>
                  <a:lnTo>
                    <a:pt x="196532" y="46964"/>
                  </a:lnTo>
                  <a:lnTo>
                    <a:pt x="196532" y="60337"/>
                  </a:lnTo>
                  <a:lnTo>
                    <a:pt x="197827" y="63665"/>
                  </a:lnTo>
                  <a:lnTo>
                    <a:pt x="202996" y="68376"/>
                  </a:lnTo>
                  <a:lnTo>
                    <a:pt x="206514" y="69557"/>
                  </a:lnTo>
                  <a:lnTo>
                    <a:pt x="215011" y="69557"/>
                  </a:lnTo>
                  <a:lnTo>
                    <a:pt x="218782" y="68681"/>
                  </a:lnTo>
                  <a:lnTo>
                    <a:pt x="225742" y="65163"/>
                  </a:lnTo>
                  <a:lnTo>
                    <a:pt x="228650" y="63093"/>
                  </a:lnTo>
                  <a:lnTo>
                    <a:pt x="229367" y="62356"/>
                  </a:lnTo>
                  <a:lnTo>
                    <a:pt x="215239" y="62356"/>
                  </a:lnTo>
                  <a:lnTo>
                    <a:pt x="212661" y="62293"/>
                  </a:lnTo>
                  <a:lnTo>
                    <a:pt x="210070" y="62293"/>
                  </a:lnTo>
                  <a:lnTo>
                    <a:pt x="208165" y="61709"/>
                  </a:lnTo>
                  <a:lnTo>
                    <a:pt x="205701" y="59385"/>
                  </a:lnTo>
                  <a:lnTo>
                    <a:pt x="205105" y="57543"/>
                  </a:lnTo>
                  <a:lnTo>
                    <a:pt x="205105" y="47701"/>
                  </a:lnTo>
                  <a:lnTo>
                    <a:pt x="207225" y="45478"/>
                  </a:lnTo>
                  <a:lnTo>
                    <a:pt x="211467" y="45275"/>
                  </a:lnTo>
                  <a:lnTo>
                    <a:pt x="238633" y="45275"/>
                  </a:lnTo>
                  <a:lnTo>
                    <a:pt x="238633" y="28892"/>
                  </a:lnTo>
                  <a:lnTo>
                    <a:pt x="237718" y="26174"/>
                  </a:lnTo>
                  <a:close/>
                </a:path>
                <a:path w="720725" h="70484">
                  <a:moveTo>
                    <a:pt x="238633" y="60705"/>
                  </a:moveTo>
                  <a:lnTo>
                    <a:pt x="230974" y="60705"/>
                  </a:lnTo>
                  <a:lnTo>
                    <a:pt x="231965" y="68656"/>
                  </a:lnTo>
                  <a:lnTo>
                    <a:pt x="238633" y="68656"/>
                  </a:lnTo>
                  <a:lnTo>
                    <a:pt x="238633" y="60705"/>
                  </a:lnTo>
                  <a:close/>
                </a:path>
                <a:path w="720725" h="70484">
                  <a:moveTo>
                    <a:pt x="238633" y="45275"/>
                  </a:moveTo>
                  <a:lnTo>
                    <a:pt x="230174" y="45275"/>
                  </a:lnTo>
                  <a:lnTo>
                    <a:pt x="230174" y="55029"/>
                  </a:lnTo>
                  <a:lnTo>
                    <a:pt x="227457" y="57416"/>
                  </a:lnTo>
                  <a:lnTo>
                    <a:pt x="224497" y="59245"/>
                  </a:lnTo>
                  <a:lnTo>
                    <a:pt x="218122" y="61760"/>
                  </a:lnTo>
                  <a:lnTo>
                    <a:pt x="215239" y="62356"/>
                  </a:lnTo>
                  <a:lnTo>
                    <a:pt x="229367" y="62356"/>
                  </a:lnTo>
                  <a:lnTo>
                    <a:pt x="230974" y="60705"/>
                  </a:lnTo>
                  <a:lnTo>
                    <a:pt x="238633" y="60705"/>
                  </a:lnTo>
                  <a:lnTo>
                    <a:pt x="238633" y="45275"/>
                  </a:lnTo>
                  <a:close/>
                </a:path>
                <a:path w="720725" h="70484">
                  <a:moveTo>
                    <a:pt x="227749" y="19011"/>
                  </a:moveTo>
                  <a:lnTo>
                    <a:pt x="215480" y="19011"/>
                  </a:lnTo>
                  <a:lnTo>
                    <a:pt x="207645" y="19735"/>
                  </a:lnTo>
                  <a:lnTo>
                    <a:pt x="198628" y="21196"/>
                  </a:lnTo>
                  <a:lnTo>
                    <a:pt x="199428" y="27470"/>
                  </a:lnTo>
                  <a:lnTo>
                    <a:pt x="208648" y="26606"/>
                  </a:lnTo>
                  <a:lnTo>
                    <a:pt x="215607" y="26174"/>
                  </a:lnTo>
                  <a:lnTo>
                    <a:pt x="237718" y="26174"/>
                  </a:lnTo>
                  <a:lnTo>
                    <a:pt x="237286" y="24891"/>
                  </a:lnTo>
                  <a:lnTo>
                    <a:pt x="231914" y="20180"/>
                  </a:lnTo>
                  <a:lnTo>
                    <a:pt x="227749" y="19011"/>
                  </a:lnTo>
                  <a:close/>
                </a:path>
                <a:path w="720725" h="70484">
                  <a:moveTo>
                    <a:pt x="139382" y="20205"/>
                  </a:moveTo>
                  <a:lnTo>
                    <a:pt x="126784" y="20205"/>
                  </a:lnTo>
                  <a:lnTo>
                    <a:pt x="125691" y="21259"/>
                  </a:lnTo>
                  <a:lnTo>
                    <a:pt x="125691" y="23380"/>
                  </a:lnTo>
                  <a:lnTo>
                    <a:pt x="123698" y="68656"/>
                  </a:lnTo>
                  <a:lnTo>
                    <a:pt x="131457" y="68656"/>
                  </a:lnTo>
                  <a:lnTo>
                    <a:pt x="133248" y="26669"/>
                  </a:lnTo>
                  <a:lnTo>
                    <a:pt x="142336" y="26669"/>
                  </a:lnTo>
                  <a:lnTo>
                    <a:pt x="141008" y="22986"/>
                  </a:lnTo>
                  <a:lnTo>
                    <a:pt x="140487" y="21132"/>
                  </a:lnTo>
                  <a:lnTo>
                    <a:pt x="139382" y="20205"/>
                  </a:lnTo>
                  <a:close/>
                </a:path>
                <a:path w="720725" h="70484">
                  <a:moveTo>
                    <a:pt x="182460" y="26669"/>
                  </a:moveTo>
                  <a:lnTo>
                    <a:pt x="174650" y="26669"/>
                  </a:lnTo>
                  <a:lnTo>
                    <a:pt x="176542" y="68656"/>
                  </a:lnTo>
                  <a:lnTo>
                    <a:pt x="184404" y="68656"/>
                  </a:lnTo>
                  <a:lnTo>
                    <a:pt x="182460" y="26669"/>
                  </a:lnTo>
                  <a:close/>
                </a:path>
                <a:path w="720725" h="70484">
                  <a:moveTo>
                    <a:pt x="142336" y="26669"/>
                  </a:moveTo>
                  <a:lnTo>
                    <a:pt x="134937" y="26669"/>
                  </a:lnTo>
                  <a:lnTo>
                    <a:pt x="147281" y="60604"/>
                  </a:lnTo>
                  <a:lnTo>
                    <a:pt x="147878" y="62458"/>
                  </a:lnTo>
                  <a:lnTo>
                    <a:pt x="149009" y="63385"/>
                  </a:lnTo>
                  <a:lnTo>
                    <a:pt x="158889" y="63385"/>
                  </a:lnTo>
                  <a:lnTo>
                    <a:pt x="160020" y="62458"/>
                  </a:lnTo>
                  <a:lnTo>
                    <a:pt x="160616" y="60604"/>
                  </a:lnTo>
                  <a:lnTo>
                    <a:pt x="161632" y="57810"/>
                  </a:lnTo>
                  <a:lnTo>
                    <a:pt x="153149" y="57810"/>
                  </a:lnTo>
                  <a:lnTo>
                    <a:pt x="152425" y="55029"/>
                  </a:lnTo>
                  <a:lnTo>
                    <a:pt x="151726" y="52704"/>
                  </a:lnTo>
                  <a:lnTo>
                    <a:pt x="142336" y="26669"/>
                  </a:lnTo>
                  <a:close/>
                </a:path>
                <a:path w="720725" h="70484">
                  <a:moveTo>
                    <a:pt x="181241" y="20205"/>
                  </a:moveTo>
                  <a:lnTo>
                    <a:pt x="168605" y="20205"/>
                  </a:lnTo>
                  <a:lnTo>
                    <a:pt x="167487" y="21132"/>
                  </a:lnTo>
                  <a:lnTo>
                    <a:pt x="166878" y="22986"/>
                  </a:lnTo>
                  <a:lnTo>
                    <a:pt x="156832" y="50850"/>
                  </a:lnTo>
                  <a:lnTo>
                    <a:pt x="156375" y="52247"/>
                  </a:lnTo>
                  <a:lnTo>
                    <a:pt x="155663" y="54559"/>
                  </a:lnTo>
                  <a:lnTo>
                    <a:pt x="154749" y="57810"/>
                  </a:lnTo>
                  <a:lnTo>
                    <a:pt x="161632" y="57810"/>
                  </a:lnTo>
                  <a:lnTo>
                    <a:pt x="172948" y="26669"/>
                  </a:lnTo>
                  <a:lnTo>
                    <a:pt x="182460" y="26669"/>
                  </a:lnTo>
                  <a:lnTo>
                    <a:pt x="182308" y="23380"/>
                  </a:lnTo>
                  <a:lnTo>
                    <a:pt x="182308" y="21259"/>
                  </a:lnTo>
                  <a:lnTo>
                    <a:pt x="181241" y="20205"/>
                  </a:lnTo>
                  <a:close/>
                </a:path>
                <a:path w="720725" h="70484">
                  <a:moveTo>
                    <a:pt x="108864" y="20205"/>
                  </a:moveTo>
                  <a:lnTo>
                    <a:pt x="84289" y="20205"/>
                  </a:lnTo>
                  <a:lnTo>
                    <a:pt x="81305" y="21132"/>
                  </a:lnTo>
                  <a:lnTo>
                    <a:pt x="77317" y="24841"/>
                  </a:lnTo>
                  <a:lnTo>
                    <a:pt x="76098" y="27698"/>
                  </a:lnTo>
                  <a:lnTo>
                    <a:pt x="75628" y="31546"/>
                  </a:lnTo>
                  <a:lnTo>
                    <a:pt x="74371" y="43751"/>
                  </a:lnTo>
                  <a:lnTo>
                    <a:pt x="72948" y="51879"/>
                  </a:lnTo>
                  <a:lnTo>
                    <a:pt x="62788" y="62699"/>
                  </a:lnTo>
                  <a:lnTo>
                    <a:pt x="63690" y="69164"/>
                  </a:lnTo>
                  <a:lnTo>
                    <a:pt x="83591" y="32931"/>
                  </a:lnTo>
                  <a:lnTo>
                    <a:pt x="83921" y="30683"/>
                  </a:lnTo>
                  <a:lnTo>
                    <a:pt x="84531" y="29108"/>
                  </a:lnTo>
                  <a:lnTo>
                    <a:pt x="86321" y="27317"/>
                  </a:lnTo>
                  <a:lnTo>
                    <a:pt x="87807" y="26873"/>
                  </a:lnTo>
                  <a:lnTo>
                    <a:pt x="108864" y="26873"/>
                  </a:lnTo>
                  <a:lnTo>
                    <a:pt x="108864" y="20205"/>
                  </a:lnTo>
                  <a:close/>
                </a:path>
                <a:path w="720725" h="70484">
                  <a:moveTo>
                    <a:pt x="108864" y="26873"/>
                  </a:moveTo>
                  <a:lnTo>
                    <a:pt x="100406" y="26873"/>
                  </a:lnTo>
                  <a:lnTo>
                    <a:pt x="100406" y="68656"/>
                  </a:lnTo>
                  <a:lnTo>
                    <a:pt x="108864" y="68656"/>
                  </a:lnTo>
                  <a:lnTo>
                    <a:pt x="108864" y="26873"/>
                  </a:lnTo>
                  <a:close/>
                </a:path>
                <a:path w="720725" h="70484">
                  <a:moveTo>
                    <a:pt x="36322" y="0"/>
                  </a:moveTo>
                  <a:lnTo>
                    <a:pt x="23596" y="0"/>
                  </a:lnTo>
                  <a:lnTo>
                    <a:pt x="22491" y="800"/>
                  </a:lnTo>
                  <a:lnTo>
                    <a:pt x="22098" y="2387"/>
                  </a:lnTo>
                  <a:lnTo>
                    <a:pt x="0" y="68656"/>
                  </a:lnTo>
                  <a:lnTo>
                    <a:pt x="9055" y="68656"/>
                  </a:lnTo>
                  <a:lnTo>
                    <a:pt x="15824" y="47167"/>
                  </a:lnTo>
                  <a:lnTo>
                    <a:pt x="52744" y="47167"/>
                  </a:lnTo>
                  <a:lnTo>
                    <a:pt x="50226" y="39611"/>
                  </a:lnTo>
                  <a:lnTo>
                    <a:pt x="18211" y="39611"/>
                  </a:lnTo>
                  <a:lnTo>
                    <a:pt x="26873" y="12344"/>
                  </a:lnTo>
                  <a:lnTo>
                    <a:pt x="28562" y="6769"/>
                  </a:lnTo>
                  <a:lnTo>
                    <a:pt x="39280" y="6769"/>
                  </a:lnTo>
                  <a:lnTo>
                    <a:pt x="37820" y="2387"/>
                  </a:lnTo>
                  <a:lnTo>
                    <a:pt x="37414" y="800"/>
                  </a:lnTo>
                  <a:lnTo>
                    <a:pt x="36322" y="0"/>
                  </a:lnTo>
                  <a:close/>
                </a:path>
                <a:path w="720725" h="70484">
                  <a:moveTo>
                    <a:pt x="52744" y="47167"/>
                  </a:moveTo>
                  <a:lnTo>
                    <a:pt x="44081" y="47167"/>
                  </a:lnTo>
                  <a:lnTo>
                    <a:pt x="50850" y="68656"/>
                  </a:lnTo>
                  <a:lnTo>
                    <a:pt x="59905" y="68656"/>
                  </a:lnTo>
                  <a:lnTo>
                    <a:pt x="52744" y="47167"/>
                  </a:lnTo>
                  <a:close/>
                </a:path>
                <a:path w="720725" h="70484">
                  <a:moveTo>
                    <a:pt x="39280" y="6769"/>
                  </a:moveTo>
                  <a:lnTo>
                    <a:pt x="31343" y="6769"/>
                  </a:lnTo>
                  <a:lnTo>
                    <a:pt x="31877" y="8762"/>
                  </a:lnTo>
                  <a:lnTo>
                    <a:pt x="32448" y="10617"/>
                  </a:lnTo>
                  <a:lnTo>
                    <a:pt x="33045" y="12344"/>
                  </a:lnTo>
                  <a:lnTo>
                    <a:pt x="41694" y="39611"/>
                  </a:lnTo>
                  <a:lnTo>
                    <a:pt x="50226" y="39611"/>
                  </a:lnTo>
                  <a:lnTo>
                    <a:pt x="39280" y="6769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2" name="object 25"/>
            <p:cNvSpPr/>
            <p:nvPr/>
          </p:nvSpPr>
          <p:spPr>
            <a:xfrm>
              <a:off x="1360937" y="560377"/>
              <a:ext cx="563880" cy="89535"/>
            </a:xfrm>
            <a:custGeom>
              <a:avLst/>
              <a:gdLst/>
              <a:ahLst/>
              <a:cxnLst/>
              <a:rect l="l" t="t" r="r" b="b"/>
              <a:pathLst>
                <a:path w="563880" h="89534">
                  <a:moveTo>
                    <a:pt x="515556" y="20802"/>
                  </a:moveTo>
                  <a:lnTo>
                    <a:pt x="507301" y="20802"/>
                  </a:lnTo>
                  <a:lnTo>
                    <a:pt x="507301" y="69265"/>
                  </a:lnTo>
                  <a:lnTo>
                    <a:pt x="507606" y="69265"/>
                  </a:lnTo>
                  <a:lnTo>
                    <a:pt x="512698" y="69659"/>
                  </a:lnTo>
                  <a:lnTo>
                    <a:pt x="519607" y="69862"/>
                  </a:lnTo>
                  <a:lnTo>
                    <a:pt x="534733" y="69862"/>
                  </a:lnTo>
                  <a:lnTo>
                    <a:pt x="539280" y="68783"/>
                  </a:lnTo>
                  <a:lnTo>
                    <a:pt x="544588" y="64465"/>
                  </a:lnTo>
                  <a:lnTo>
                    <a:pt x="545012" y="63195"/>
                  </a:lnTo>
                  <a:lnTo>
                    <a:pt x="526999" y="63195"/>
                  </a:lnTo>
                  <a:lnTo>
                    <a:pt x="515556" y="63093"/>
                  </a:lnTo>
                  <a:lnTo>
                    <a:pt x="515556" y="45885"/>
                  </a:lnTo>
                  <a:lnTo>
                    <a:pt x="544825" y="45885"/>
                  </a:lnTo>
                  <a:lnTo>
                    <a:pt x="544550" y="45085"/>
                  </a:lnTo>
                  <a:lnTo>
                    <a:pt x="539102" y="40703"/>
                  </a:lnTo>
                  <a:lnTo>
                    <a:pt x="534162" y="39611"/>
                  </a:lnTo>
                  <a:lnTo>
                    <a:pt x="515556" y="39611"/>
                  </a:lnTo>
                  <a:lnTo>
                    <a:pt x="515556" y="20802"/>
                  </a:lnTo>
                  <a:close/>
                </a:path>
                <a:path w="563880" h="89534">
                  <a:moveTo>
                    <a:pt x="544825" y="45885"/>
                  </a:moveTo>
                  <a:lnTo>
                    <a:pt x="530987" y="45885"/>
                  </a:lnTo>
                  <a:lnTo>
                    <a:pt x="533704" y="46494"/>
                  </a:lnTo>
                  <a:lnTo>
                    <a:pt x="536625" y="48945"/>
                  </a:lnTo>
                  <a:lnTo>
                    <a:pt x="537349" y="51193"/>
                  </a:lnTo>
                  <a:lnTo>
                    <a:pt x="537349" y="57950"/>
                  </a:lnTo>
                  <a:lnTo>
                    <a:pt x="536600" y="60286"/>
                  </a:lnTo>
                  <a:lnTo>
                    <a:pt x="533615" y="62611"/>
                  </a:lnTo>
                  <a:lnTo>
                    <a:pt x="530910" y="63195"/>
                  </a:lnTo>
                  <a:lnTo>
                    <a:pt x="545012" y="63195"/>
                  </a:lnTo>
                  <a:lnTo>
                    <a:pt x="545909" y="60502"/>
                  </a:lnTo>
                  <a:lnTo>
                    <a:pt x="545878" y="48945"/>
                  </a:lnTo>
                  <a:lnTo>
                    <a:pt x="544825" y="45885"/>
                  </a:lnTo>
                  <a:close/>
                </a:path>
                <a:path w="563880" h="89534">
                  <a:moveTo>
                    <a:pt x="563321" y="20802"/>
                  </a:moveTo>
                  <a:lnTo>
                    <a:pt x="554761" y="20802"/>
                  </a:lnTo>
                  <a:lnTo>
                    <a:pt x="554761" y="69265"/>
                  </a:lnTo>
                  <a:lnTo>
                    <a:pt x="563321" y="69265"/>
                  </a:lnTo>
                  <a:lnTo>
                    <a:pt x="563321" y="20802"/>
                  </a:lnTo>
                  <a:close/>
                </a:path>
                <a:path w="563880" h="89534">
                  <a:moveTo>
                    <a:pt x="485406" y="19608"/>
                  </a:moveTo>
                  <a:lnTo>
                    <a:pt x="470674" y="19608"/>
                  </a:lnTo>
                  <a:lnTo>
                    <a:pt x="464756" y="21513"/>
                  </a:lnTo>
                  <a:lnTo>
                    <a:pt x="457796" y="29146"/>
                  </a:lnTo>
                  <a:lnTo>
                    <a:pt x="456044" y="35699"/>
                  </a:lnTo>
                  <a:lnTo>
                    <a:pt x="456044" y="54343"/>
                  </a:lnTo>
                  <a:lnTo>
                    <a:pt x="457771" y="60921"/>
                  </a:lnTo>
                  <a:lnTo>
                    <a:pt x="464680" y="68554"/>
                  </a:lnTo>
                  <a:lnTo>
                    <a:pt x="470611" y="70459"/>
                  </a:lnTo>
                  <a:lnTo>
                    <a:pt x="485343" y="70459"/>
                  </a:lnTo>
                  <a:lnTo>
                    <a:pt x="490842" y="69634"/>
                  </a:lnTo>
                  <a:lnTo>
                    <a:pt x="495553" y="67970"/>
                  </a:lnTo>
                  <a:lnTo>
                    <a:pt x="494904" y="63296"/>
                  </a:lnTo>
                  <a:lnTo>
                    <a:pt x="474586" y="63296"/>
                  </a:lnTo>
                  <a:lnTo>
                    <a:pt x="470547" y="62001"/>
                  </a:lnTo>
                  <a:lnTo>
                    <a:pt x="466039" y="56819"/>
                  </a:lnTo>
                  <a:lnTo>
                    <a:pt x="464908" y="52006"/>
                  </a:lnTo>
                  <a:lnTo>
                    <a:pt x="464908" y="38011"/>
                  </a:lnTo>
                  <a:lnTo>
                    <a:pt x="466051" y="33235"/>
                  </a:lnTo>
                  <a:lnTo>
                    <a:pt x="470623" y="28067"/>
                  </a:lnTo>
                  <a:lnTo>
                    <a:pt x="474662" y="26771"/>
                  </a:lnTo>
                  <a:lnTo>
                    <a:pt x="493690" y="26771"/>
                  </a:lnTo>
                  <a:lnTo>
                    <a:pt x="494652" y="21894"/>
                  </a:lnTo>
                  <a:lnTo>
                    <a:pt x="490613" y="20370"/>
                  </a:lnTo>
                  <a:lnTo>
                    <a:pt x="485406" y="19608"/>
                  </a:lnTo>
                  <a:close/>
                </a:path>
                <a:path w="563880" h="89534">
                  <a:moveTo>
                    <a:pt x="494766" y="62306"/>
                  </a:moveTo>
                  <a:lnTo>
                    <a:pt x="490575" y="62953"/>
                  </a:lnTo>
                  <a:lnTo>
                    <a:pt x="485800" y="63296"/>
                  </a:lnTo>
                  <a:lnTo>
                    <a:pt x="494904" y="63296"/>
                  </a:lnTo>
                  <a:lnTo>
                    <a:pt x="494766" y="62306"/>
                  </a:lnTo>
                  <a:close/>
                </a:path>
                <a:path w="563880" h="89534">
                  <a:moveTo>
                    <a:pt x="493690" y="26771"/>
                  </a:moveTo>
                  <a:lnTo>
                    <a:pt x="484809" y="26771"/>
                  </a:lnTo>
                  <a:lnTo>
                    <a:pt x="489191" y="26974"/>
                  </a:lnTo>
                  <a:lnTo>
                    <a:pt x="493572" y="27368"/>
                  </a:lnTo>
                  <a:lnTo>
                    <a:pt x="493690" y="26771"/>
                  </a:lnTo>
                  <a:close/>
                </a:path>
                <a:path w="563880" h="89534">
                  <a:moveTo>
                    <a:pt x="441995" y="26771"/>
                  </a:moveTo>
                  <a:lnTo>
                    <a:pt x="428320" y="26771"/>
                  </a:lnTo>
                  <a:lnTo>
                    <a:pt x="430872" y="27393"/>
                  </a:lnTo>
                  <a:lnTo>
                    <a:pt x="433666" y="29921"/>
                  </a:lnTo>
                  <a:lnTo>
                    <a:pt x="434390" y="32080"/>
                  </a:lnTo>
                  <a:lnTo>
                    <a:pt x="434454" y="39408"/>
                  </a:lnTo>
                  <a:lnTo>
                    <a:pt x="410006" y="39408"/>
                  </a:lnTo>
                  <a:lnTo>
                    <a:pt x="406717" y="40449"/>
                  </a:lnTo>
                  <a:lnTo>
                    <a:pt x="402005" y="44627"/>
                  </a:lnTo>
                  <a:lnTo>
                    <a:pt x="400824" y="47574"/>
                  </a:lnTo>
                  <a:lnTo>
                    <a:pt x="400824" y="60934"/>
                  </a:lnTo>
                  <a:lnTo>
                    <a:pt x="402120" y="64274"/>
                  </a:lnTo>
                  <a:lnTo>
                    <a:pt x="407289" y="68973"/>
                  </a:lnTo>
                  <a:lnTo>
                    <a:pt x="410806" y="70154"/>
                  </a:lnTo>
                  <a:lnTo>
                    <a:pt x="419290" y="70154"/>
                  </a:lnTo>
                  <a:lnTo>
                    <a:pt x="423087" y="69265"/>
                  </a:lnTo>
                  <a:lnTo>
                    <a:pt x="430034" y="65760"/>
                  </a:lnTo>
                  <a:lnTo>
                    <a:pt x="432930" y="63690"/>
                  </a:lnTo>
                  <a:lnTo>
                    <a:pt x="433647" y="62953"/>
                  </a:lnTo>
                  <a:lnTo>
                    <a:pt x="419531" y="62953"/>
                  </a:lnTo>
                  <a:lnTo>
                    <a:pt x="416941" y="62890"/>
                  </a:lnTo>
                  <a:lnTo>
                    <a:pt x="414362" y="62890"/>
                  </a:lnTo>
                  <a:lnTo>
                    <a:pt x="412445" y="62306"/>
                  </a:lnTo>
                  <a:lnTo>
                    <a:pt x="409994" y="59994"/>
                  </a:lnTo>
                  <a:lnTo>
                    <a:pt x="409384" y="58153"/>
                  </a:lnTo>
                  <a:lnTo>
                    <a:pt x="409384" y="48298"/>
                  </a:lnTo>
                  <a:lnTo>
                    <a:pt x="411505" y="46075"/>
                  </a:lnTo>
                  <a:lnTo>
                    <a:pt x="415747" y="45885"/>
                  </a:lnTo>
                  <a:lnTo>
                    <a:pt x="442912" y="45885"/>
                  </a:lnTo>
                  <a:lnTo>
                    <a:pt x="442912" y="29489"/>
                  </a:lnTo>
                  <a:lnTo>
                    <a:pt x="441995" y="26771"/>
                  </a:lnTo>
                  <a:close/>
                </a:path>
                <a:path w="563880" h="89534">
                  <a:moveTo>
                    <a:pt x="442912" y="61302"/>
                  </a:moveTo>
                  <a:lnTo>
                    <a:pt x="435254" y="61302"/>
                  </a:lnTo>
                  <a:lnTo>
                    <a:pt x="436245" y="69265"/>
                  </a:lnTo>
                  <a:lnTo>
                    <a:pt x="442912" y="69265"/>
                  </a:lnTo>
                  <a:lnTo>
                    <a:pt x="442912" y="61302"/>
                  </a:lnTo>
                  <a:close/>
                </a:path>
                <a:path w="563880" h="89534">
                  <a:moveTo>
                    <a:pt x="442912" y="45885"/>
                  </a:moveTo>
                  <a:lnTo>
                    <a:pt x="434454" y="45885"/>
                  </a:lnTo>
                  <a:lnTo>
                    <a:pt x="434454" y="55638"/>
                  </a:lnTo>
                  <a:lnTo>
                    <a:pt x="431736" y="58026"/>
                  </a:lnTo>
                  <a:lnTo>
                    <a:pt x="428777" y="59842"/>
                  </a:lnTo>
                  <a:lnTo>
                    <a:pt x="422414" y="62357"/>
                  </a:lnTo>
                  <a:lnTo>
                    <a:pt x="419531" y="62953"/>
                  </a:lnTo>
                  <a:lnTo>
                    <a:pt x="433647" y="62953"/>
                  </a:lnTo>
                  <a:lnTo>
                    <a:pt x="435254" y="61302"/>
                  </a:lnTo>
                  <a:lnTo>
                    <a:pt x="442912" y="61302"/>
                  </a:lnTo>
                  <a:lnTo>
                    <a:pt x="442912" y="45885"/>
                  </a:lnTo>
                  <a:close/>
                </a:path>
                <a:path w="563880" h="89534">
                  <a:moveTo>
                    <a:pt x="432028" y="19608"/>
                  </a:moveTo>
                  <a:lnTo>
                    <a:pt x="419760" y="19608"/>
                  </a:lnTo>
                  <a:lnTo>
                    <a:pt x="411937" y="20332"/>
                  </a:lnTo>
                  <a:lnTo>
                    <a:pt x="402907" y="21793"/>
                  </a:lnTo>
                  <a:lnTo>
                    <a:pt x="403707" y="28067"/>
                  </a:lnTo>
                  <a:lnTo>
                    <a:pt x="412927" y="27203"/>
                  </a:lnTo>
                  <a:lnTo>
                    <a:pt x="419900" y="26771"/>
                  </a:lnTo>
                  <a:lnTo>
                    <a:pt x="441995" y="26771"/>
                  </a:lnTo>
                  <a:lnTo>
                    <a:pt x="441566" y="25501"/>
                  </a:lnTo>
                  <a:lnTo>
                    <a:pt x="436194" y="20777"/>
                  </a:lnTo>
                  <a:lnTo>
                    <a:pt x="432028" y="19608"/>
                  </a:lnTo>
                  <a:close/>
                </a:path>
                <a:path w="563880" h="89534">
                  <a:moveTo>
                    <a:pt x="343674" y="20802"/>
                  </a:moveTo>
                  <a:lnTo>
                    <a:pt x="331063" y="20802"/>
                  </a:lnTo>
                  <a:lnTo>
                    <a:pt x="329971" y="21856"/>
                  </a:lnTo>
                  <a:lnTo>
                    <a:pt x="329971" y="23977"/>
                  </a:lnTo>
                  <a:lnTo>
                    <a:pt x="327977" y="69265"/>
                  </a:lnTo>
                  <a:lnTo>
                    <a:pt x="335737" y="69265"/>
                  </a:lnTo>
                  <a:lnTo>
                    <a:pt x="337527" y="27266"/>
                  </a:lnTo>
                  <a:lnTo>
                    <a:pt x="346627" y="27266"/>
                  </a:lnTo>
                  <a:lnTo>
                    <a:pt x="345300" y="23583"/>
                  </a:lnTo>
                  <a:lnTo>
                    <a:pt x="344766" y="21729"/>
                  </a:lnTo>
                  <a:lnTo>
                    <a:pt x="343674" y="20802"/>
                  </a:lnTo>
                  <a:close/>
                </a:path>
                <a:path w="563880" h="89534">
                  <a:moveTo>
                    <a:pt x="386740" y="27266"/>
                  </a:moveTo>
                  <a:lnTo>
                    <a:pt x="378929" y="27266"/>
                  </a:lnTo>
                  <a:lnTo>
                    <a:pt x="380822" y="69265"/>
                  </a:lnTo>
                  <a:lnTo>
                    <a:pt x="388683" y="69265"/>
                  </a:lnTo>
                  <a:lnTo>
                    <a:pt x="386740" y="27266"/>
                  </a:lnTo>
                  <a:close/>
                </a:path>
                <a:path w="563880" h="89534">
                  <a:moveTo>
                    <a:pt x="346627" y="27266"/>
                  </a:moveTo>
                  <a:lnTo>
                    <a:pt x="339229" y="27266"/>
                  </a:lnTo>
                  <a:lnTo>
                    <a:pt x="351561" y="61201"/>
                  </a:lnTo>
                  <a:lnTo>
                    <a:pt x="352158" y="63068"/>
                  </a:lnTo>
                  <a:lnTo>
                    <a:pt x="353288" y="63982"/>
                  </a:lnTo>
                  <a:lnTo>
                    <a:pt x="363169" y="63982"/>
                  </a:lnTo>
                  <a:lnTo>
                    <a:pt x="364299" y="63068"/>
                  </a:lnTo>
                  <a:lnTo>
                    <a:pt x="364896" y="61201"/>
                  </a:lnTo>
                  <a:lnTo>
                    <a:pt x="365908" y="58420"/>
                  </a:lnTo>
                  <a:lnTo>
                    <a:pt x="357441" y="58420"/>
                  </a:lnTo>
                  <a:lnTo>
                    <a:pt x="356704" y="55638"/>
                  </a:lnTo>
                  <a:lnTo>
                    <a:pt x="356006" y="53301"/>
                  </a:lnTo>
                  <a:lnTo>
                    <a:pt x="346627" y="27266"/>
                  </a:lnTo>
                  <a:close/>
                </a:path>
                <a:path w="563880" h="89534">
                  <a:moveTo>
                    <a:pt x="385533" y="20802"/>
                  </a:moveTo>
                  <a:lnTo>
                    <a:pt x="372897" y="20802"/>
                  </a:lnTo>
                  <a:lnTo>
                    <a:pt x="371767" y="21729"/>
                  </a:lnTo>
                  <a:lnTo>
                    <a:pt x="371170" y="23583"/>
                  </a:lnTo>
                  <a:lnTo>
                    <a:pt x="361111" y="51447"/>
                  </a:lnTo>
                  <a:lnTo>
                    <a:pt x="360654" y="52844"/>
                  </a:lnTo>
                  <a:lnTo>
                    <a:pt x="359956" y="55168"/>
                  </a:lnTo>
                  <a:lnTo>
                    <a:pt x="359029" y="58420"/>
                  </a:lnTo>
                  <a:lnTo>
                    <a:pt x="365908" y="58420"/>
                  </a:lnTo>
                  <a:lnTo>
                    <a:pt x="377240" y="27266"/>
                  </a:lnTo>
                  <a:lnTo>
                    <a:pt x="386740" y="27266"/>
                  </a:lnTo>
                  <a:lnTo>
                    <a:pt x="386588" y="23977"/>
                  </a:lnTo>
                  <a:lnTo>
                    <a:pt x="386461" y="21729"/>
                  </a:lnTo>
                  <a:lnTo>
                    <a:pt x="385533" y="20802"/>
                  </a:lnTo>
                  <a:close/>
                </a:path>
                <a:path w="563880" h="89534">
                  <a:moveTo>
                    <a:pt x="277926" y="20802"/>
                  </a:moveTo>
                  <a:lnTo>
                    <a:pt x="271068" y="20802"/>
                  </a:lnTo>
                  <a:lnTo>
                    <a:pt x="271068" y="89268"/>
                  </a:lnTo>
                  <a:lnTo>
                    <a:pt x="279425" y="89268"/>
                  </a:lnTo>
                  <a:lnTo>
                    <a:pt x="279425" y="75234"/>
                  </a:lnTo>
                  <a:lnTo>
                    <a:pt x="279488" y="68262"/>
                  </a:lnTo>
                  <a:lnTo>
                    <a:pt x="279222" y="65481"/>
                  </a:lnTo>
                  <a:lnTo>
                    <a:pt x="310492" y="65481"/>
                  </a:lnTo>
                  <a:lnTo>
                    <a:pt x="312319" y="63093"/>
                  </a:lnTo>
                  <a:lnTo>
                    <a:pt x="291363" y="63093"/>
                  </a:lnTo>
                  <a:lnTo>
                    <a:pt x="286181" y="62090"/>
                  </a:lnTo>
                  <a:lnTo>
                    <a:pt x="279425" y="60109"/>
                  </a:lnTo>
                  <a:lnTo>
                    <a:pt x="279425" y="34429"/>
                  </a:lnTo>
                  <a:lnTo>
                    <a:pt x="286054" y="29464"/>
                  </a:lnTo>
                  <a:lnTo>
                    <a:pt x="288060" y="28562"/>
                  </a:lnTo>
                  <a:lnTo>
                    <a:pt x="278625" y="28562"/>
                  </a:lnTo>
                  <a:lnTo>
                    <a:pt x="277926" y="20802"/>
                  </a:lnTo>
                  <a:close/>
                </a:path>
                <a:path w="563880" h="89534">
                  <a:moveTo>
                    <a:pt x="310492" y="65481"/>
                  </a:moveTo>
                  <a:lnTo>
                    <a:pt x="279222" y="65481"/>
                  </a:lnTo>
                  <a:lnTo>
                    <a:pt x="284657" y="68795"/>
                  </a:lnTo>
                  <a:lnTo>
                    <a:pt x="290639" y="70459"/>
                  </a:lnTo>
                  <a:lnTo>
                    <a:pt x="303504" y="70459"/>
                  </a:lnTo>
                  <a:lnTo>
                    <a:pt x="308140" y="68554"/>
                  </a:lnTo>
                  <a:lnTo>
                    <a:pt x="310492" y="65481"/>
                  </a:lnTo>
                  <a:close/>
                </a:path>
                <a:path w="563880" h="89534">
                  <a:moveTo>
                    <a:pt x="312090" y="26974"/>
                  </a:moveTo>
                  <a:lnTo>
                    <a:pt x="299885" y="26974"/>
                  </a:lnTo>
                  <a:lnTo>
                    <a:pt x="302615" y="28333"/>
                  </a:lnTo>
                  <a:lnTo>
                    <a:pt x="305879" y="33769"/>
                  </a:lnTo>
                  <a:lnTo>
                    <a:pt x="306692" y="38506"/>
                  </a:lnTo>
                  <a:lnTo>
                    <a:pt x="306692" y="52247"/>
                  </a:lnTo>
                  <a:lnTo>
                    <a:pt x="305828" y="56959"/>
                  </a:lnTo>
                  <a:lnTo>
                    <a:pt x="302374" y="61861"/>
                  </a:lnTo>
                  <a:lnTo>
                    <a:pt x="299326" y="63093"/>
                  </a:lnTo>
                  <a:lnTo>
                    <a:pt x="312319" y="63093"/>
                  </a:lnTo>
                  <a:lnTo>
                    <a:pt x="313982" y="60921"/>
                  </a:lnTo>
                  <a:lnTo>
                    <a:pt x="315442" y="54432"/>
                  </a:lnTo>
                  <a:lnTo>
                    <a:pt x="315442" y="36652"/>
                  </a:lnTo>
                  <a:lnTo>
                    <a:pt x="314121" y="30226"/>
                  </a:lnTo>
                  <a:lnTo>
                    <a:pt x="312090" y="26974"/>
                  </a:lnTo>
                  <a:close/>
                </a:path>
                <a:path w="563880" h="89534">
                  <a:moveTo>
                    <a:pt x="304558" y="19608"/>
                  </a:moveTo>
                  <a:lnTo>
                    <a:pt x="295211" y="19608"/>
                  </a:lnTo>
                  <a:lnTo>
                    <a:pt x="291642" y="20408"/>
                  </a:lnTo>
                  <a:lnTo>
                    <a:pt x="284416" y="23583"/>
                  </a:lnTo>
                  <a:lnTo>
                    <a:pt x="281279" y="25781"/>
                  </a:lnTo>
                  <a:lnTo>
                    <a:pt x="278625" y="28562"/>
                  </a:lnTo>
                  <a:lnTo>
                    <a:pt x="288060" y="28562"/>
                  </a:lnTo>
                  <a:lnTo>
                    <a:pt x="291591" y="26974"/>
                  </a:lnTo>
                  <a:lnTo>
                    <a:pt x="312090" y="26974"/>
                  </a:lnTo>
                  <a:lnTo>
                    <a:pt x="308813" y="21729"/>
                  </a:lnTo>
                  <a:lnTo>
                    <a:pt x="304558" y="19608"/>
                  </a:lnTo>
                  <a:close/>
                </a:path>
                <a:path w="563880" h="89534">
                  <a:moveTo>
                    <a:pt x="254619" y="26771"/>
                  </a:moveTo>
                  <a:lnTo>
                    <a:pt x="240944" y="26771"/>
                  </a:lnTo>
                  <a:lnTo>
                    <a:pt x="243497" y="27393"/>
                  </a:lnTo>
                  <a:lnTo>
                    <a:pt x="246278" y="29921"/>
                  </a:lnTo>
                  <a:lnTo>
                    <a:pt x="247015" y="32080"/>
                  </a:lnTo>
                  <a:lnTo>
                    <a:pt x="247078" y="39408"/>
                  </a:lnTo>
                  <a:lnTo>
                    <a:pt x="222630" y="39408"/>
                  </a:lnTo>
                  <a:lnTo>
                    <a:pt x="219329" y="40449"/>
                  </a:lnTo>
                  <a:lnTo>
                    <a:pt x="214617" y="44627"/>
                  </a:lnTo>
                  <a:lnTo>
                    <a:pt x="213436" y="47574"/>
                  </a:lnTo>
                  <a:lnTo>
                    <a:pt x="213436" y="60934"/>
                  </a:lnTo>
                  <a:lnTo>
                    <a:pt x="214731" y="64274"/>
                  </a:lnTo>
                  <a:lnTo>
                    <a:pt x="219913" y="68973"/>
                  </a:lnTo>
                  <a:lnTo>
                    <a:pt x="223431" y="70154"/>
                  </a:lnTo>
                  <a:lnTo>
                    <a:pt x="231927" y="70154"/>
                  </a:lnTo>
                  <a:lnTo>
                    <a:pt x="235711" y="69265"/>
                  </a:lnTo>
                  <a:lnTo>
                    <a:pt x="242646" y="65760"/>
                  </a:lnTo>
                  <a:lnTo>
                    <a:pt x="245554" y="63690"/>
                  </a:lnTo>
                  <a:lnTo>
                    <a:pt x="246271" y="62953"/>
                  </a:lnTo>
                  <a:lnTo>
                    <a:pt x="232155" y="62953"/>
                  </a:lnTo>
                  <a:lnTo>
                    <a:pt x="229565" y="62890"/>
                  </a:lnTo>
                  <a:lnTo>
                    <a:pt x="226974" y="62890"/>
                  </a:lnTo>
                  <a:lnTo>
                    <a:pt x="225069" y="62306"/>
                  </a:lnTo>
                  <a:lnTo>
                    <a:pt x="222618" y="59994"/>
                  </a:lnTo>
                  <a:lnTo>
                    <a:pt x="222008" y="58153"/>
                  </a:lnTo>
                  <a:lnTo>
                    <a:pt x="222008" y="48298"/>
                  </a:lnTo>
                  <a:lnTo>
                    <a:pt x="224129" y="46075"/>
                  </a:lnTo>
                  <a:lnTo>
                    <a:pt x="228371" y="45885"/>
                  </a:lnTo>
                  <a:lnTo>
                    <a:pt x="255536" y="45885"/>
                  </a:lnTo>
                  <a:lnTo>
                    <a:pt x="255536" y="29489"/>
                  </a:lnTo>
                  <a:lnTo>
                    <a:pt x="254619" y="26771"/>
                  </a:lnTo>
                  <a:close/>
                </a:path>
                <a:path w="563880" h="89534">
                  <a:moveTo>
                    <a:pt x="255536" y="61302"/>
                  </a:moveTo>
                  <a:lnTo>
                    <a:pt x="247878" y="61302"/>
                  </a:lnTo>
                  <a:lnTo>
                    <a:pt x="248869" y="69265"/>
                  </a:lnTo>
                  <a:lnTo>
                    <a:pt x="255536" y="69265"/>
                  </a:lnTo>
                  <a:lnTo>
                    <a:pt x="255536" y="61302"/>
                  </a:lnTo>
                  <a:close/>
                </a:path>
                <a:path w="563880" h="89534">
                  <a:moveTo>
                    <a:pt x="255536" y="45885"/>
                  </a:moveTo>
                  <a:lnTo>
                    <a:pt x="247078" y="45885"/>
                  </a:lnTo>
                  <a:lnTo>
                    <a:pt x="247078" y="55638"/>
                  </a:lnTo>
                  <a:lnTo>
                    <a:pt x="244360" y="58026"/>
                  </a:lnTo>
                  <a:lnTo>
                    <a:pt x="241414" y="59842"/>
                  </a:lnTo>
                  <a:lnTo>
                    <a:pt x="235038" y="62357"/>
                  </a:lnTo>
                  <a:lnTo>
                    <a:pt x="232155" y="62953"/>
                  </a:lnTo>
                  <a:lnTo>
                    <a:pt x="246271" y="62953"/>
                  </a:lnTo>
                  <a:lnTo>
                    <a:pt x="247878" y="61302"/>
                  </a:lnTo>
                  <a:lnTo>
                    <a:pt x="255536" y="61302"/>
                  </a:lnTo>
                  <a:lnTo>
                    <a:pt x="255536" y="45885"/>
                  </a:lnTo>
                  <a:close/>
                </a:path>
                <a:path w="563880" h="89534">
                  <a:moveTo>
                    <a:pt x="244652" y="19608"/>
                  </a:moveTo>
                  <a:lnTo>
                    <a:pt x="232384" y="19608"/>
                  </a:lnTo>
                  <a:lnTo>
                    <a:pt x="224561" y="20332"/>
                  </a:lnTo>
                  <a:lnTo>
                    <a:pt x="215531" y="21793"/>
                  </a:lnTo>
                  <a:lnTo>
                    <a:pt x="216331" y="28067"/>
                  </a:lnTo>
                  <a:lnTo>
                    <a:pt x="225551" y="27203"/>
                  </a:lnTo>
                  <a:lnTo>
                    <a:pt x="232511" y="26771"/>
                  </a:lnTo>
                  <a:lnTo>
                    <a:pt x="254619" y="26771"/>
                  </a:lnTo>
                  <a:lnTo>
                    <a:pt x="254190" y="25501"/>
                  </a:lnTo>
                  <a:lnTo>
                    <a:pt x="248818" y="20777"/>
                  </a:lnTo>
                  <a:lnTo>
                    <a:pt x="244652" y="19608"/>
                  </a:lnTo>
                  <a:close/>
                </a:path>
                <a:path w="563880" h="89534">
                  <a:moveTo>
                    <a:pt x="171157" y="20802"/>
                  </a:moveTo>
                  <a:lnTo>
                    <a:pt x="162699" y="20802"/>
                  </a:lnTo>
                  <a:lnTo>
                    <a:pt x="162699" y="69265"/>
                  </a:lnTo>
                  <a:lnTo>
                    <a:pt x="171157" y="69265"/>
                  </a:lnTo>
                  <a:lnTo>
                    <a:pt x="171032" y="49657"/>
                  </a:lnTo>
                  <a:lnTo>
                    <a:pt x="170751" y="47371"/>
                  </a:lnTo>
                  <a:lnTo>
                    <a:pt x="193446" y="47371"/>
                  </a:lnTo>
                  <a:lnTo>
                    <a:pt x="184886" y="44183"/>
                  </a:lnTo>
                  <a:lnTo>
                    <a:pt x="184886" y="43891"/>
                  </a:lnTo>
                  <a:lnTo>
                    <a:pt x="192781" y="40805"/>
                  </a:lnTo>
                  <a:lnTo>
                    <a:pt x="170649" y="40805"/>
                  </a:lnTo>
                  <a:lnTo>
                    <a:pt x="170992" y="38811"/>
                  </a:lnTo>
                  <a:lnTo>
                    <a:pt x="171118" y="37401"/>
                  </a:lnTo>
                  <a:lnTo>
                    <a:pt x="171157" y="20802"/>
                  </a:lnTo>
                  <a:close/>
                </a:path>
                <a:path w="563880" h="89534">
                  <a:moveTo>
                    <a:pt x="193446" y="47371"/>
                  </a:moveTo>
                  <a:lnTo>
                    <a:pt x="179311" y="47371"/>
                  </a:lnTo>
                  <a:lnTo>
                    <a:pt x="180581" y="47548"/>
                  </a:lnTo>
                  <a:lnTo>
                    <a:pt x="182829" y="48285"/>
                  </a:lnTo>
                  <a:lnTo>
                    <a:pt x="195935" y="69265"/>
                  </a:lnTo>
                  <a:lnTo>
                    <a:pt x="204787" y="69265"/>
                  </a:lnTo>
                  <a:lnTo>
                    <a:pt x="194741" y="48590"/>
                  </a:lnTo>
                  <a:lnTo>
                    <a:pt x="193446" y="47371"/>
                  </a:lnTo>
                  <a:close/>
                </a:path>
                <a:path w="563880" h="89534">
                  <a:moveTo>
                    <a:pt x="203390" y="20802"/>
                  </a:moveTo>
                  <a:lnTo>
                    <a:pt x="194640" y="20802"/>
                  </a:lnTo>
                  <a:lnTo>
                    <a:pt x="193243" y="24650"/>
                  </a:lnTo>
                  <a:lnTo>
                    <a:pt x="192112" y="27533"/>
                  </a:lnTo>
                  <a:lnTo>
                    <a:pt x="179743" y="40805"/>
                  </a:lnTo>
                  <a:lnTo>
                    <a:pt x="192781" y="40805"/>
                  </a:lnTo>
                  <a:lnTo>
                    <a:pt x="195567" y="38087"/>
                  </a:lnTo>
                  <a:lnTo>
                    <a:pt x="196164" y="37185"/>
                  </a:lnTo>
                  <a:lnTo>
                    <a:pt x="198018" y="33693"/>
                  </a:lnTo>
                  <a:lnTo>
                    <a:pt x="198818" y="32296"/>
                  </a:lnTo>
                  <a:lnTo>
                    <a:pt x="199364" y="31076"/>
                  </a:lnTo>
                  <a:lnTo>
                    <a:pt x="202018" y="24536"/>
                  </a:lnTo>
                  <a:lnTo>
                    <a:pt x="202603" y="22987"/>
                  </a:lnTo>
                  <a:lnTo>
                    <a:pt x="203390" y="20802"/>
                  </a:lnTo>
                  <a:close/>
                </a:path>
                <a:path w="563880" h="89534">
                  <a:moveTo>
                    <a:pt x="140804" y="19608"/>
                  </a:moveTo>
                  <a:lnTo>
                    <a:pt x="126072" y="19608"/>
                  </a:lnTo>
                  <a:lnTo>
                    <a:pt x="120154" y="21513"/>
                  </a:lnTo>
                  <a:lnTo>
                    <a:pt x="113182" y="29146"/>
                  </a:lnTo>
                  <a:lnTo>
                    <a:pt x="111455" y="35699"/>
                  </a:lnTo>
                  <a:lnTo>
                    <a:pt x="111455" y="54343"/>
                  </a:lnTo>
                  <a:lnTo>
                    <a:pt x="113169" y="60921"/>
                  </a:lnTo>
                  <a:lnTo>
                    <a:pt x="120065" y="68554"/>
                  </a:lnTo>
                  <a:lnTo>
                    <a:pt x="126009" y="70459"/>
                  </a:lnTo>
                  <a:lnTo>
                    <a:pt x="140741" y="70459"/>
                  </a:lnTo>
                  <a:lnTo>
                    <a:pt x="146240" y="69634"/>
                  </a:lnTo>
                  <a:lnTo>
                    <a:pt x="150952" y="67970"/>
                  </a:lnTo>
                  <a:lnTo>
                    <a:pt x="150302" y="63296"/>
                  </a:lnTo>
                  <a:lnTo>
                    <a:pt x="129997" y="63296"/>
                  </a:lnTo>
                  <a:lnTo>
                    <a:pt x="125945" y="62001"/>
                  </a:lnTo>
                  <a:lnTo>
                    <a:pt x="121437" y="56819"/>
                  </a:lnTo>
                  <a:lnTo>
                    <a:pt x="120307" y="52006"/>
                  </a:lnTo>
                  <a:lnTo>
                    <a:pt x="120307" y="38011"/>
                  </a:lnTo>
                  <a:lnTo>
                    <a:pt x="121450" y="33235"/>
                  </a:lnTo>
                  <a:lnTo>
                    <a:pt x="126022" y="28067"/>
                  </a:lnTo>
                  <a:lnTo>
                    <a:pt x="130060" y="26771"/>
                  </a:lnTo>
                  <a:lnTo>
                    <a:pt x="149078" y="26771"/>
                  </a:lnTo>
                  <a:lnTo>
                    <a:pt x="150063" y="21894"/>
                  </a:lnTo>
                  <a:lnTo>
                    <a:pt x="146011" y="20370"/>
                  </a:lnTo>
                  <a:lnTo>
                    <a:pt x="140804" y="19608"/>
                  </a:lnTo>
                  <a:close/>
                </a:path>
                <a:path w="563880" h="89534">
                  <a:moveTo>
                    <a:pt x="150164" y="62306"/>
                  </a:moveTo>
                  <a:lnTo>
                    <a:pt x="145973" y="62953"/>
                  </a:lnTo>
                  <a:lnTo>
                    <a:pt x="141198" y="63296"/>
                  </a:lnTo>
                  <a:lnTo>
                    <a:pt x="150302" y="63296"/>
                  </a:lnTo>
                  <a:lnTo>
                    <a:pt x="150164" y="62306"/>
                  </a:lnTo>
                  <a:close/>
                </a:path>
                <a:path w="563880" h="89534">
                  <a:moveTo>
                    <a:pt x="149078" y="26771"/>
                  </a:moveTo>
                  <a:lnTo>
                    <a:pt x="140208" y="26771"/>
                  </a:lnTo>
                  <a:lnTo>
                    <a:pt x="144589" y="26974"/>
                  </a:lnTo>
                  <a:lnTo>
                    <a:pt x="148958" y="27368"/>
                  </a:lnTo>
                  <a:lnTo>
                    <a:pt x="149078" y="26771"/>
                  </a:lnTo>
                  <a:close/>
                </a:path>
                <a:path w="563880" h="89534">
                  <a:moveTo>
                    <a:pt x="97401" y="26771"/>
                  </a:moveTo>
                  <a:lnTo>
                    <a:pt x="83718" y="26771"/>
                  </a:lnTo>
                  <a:lnTo>
                    <a:pt x="86271" y="27393"/>
                  </a:lnTo>
                  <a:lnTo>
                    <a:pt x="89052" y="29921"/>
                  </a:lnTo>
                  <a:lnTo>
                    <a:pt x="89789" y="32080"/>
                  </a:lnTo>
                  <a:lnTo>
                    <a:pt x="89852" y="39408"/>
                  </a:lnTo>
                  <a:lnTo>
                    <a:pt x="65404" y="39408"/>
                  </a:lnTo>
                  <a:lnTo>
                    <a:pt x="62103" y="40449"/>
                  </a:lnTo>
                  <a:lnTo>
                    <a:pt x="57391" y="44627"/>
                  </a:lnTo>
                  <a:lnTo>
                    <a:pt x="56222" y="47574"/>
                  </a:lnTo>
                  <a:lnTo>
                    <a:pt x="56222" y="60934"/>
                  </a:lnTo>
                  <a:lnTo>
                    <a:pt x="57518" y="64274"/>
                  </a:lnTo>
                  <a:lnTo>
                    <a:pt x="62687" y="68973"/>
                  </a:lnTo>
                  <a:lnTo>
                    <a:pt x="66205" y="70154"/>
                  </a:lnTo>
                  <a:lnTo>
                    <a:pt x="74701" y="70154"/>
                  </a:lnTo>
                  <a:lnTo>
                    <a:pt x="78485" y="69265"/>
                  </a:lnTo>
                  <a:lnTo>
                    <a:pt x="85420" y="65760"/>
                  </a:lnTo>
                  <a:lnTo>
                    <a:pt x="88328" y="63690"/>
                  </a:lnTo>
                  <a:lnTo>
                    <a:pt x="89045" y="62953"/>
                  </a:lnTo>
                  <a:lnTo>
                    <a:pt x="74929" y="62953"/>
                  </a:lnTo>
                  <a:lnTo>
                    <a:pt x="72339" y="62890"/>
                  </a:lnTo>
                  <a:lnTo>
                    <a:pt x="69748" y="62890"/>
                  </a:lnTo>
                  <a:lnTo>
                    <a:pt x="67843" y="62306"/>
                  </a:lnTo>
                  <a:lnTo>
                    <a:pt x="65392" y="59994"/>
                  </a:lnTo>
                  <a:lnTo>
                    <a:pt x="64782" y="58153"/>
                  </a:lnTo>
                  <a:lnTo>
                    <a:pt x="64782" y="48298"/>
                  </a:lnTo>
                  <a:lnTo>
                    <a:pt x="66903" y="46075"/>
                  </a:lnTo>
                  <a:lnTo>
                    <a:pt x="71145" y="45885"/>
                  </a:lnTo>
                  <a:lnTo>
                    <a:pt x="98310" y="45885"/>
                  </a:lnTo>
                  <a:lnTo>
                    <a:pt x="98310" y="29489"/>
                  </a:lnTo>
                  <a:lnTo>
                    <a:pt x="97401" y="26771"/>
                  </a:lnTo>
                  <a:close/>
                </a:path>
                <a:path w="563880" h="89534">
                  <a:moveTo>
                    <a:pt x="98310" y="61302"/>
                  </a:moveTo>
                  <a:lnTo>
                    <a:pt x="90652" y="61302"/>
                  </a:lnTo>
                  <a:lnTo>
                    <a:pt x="91643" y="69265"/>
                  </a:lnTo>
                  <a:lnTo>
                    <a:pt x="98310" y="69265"/>
                  </a:lnTo>
                  <a:lnTo>
                    <a:pt x="98310" y="61302"/>
                  </a:lnTo>
                  <a:close/>
                </a:path>
                <a:path w="563880" h="89534">
                  <a:moveTo>
                    <a:pt x="98310" y="45885"/>
                  </a:moveTo>
                  <a:lnTo>
                    <a:pt x="89852" y="45885"/>
                  </a:lnTo>
                  <a:lnTo>
                    <a:pt x="89852" y="55638"/>
                  </a:lnTo>
                  <a:lnTo>
                    <a:pt x="87134" y="58026"/>
                  </a:lnTo>
                  <a:lnTo>
                    <a:pt x="84188" y="59842"/>
                  </a:lnTo>
                  <a:lnTo>
                    <a:pt x="77812" y="62357"/>
                  </a:lnTo>
                  <a:lnTo>
                    <a:pt x="74929" y="62953"/>
                  </a:lnTo>
                  <a:lnTo>
                    <a:pt x="89045" y="62953"/>
                  </a:lnTo>
                  <a:lnTo>
                    <a:pt x="90652" y="61302"/>
                  </a:lnTo>
                  <a:lnTo>
                    <a:pt x="98310" y="61302"/>
                  </a:lnTo>
                  <a:lnTo>
                    <a:pt x="98310" y="45885"/>
                  </a:lnTo>
                  <a:close/>
                </a:path>
                <a:path w="563880" h="89534">
                  <a:moveTo>
                    <a:pt x="87439" y="19608"/>
                  </a:moveTo>
                  <a:lnTo>
                    <a:pt x="75158" y="19608"/>
                  </a:lnTo>
                  <a:lnTo>
                    <a:pt x="67335" y="20332"/>
                  </a:lnTo>
                  <a:lnTo>
                    <a:pt x="58305" y="21793"/>
                  </a:lnTo>
                  <a:lnTo>
                    <a:pt x="59105" y="28067"/>
                  </a:lnTo>
                  <a:lnTo>
                    <a:pt x="68325" y="27203"/>
                  </a:lnTo>
                  <a:lnTo>
                    <a:pt x="75285" y="26771"/>
                  </a:lnTo>
                  <a:lnTo>
                    <a:pt x="97401" y="26771"/>
                  </a:lnTo>
                  <a:lnTo>
                    <a:pt x="96977" y="25501"/>
                  </a:lnTo>
                  <a:lnTo>
                    <a:pt x="91592" y="20777"/>
                  </a:lnTo>
                  <a:lnTo>
                    <a:pt x="87439" y="19608"/>
                  </a:lnTo>
                  <a:close/>
                </a:path>
                <a:path w="563880" h="89534">
                  <a:moveTo>
                    <a:pt x="28257" y="0"/>
                  </a:moveTo>
                  <a:lnTo>
                    <a:pt x="14262" y="0"/>
                  </a:lnTo>
                  <a:lnTo>
                    <a:pt x="7162" y="203"/>
                  </a:lnTo>
                  <a:lnTo>
                    <a:pt x="0" y="596"/>
                  </a:lnTo>
                  <a:lnTo>
                    <a:pt x="0" y="69265"/>
                  </a:lnTo>
                  <a:lnTo>
                    <a:pt x="190" y="69265"/>
                  </a:lnTo>
                  <a:lnTo>
                    <a:pt x="6756" y="69862"/>
                  </a:lnTo>
                  <a:lnTo>
                    <a:pt x="13957" y="70154"/>
                  </a:lnTo>
                  <a:lnTo>
                    <a:pt x="26301" y="70154"/>
                  </a:lnTo>
                  <a:lnTo>
                    <a:pt x="43885" y="62598"/>
                  </a:lnTo>
                  <a:lnTo>
                    <a:pt x="16116" y="62598"/>
                  </a:lnTo>
                  <a:lnTo>
                    <a:pt x="11264" y="62560"/>
                  </a:lnTo>
                  <a:lnTo>
                    <a:pt x="8750" y="62496"/>
                  </a:lnTo>
                  <a:lnTo>
                    <a:pt x="8750" y="37020"/>
                  </a:lnTo>
                  <a:lnTo>
                    <a:pt x="43656" y="37020"/>
                  </a:lnTo>
                  <a:lnTo>
                    <a:pt x="37668" y="31623"/>
                  </a:lnTo>
                  <a:lnTo>
                    <a:pt x="31775" y="30149"/>
                  </a:lnTo>
                  <a:lnTo>
                    <a:pt x="8750" y="30149"/>
                  </a:lnTo>
                  <a:lnTo>
                    <a:pt x="8750" y="7861"/>
                  </a:lnTo>
                  <a:lnTo>
                    <a:pt x="41389" y="7861"/>
                  </a:lnTo>
                  <a:lnTo>
                    <a:pt x="42189" y="596"/>
                  </a:lnTo>
                  <a:lnTo>
                    <a:pt x="35217" y="203"/>
                  </a:lnTo>
                  <a:lnTo>
                    <a:pt x="28257" y="0"/>
                  </a:lnTo>
                  <a:close/>
                </a:path>
                <a:path w="563880" h="89534">
                  <a:moveTo>
                    <a:pt x="43656" y="37020"/>
                  </a:moveTo>
                  <a:lnTo>
                    <a:pt x="28790" y="37020"/>
                  </a:lnTo>
                  <a:lnTo>
                    <a:pt x="32448" y="37934"/>
                  </a:lnTo>
                  <a:lnTo>
                    <a:pt x="36106" y="41579"/>
                  </a:lnTo>
                  <a:lnTo>
                    <a:pt x="37007" y="44983"/>
                  </a:lnTo>
                  <a:lnTo>
                    <a:pt x="37007" y="55067"/>
                  </a:lnTo>
                  <a:lnTo>
                    <a:pt x="36106" y="58445"/>
                  </a:lnTo>
                  <a:lnTo>
                    <a:pt x="32448" y="61772"/>
                  </a:lnTo>
                  <a:lnTo>
                    <a:pt x="28790" y="62598"/>
                  </a:lnTo>
                  <a:lnTo>
                    <a:pt x="43885" y="62598"/>
                  </a:lnTo>
                  <a:lnTo>
                    <a:pt x="45402" y="58254"/>
                  </a:lnTo>
                  <a:lnTo>
                    <a:pt x="45828" y="55067"/>
                  </a:lnTo>
                  <a:lnTo>
                    <a:pt x="45872" y="42786"/>
                  </a:lnTo>
                  <a:lnTo>
                    <a:pt x="44234" y="37541"/>
                  </a:lnTo>
                  <a:lnTo>
                    <a:pt x="43656" y="37020"/>
                  </a:lnTo>
                  <a:close/>
                </a:path>
              </a:pathLst>
            </a:custGeom>
            <a:solidFill>
              <a:srgbClr val="808285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  <p:sp>
          <p:nvSpPr>
            <p:cNvPr id="63" name="object 26"/>
            <p:cNvSpPr/>
            <p:nvPr/>
          </p:nvSpPr>
          <p:spPr>
            <a:xfrm>
              <a:off x="1359608" y="395264"/>
              <a:ext cx="1039494" cy="136525"/>
            </a:xfrm>
            <a:custGeom>
              <a:avLst/>
              <a:gdLst/>
              <a:ahLst/>
              <a:cxnLst/>
              <a:rect l="l" t="t" r="r" b="b"/>
              <a:pathLst>
                <a:path w="1039494" h="136525">
                  <a:moveTo>
                    <a:pt x="980490" y="31102"/>
                  </a:moveTo>
                  <a:lnTo>
                    <a:pt x="956906" y="31102"/>
                  </a:lnTo>
                  <a:lnTo>
                    <a:pt x="980947" y="99771"/>
                  </a:lnTo>
                  <a:lnTo>
                    <a:pt x="982040" y="103365"/>
                  </a:lnTo>
                  <a:lnTo>
                    <a:pt x="984491" y="105181"/>
                  </a:lnTo>
                  <a:lnTo>
                    <a:pt x="992504" y="105181"/>
                  </a:lnTo>
                  <a:lnTo>
                    <a:pt x="990206" y="110883"/>
                  </a:lnTo>
                  <a:lnTo>
                    <a:pt x="987094" y="114896"/>
                  </a:lnTo>
                  <a:lnTo>
                    <a:pt x="983195" y="117195"/>
                  </a:lnTo>
                  <a:lnTo>
                    <a:pt x="979385" y="119494"/>
                  </a:lnTo>
                  <a:lnTo>
                    <a:pt x="972921" y="120497"/>
                  </a:lnTo>
                  <a:lnTo>
                    <a:pt x="963779" y="120497"/>
                  </a:lnTo>
                  <a:lnTo>
                    <a:pt x="962012" y="134924"/>
                  </a:lnTo>
                  <a:lnTo>
                    <a:pt x="971118" y="135974"/>
                  </a:lnTo>
                  <a:lnTo>
                    <a:pt x="979212" y="135824"/>
                  </a:lnTo>
                  <a:lnTo>
                    <a:pt x="986295" y="134472"/>
                  </a:lnTo>
                  <a:lnTo>
                    <a:pt x="992365" y="131914"/>
                  </a:lnTo>
                  <a:lnTo>
                    <a:pt x="999034" y="127550"/>
                  </a:lnTo>
                  <a:lnTo>
                    <a:pt x="1004639" y="121813"/>
                  </a:lnTo>
                  <a:lnTo>
                    <a:pt x="1005480" y="120497"/>
                  </a:lnTo>
                  <a:lnTo>
                    <a:pt x="972921" y="120497"/>
                  </a:lnTo>
                  <a:lnTo>
                    <a:pt x="963815" y="120205"/>
                  </a:lnTo>
                  <a:lnTo>
                    <a:pt x="1005666" y="120205"/>
                  </a:lnTo>
                  <a:lnTo>
                    <a:pt x="1009178" y="114707"/>
                  </a:lnTo>
                  <a:lnTo>
                    <a:pt x="1012647" y="106235"/>
                  </a:lnTo>
                  <a:lnTo>
                    <a:pt x="1018277" y="90144"/>
                  </a:lnTo>
                  <a:lnTo>
                    <a:pt x="996708" y="90144"/>
                  </a:lnTo>
                  <a:lnTo>
                    <a:pt x="996315" y="87350"/>
                  </a:lnTo>
                  <a:lnTo>
                    <a:pt x="995514" y="83642"/>
                  </a:lnTo>
                  <a:lnTo>
                    <a:pt x="994308" y="79032"/>
                  </a:lnTo>
                  <a:lnTo>
                    <a:pt x="980490" y="31102"/>
                  </a:lnTo>
                  <a:close/>
                </a:path>
                <a:path w="1039494" h="136525">
                  <a:moveTo>
                    <a:pt x="1038936" y="31102"/>
                  </a:moveTo>
                  <a:lnTo>
                    <a:pt x="1015199" y="31102"/>
                  </a:lnTo>
                  <a:lnTo>
                    <a:pt x="1001522" y="79032"/>
                  </a:lnTo>
                  <a:lnTo>
                    <a:pt x="1001115" y="80733"/>
                  </a:lnTo>
                  <a:lnTo>
                    <a:pt x="1000125" y="84442"/>
                  </a:lnTo>
                  <a:lnTo>
                    <a:pt x="998512" y="90144"/>
                  </a:lnTo>
                  <a:lnTo>
                    <a:pt x="1018277" y="90144"/>
                  </a:lnTo>
                  <a:lnTo>
                    <a:pt x="1038936" y="31102"/>
                  </a:lnTo>
                  <a:close/>
                </a:path>
                <a:path w="1039494" h="136525">
                  <a:moveTo>
                    <a:pt x="893648" y="31102"/>
                  </a:moveTo>
                  <a:lnTo>
                    <a:pt x="875626" y="31102"/>
                  </a:lnTo>
                  <a:lnTo>
                    <a:pt x="875626" y="133718"/>
                  </a:lnTo>
                  <a:lnTo>
                    <a:pt x="897699" y="133718"/>
                  </a:lnTo>
                  <a:lnTo>
                    <a:pt x="897680" y="104305"/>
                  </a:lnTo>
                  <a:lnTo>
                    <a:pt x="897254" y="99910"/>
                  </a:lnTo>
                  <a:lnTo>
                    <a:pt x="942500" y="99910"/>
                  </a:lnTo>
                  <a:lnTo>
                    <a:pt x="943533" y="98640"/>
                  </a:lnTo>
                  <a:lnTo>
                    <a:pt x="946558" y="93590"/>
                  </a:lnTo>
                  <a:lnTo>
                    <a:pt x="947527" y="90601"/>
                  </a:lnTo>
                  <a:lnTo>
                    <a:pt x="911136" y="90601"/>
                  </a:lnTo>
                  <a:lnTo>
                    <a:pt x="905522" y="89598"/>
                  </a:lnTo>
                  <a:lnTo>
                    <a:pt x="897699" y="87591"/>
                  </a:lnTo>
                  <a:lnTo>
                    <a:pt x="897699" y="53644"/>
                  </a:lnTo>
                  <a:lnTo>
                    <a:pt x="904913" y="48933"/>
                  </a:lnTo>
                  <a:lnTo>
                    <a:pt x="911021" y="46583"/>
                  </a:lnTo>
                  <a:lnTo>
                    <a:pt x="946936" y="46583"/>
                  </a:lnTo>
                  <a:lnTo>
                    <a:pt x="945123" y="41922"/>
                  </a:lnTo>
                  <a:lnTo>
                    <a:pt x="895299" y="41922"/>
                  </a:lnTo>
                  <a:lnTo>
                    <a:pt x="893648" y="31102"/>
                  </a:lnTo>
                  <a:close/>
                </a:path>
                <a:path w="1039494" h="136525">
                  <a:moveTo>
                    <a:pt x="942500" y="99910"/>
                  </a:moveTo>
                  <a:lnTo>
                    <a:pt x="897254" y="99910"/>
                  </a:lnTo>
                  <a:lnTo>
                    <a:pt x="902462" y="103068"/>
                  </a:lnTo>
                  <a:lnTo>
                    <a:pt x="908330" y="105322"/>
                  </a:lnTo>
                  <a:lnTo>
                    <a:pt x="914858" y="106674"/>
                  </a:lnTo>
                  <a:lnTo>
                    <a:pt x="922045" y="107124"/>
                  </a:lnTo>
                  <a:lnTo>
                    <a:pt x="931760" y="107124"/>
                  </a:lnTo>
                  <a:lnTo>
                    <a:pt x="938923" y="104305"/>
                  </a:lnTo>
                  <a:lnTo>
                    <a:pt x="942500" y="99910"/>
                  </a:lnTo>
                  <a:close/>
                </a:path>
                <a:path w="1039494" h="136525">
                  <a:moveTo>
                    <a:pt x="946936" y="46583"/>
                  </a:moveTo>
                  <a:lnTo>
                    <a:pt x="920343" y="46583"/>
                  </a:lnTo>
                  <a:lnTo>
                    <a:pt x="923340" y="48107"/>
                  </a:lnTo>
                  <a:lnTo>
                    <a:pt x="926757" y="54216"/>
                  </a:lnTo>
                  <a:lnTo>
                    <a:pt x="927595" y="60096"/>
                  </a:lnTo>
                  <a:lnTo>
                    <a:pt x="927595" y="77724"/>
                  </a:lnTo>
                  <a:lnTo>
                    <a:pt x="926680" y="83591"/>
                  </a:lnTo>
                  <a:lnTo>
                    <a:pt x="922972" y="89204"/>
                  </a:lnTo>
                  <a:lnTo>
                    <a:pt x="919543" y="90601"/>
                  </a:lnTo>
                  <a:lnTo>
                    <a:pt x="947527" y="90601"/>
                  </a:lnTo>
                  <a:lnTo>
                    <a:pt x="948716" y="86936"/>
                  </a:lnTo>
                  <a:lnTo>
                    <a:pt x="950011" y="78679"/>
                  </a:lnTo>
                  <a:lnTo>
                    <a:pt x="950442" y="68821"/>
                  </a:lnTo>
                  <a:lnTo>
                    <a:pt x="948835" y="51469"/>
                  </a:lnTo>
                  <a:lnTo>
                    <a:pt x="946936" y="46583"/>
                  </a:lnTo>
                  <a:close/>
                </a:path>
                <a:path w="1039494" h="136525">
                  <a:moveTo>
                    <a:pt x="924750" y="29159"/>
                  </a:moveTo>
                  <a:lnTo>
                    <a:pt x="919137" y="29159"/>
                  </a:lnTo>
                  <a:lnTo>
                    <a:pt x="913599" y="30353"/>
                  </a:lnTo>
                  <a:lnTo>
                    <a:pt x="902690" y="35166"/>
                  </a:lnTo>
                  <a:lnTo>
                    <a:pt x="898410" y="38214"/>
                  </a:lnTo>
                  <a:lnTo>
                    <a:pt x="895299" y="41922"/>
                  </a:lnTo>
                  <a:lnTo>
                    <a:pt x="945123" y="41922"/>
                  </a:lnTo>
                  <a:lnTo>
                    <a:pt x="944016" y="39074"/>
                  </a:lnTo>
                  <a:lnTo>
                    <a:pt x="935987" y="31638"/>
                  </a:lnTo>
                  <a:lnTo>
                    <a:pt x="924750" y="29159"/>
                  </a:lnTo>
                  <a:close/>
                </a:path>
                <a:path w="1039494" h="136525">
                  <a:moveTo>
                    <a:pt x="779907" y="31102"/>
                  </a:moveTo>
                  <a:lnTo>
                    <a:pt x="758583" y="31102"/>
                  </a:lnTo>
                  <a:lnTo>
                    <a:pt x="758583" y="105181"/>
                  </a:lnTo>
                  <a:lnTo>
                    <a:pt x="759180" y="105181"/>
                  </a:lnTo>
                  <a:lnTo>
                    <a:pt x="766208" y="105572"/>
                  </a:lnTo>
                  <a:lnTo>
                    <a:pt x="774509" y="105849"/>
                  </a:lnTo>
                  <a:lnTo>
                    <a:pt x="784087" y="106015"/>
                  </a:lnTo>
                  <a:lnTo>
                    <a:pt x="794943" y="106070"/>
                  </a:lnTo>
                  <a:lnTo>
                    <a:pt x="805751" y="106070"/>
                  </a:lnTo>
                  <a:lnTo>
                    <a:pt x="813473" y="104305"/>
                  </a:lnTo>
                  <a:lnTo>
                    <a:pt x="822680" y="97193"/>
                  </a:lnTo>
                  <a:lnTo>
                    <a:pt x="824991" y="90754"/>
                  </a:lnTo>
                  <a:lnTo>
                    <a:pt x="824991" y="90449"/>
                  </a:lnTo>
                  <a:lnTo>
                    <a:pt x="779907" y="90449"/>
                  </a:lnTo>
                  <a:lnTo>
                    <a:pt x="779907" y="70777"/>
                  </a:lnTo>
                  <a:lnTo>
                    <a:pt x="824566" y="70777"/>
                  </a:lnTo>
                  <a:lnTo>
                    <a:pt x="822579" y="65443"/>
                  </a:lnTo>
                  <a:lnTo>
                    <a:pt x="791032" y="56794"/>
                  </a:lnTo>
                  <a:lnTo>
                    <a:pt x="779907" y="56794"/>
                  </a:lnTo>
                  <a:lnTo>
                    <a:pt x="779907" y="31102"/>
                  </a:lnTo>
                  <a:close/>
                </a:path>
                <a:path w="1039494" h="136525">
                  <a:moveTo>
                    <a:pt x="824566" y="70777"/>
                  </a:moveTo>
                  <a:lnTo>
                    <a:pt x="795642" y="70777"/>
                  </a:lnTo>
                  <a:lnTo>
                    <a:pt x="798715" y="71424"/>
                  </a:lnTo>
                  <a:lnTo>
                    <a:pt x="801827" y="74028"/>
                  </a:lnTo>
                  <a:lnTo>
                    <a:pt x="802601" y="76631"/>
                  </a:lnTo>
                  <a:lnTo>
                    <a:pt x="802601" y="84645"/>
                  </a:lnTo>
                  <a:lnTo>
                    <a:pt x="801827" y="87325"/>
                  </a:lnTo>
                  <a:lnTo>
                    <a:pt x="798715" y="89827"/>
                  </a:lnTo>
                  <a:lnTo>
                    <a:pt x="795642" y="90449"/>
                  </a:lnTo>
                  <a:lnTo>
                    <a:pt x="824991" y="90449"/>
                  </a:lnTo>
                  <a:lnTo>
                    <a:pt x="824991" y="71920"/>
                  </a:lnTo>
                  <a:lnTo>
                    <a:pt x="824566" y="70777"/>
                  </a:lnTo>
                  <a:close/>
                </a:path>
                <a:path w="1039494" h="136525">
                  <a:moveTo>
                    <a:pt x="856691" y="31102"/>
                  </a:moveTo>
                  <a:lnTo>
                    <a:pt x="834453" y="31102"/>
                  </a:lnTo>
                  <a:lnTo>
                    <a:pt x="834453" y="105181"/>
                  </a:lnTo>
                  <a:lnTo>
                    <a:pt x="856691" y="105181"/>
                  </a:lnTo>
                  <a:lnTo>
                    <a:pt x="856691" y="31102"/>
                  </a:lnTo>
                  <a:close/>
                </a:path>
                <a:path w="1039494" h="136525">
                  <a:moveTo>
                    <a:pt x="745515" y="89255"/>
                  </a:moveTo>
                  <a:lnTo>
                    <a:pt x="657771" y="89255"/>
                  </a:lnTo>
                  <a:lnTo>
                    <a:pt x="657771" y="126352"/>
                  </a:lnTo>
                  <a:lnTo>
                    <a:pt x="672338" y="126352"/>
                  </a:lnTo>
                  <a:lnTo>
                    <a:pt x="673836" y="105181"/>
                  </a:lnTo>
                  <a:lnTo>
                    <a:pt x="745515" y="105181"/>
                  </a:lnTo>
                  <a:lnTo>
                    <a:pt x="745515" y="89255"/>
                  </a:lnTo>
                  <a:close/>
                </a:path>
                <a:path w="1039494" h="136525">
                  <a:moveTo>
                    <a:pt x="745515" y="105181"/>
                  </a:moveTo>
                  <a:lnTo>
                    <a:pt x="729284" y="105181"/>
                  </a:lnTo>
                  <a:lnTo>
                    <a:pt x="730935" y="126352"/>
                  </a:lnTo>
                  <a:lnTo>
                    <a:pt x="745515" y="126352"/>
                  </a:lnTo>
                  <a:lnTo>
                    <a:pt x="745515" y="105181"/>
                  </a:lnTo>
                  <a:close/>
                </a:path>
                <a:path w="1039494" h="136525">
                  <a:moveTo>
                    <a:pt x="733793" y="31102"/>
                  </a:moveTo>
                  <a:lnTo>
                    <a:pt x="697433" y="31102"/>
                  </a:lnTo>
                  <a:lnTo>
                    <a:pt x="688844" y="32230"/>
                  </a:lnTo>
                  <a:lnTo>
                    <a:pt x="682450" y="35613"/>
                  </a:lnTo>
                  <a:lnTo>
                    <a:pt x="678252" y="41249"/>
                  </a:lnTo>
                  <a:lnTo>
                    <a:pt x="676249" y="49136"/>
                  </a:lnTo>
                  <a:lnTo>
                    <a:pt x="674718" y="60318"/>
                  </a:lnTo>
                  <a:lnTo>
                    <a:pt x="672679" y="70734"/>
                  </a:lnTo>
                  <a:lnTo>
                    <a:pt x="670132" y="80381"/>
                  </a:lnTo>
                  <a:lnTo>
                    <a:pt x="667080" y="89255"/>
                  </a:lnTo>
                  <a:lnTo>
                    <a:pt x="686612" y="89255"/>
                  </a:lnTo>
                  <a:lnTo>
                    <a:pt x="696277" y="48488"/>
                  </a:lnTo>
                  <a:lnTo>
                    <a:pt x="698779" y="46126"/>
                  </a:lnTo>
                  <a:lnTo>
                    <a:pt x="733793" y="46126"/>
                  </a:lnTo>
                  <a:lnTo>
                    <a:pt x="733793" y="31102"/>
                  </a:lnTo>
                  <a:close/>
                </a:path>
                <a:path w="1039494" h="136525">
                  <a:moveTo>
                    <a:pt x="733793" y="46126"/>
                  </a:moveTo>
                  <a:lnTo>
                    <a:pt x="712914" y="46126"/>
                  </a:lnTo>
                  <a:lnTo>
                    <a:pt x="712914" y="89255"/>
                  </a:lnTo>
                  <a:lnTo>
                    <a:pt x="733793" y="89255"/>
                  </a:lnTo>
                  <a:lnTo>
                    <a:pt x="733793" y="46126"/>
                  </a:lnTo>
                  <a:close/>
                </a:path>
                <a:path w="1039494" h="136525">
                  <a:moveTo>
                    <a:pt x="595261" y="31102"/>
                  </a:moveTo>
                  <a:lnTo>
                    <a:pt x="573328" y="31102"/>
                  </a:lnTo>
                  <a:lnTo>
                    <a:pt x="573328" y="105181"/>
                  </a:lnTo>
                  <a:lnTo>
                    <a:pt x="595261" y="105181"/>
                  </a:lnTo>
                  <a:lnTo>
                    <a:pt x="595261" y="73774"/>
                  </a:lnTo>
                  <a:lnTo>
                    <a:pt x="645147" y="73774"/>
                  </a:lnTo>
                  <a:lnTo>
                    <a:pt x="645147" y="58305"/>
                  </a:lnTo>
                  <a:lnTo>
                    <a:pt x="595261" y="58305"/>
                  </a:lnTo>
                  <a:lnTo>
                    <a:pt x="595261" y="31102"/>
                  </a:lnTo>
                  <a:close/>
                </a:path>
                <a:path w="1039494" h="136525">
                  <a:moveTo>
                    <a:pt x="645147" y="73774"/>
                  </a:moveTo>
                  <a:lnTo>
                    <a:pt x="623354" y="73774"/>
                  </a:lnTo>
                  <a:lnTo>
                    <a:pt x="623354" y="105181"/>
                  </a:lnTo>
                  <a:lnTo>
                    <a:pt x="645147" y="105181"/>
                  </a:lnTo>
                  <a:lnTo>
                    <a:pt x="645147" y="73774"/>
                  </a:lnTo>
                  <a:close/>
                </a:path>
                <a:path w="1039494" h="136525">
                  <a:moveTo>
                    <a:pt x="645147" y="31102"/>
                  </a:moveTo>
                  <a:lnTo>
                    <a:pt x="623354" y="31102"/>
                  </a:lnTo>
                  <a:lnTo>
                    <a:pt x="623354" y="58305"/>
                  </a:lnTo>
                  <a:lnTo>
                    <a:pt x="645147" y="58305"/>
                  </a:lnTo>
                  <a:lnTo>
                    <a:pt x="645147" y="31102"/>
                  </a:lnTo>
                  <a:close/>
                </a:path>
                <a:path w="1039494" h="136525">
                  <a:moveTo>
                    <a:pt x="555155" y="46431"/>
                  </a:moveTo>
                  <a:lnTo>
                    <a:pt x="525449" y="46431"/>
                  </a:lnTo>
                  <a:lnTo>
                    <a:pt x="528639" y="47106"/>
                  </a:lnTo>
                  <a:lnTo>
                    <a:pt x="531939" y="49809"/>
                  </a:lnTo>
                  <a:lnTo>
                    <a:pt x="532815" y="52336"/>
                  </a:lnTo>
                  <a:lnTo>
                    <a:pt x="532917" y="59347"/>
                  </a:lnTo>
                  <a:lnTo>
                    <a:pt x="499364" y="59347"/>
                  </a:lnTo>
                  <a:lnTo>
                    <a:pt x="493801" y="60998"/>
                  </a:lnTo>
                  <a:lnTo>
                    <a:pt x="485787" y="67614"/>
                  </a:lnTo>
                  <a:lnTo>
                    <a:pt x="483793" y="72224"/>
                  </a:lnTo>
                  <a:lnTo>
                    <a:pt x="483793" y="92354"/>
                  </a:lnTo>
                  <a:lnTo>
                    <a:pt x="486016" y="97586"/>
                  </a:lnTo>
                  <a:lnTo>
                    <a:pt x="494931" y="105105"/>
                  </a:lnTo>
                  <a:lnTo>
                    <a:pt x="500710" y="106984"/>
                  </a:lnTo>
                  <a:lnTo>
                    <a:pt x="507822" y="106984"/>
                  </a:lnTo>
                  <a:lnTo>
                    <a:pt x="515684" y="106166"/>
                  </a:lnTo>
                  <a:lnTo>
                    <a:pt x="522889" y="103711"/>
                  </a:lnTo>
                  <a:lnTo>
                    <a:pt x="529433" y="99623"/>
                  </a:lnTo>
                  <a:lnTo>
                    <a:pt x="535317" y="93903"/>
                  </a:lnTo>
                  <a:lnTo>
                    <a:pt x="555155" y="93903"/>
                  </a:lnTo>
                  <a:lnTo>
                    <a:pt x="555155" y="90297"/>
                  </a:lnTo>
                  <a:lnTo>
                    <a:pt x="508571" y="90297"/>
                  </a:lnTo>
                  <a:lnTo>
                    <a:pt x="505726" y="87744"/>
                  </a:lnTo>
                  <a:lnTo>
                    <a:pt x="505726" y="75171"/>
                  </a:lnTo>
                  <a:lnTo>
                    <a:pt x="508127" y="72821"/>
                  </a:lnTo>
                  <a:lnTo>
                    <a:pt x="512940" y="72720"/>
                  </a:lnTo>
                  <a:lnTo>
                    <a:pt x="555155" y="72720"/>
                  </a:lnTo>
                  <a:lnTo>
                    <a:pt x="555155" y="46431"/>
                  </a:lnTo>
                  <a:close/>
                </a:path>
                <a:path w="1039494" h="136525">
                  <a:moveTo>
                    <a:pt x="555155" y="93903"/>
                  </a:moveTo>
                  <a:lnTo>
                    <a:pt x="535317" y="93903"/>
                  </a:lnTo>
                  <a:lnTo>
                    <a:pt x="537565" y="105181"/>
                  </a:lnTo>
                  <a:lnTo>
                    <a:pt x="555155" y="105181"/>
                  </a:lnTo>
                  <a:lnTo>
                    <a:pt x="555155" y="93903"/>
                  </a:lnTo>
                  <a:close/>
                </a:path>
                <a:path w="1039494" h="136525">
                  <a:moveTo>
                    <a:pt x="555155" y="72720"/>
                  </a:moveTo>
                  <a:lnTo>
                    <a:pt x="532917" y="72720"/>
                  </a:lnTo>
                  <a:lnTo>
                    <a:pt x="532917" y="83083"/>
                  </a:lnTo>
                  <a:lnTo>
                    <a:pt x="526402" y="87896"/>
                  </a:lnTo>
                  <a:lnTo>
                    <a:pt x="520192" y="90297"/>
                  </a:lnTo>
                  <a:lnTo>
                    <a:pt x="555155" y="90297"/>
                  </a:lnTo>
                  <a:lnTo>
                    <a:pt x="555155" y="72720"/>
                  </a:lnTo>
                  <a:close/>
                </a:path>
                <a:path w="1039494" h="136525">
                  <a:moveTo>
                    <a:pt x="535876" y="28994"/>
                  </a:moveTo>
                  <a:lnTo>
                    <a:pt x="525856" y="28994"/>
                  </a:lnTo>
                  <a:lnTo>
                    <a:pt x="516521" y="29220"/>
                  </a:lnTo>
                  <a:lnTo>
                    <a:pt x="506998" y="29898"/>
                  </a:lnTo>
                  <a:lnTo>
                    <a:pt x="497286" y="31030"/>
                  </a:lnTo>
                  <a:lnTo>
                    <a:pt x="487387" y="32613"/>
                  </a:lnTo>
                  <a:lnTo>
                    <a:pt x="489343" y="47637"/>
                  </a:lnTo>
                  <a:lnTo>
                    <a:pt x="498564" y="47104"/>
                  </a:lnTo>
                  <a:lnTo>
                    <a:pt x="506814" y="46729"/>
                  </a:lnTo>
                  <a:lnTo>
                    <a:pt x="514223" y="46505"/>
                  </a:lnTo>
                  <a:lnTo>
                    <a:pt x="520750" y="46431"/>
                  </a:lnTo>
                  <a:lnTo>
                    <a:pt x="555155" y="46431"/>
                  </a:lnTo>
                  <a:lnTo>
                    <a:pt x="555155" y="46177"/>
                  </a:lnTo>
                  <a:lnTo>
                    <a:pt x="552767" y="39141"/>
                  </a:lnTo>
                  <a:lnTo>
                    <a:pt x="543255" y="31026"/>
                  </a:lnTo>
                  <a:lnTo>
                    <a:pt x="535876" y="28994"/>
                  </a:lnTo>
                  <a:close/>
                </a:path>
                <a:path w="1039494" h="136525">
                  <a:moveTo>
                    <a:pt x="468617" y="31102"/>
                  </a:moveTo>
                  <a:lnTo>
                    <a:pt x="429094" y="31102"/>
                  </a:lnTo>
                  <a:lnTo>
                    <a:pt x="420770" y="32276"/>
                  </a:lnTo>
                  <a:lnTo>
                    <a:pt x="414562" y="35798"/>
                  </a:lnTo>
                  <a:lnTo>
                    <a:pt x="410474" y="41667"/>
                  </a:lnTo>
                  <a:lnTo>
                    <a:pt x="408508" y="49885"/>
                  </a:lnTo>
                  <a:lnTo>
                    <a:pt x="407479" y="60529"/>
                  </a:lnTo>
                  <a:lnTo>
                    <a:pt x="406336" y="69335"/>
                  </a:lnTo>
                  <a:lnTo>
                    <a:pt x="391083" y="89395"/>
                  </a:lnTo>
                  <a:lnTo>
                    <a:pt x="393344" y="105930"/>
                  </a:lnTo>
                  <a:lnTo>
                    <a:pt x="424720" y="82222"/>
                  </a:lnTo>
                  <a:lnTo>
                    <a:pt x="428942" y="53936"/>
                  </a:lnTo>
                  <a:lnTo>
                    <a:pt x="429348" y="51231"/>
                  </a:lnTo>
                  <a:lnTo>
                    <a:pt x="430123" y="49339"/>
                  </a:lnTo>
                  <a:lnTo>
                    <a:pt x="432434" y="47129"/>
                  </a:lnTo>
                  <a:lnTo>
                    <a:pt x="434251" y="46583"/>
                  </a:lnTo>
                  <a:lnTo>
                    <a:pt x="468617" y="46583"/>
                  </a:lnTo>
                  <a:lnTo>
                    <a:pt x="468617" y="31102"/>
                  </a:lnTo>
                  <a:close/>
                </a:path>
                <a:path w="1039494" h="136525">
                  <a:moveTo>
                    <a:pt x="468617" y="46583"/>
                  </a:moveTo>
                  <a:lnTo>
                    <a:pt x="446379" y="46583"/>
                  </a:lnTo>
                  <a:lnTo>
                    <a:pt x="446379" y="105181"/>
                  </a:lnTo>
                  <a:lnTo>
                    <a:pt x="468617" y="105181"/>
                  </a:lnTo>
                  <a:lnTo>
                    <a:pt x="468617" y="46583"/>
                  </a:lnTo>
                  <a:close/>
                </a:path>
                <a:path w="1039494" h="136525">
                  <a:moveTo>
                    <a:pt x="327088" y="31102"/>
                  </a:moveTo>
                  <a:lnTo>
                    <a:pt x="309054" y="31102"/>
                  </a:lnTo>
                  <a:lnTo>
                    <a:pt x="309054" y="133718"/>
                  </a:lnTo>
                  <a:lnTo>
                    <a:pt x="331139" y="133718"/>
                  </a:lnTo>
                  <a:lnTo>
                    <a:pt x="331139" y="115836"/>
                  </a:lnTo>
                  <a:lnTo>
                    <a:pt x="331118" y="104305"/>
                  </a:lnTo>
                  <a:lnTo>
                    <a:pt x="330682" y="99910"/>
                  </a:lnTo>
                  <a:lnTo>
                    <a:pt x="375927" y="99910"/>
                  </a:lnTo>
                  <a:lnTo>
                    <a:pt x="376961" y="98640"/>
                  </a:lnTo>
                  <a:lnTo>
                    <a:pt x="379985" y="93590"/>
                  </a:lnTo>
                  <a:lnTo>
                    <a:pt x="380955" y="90601"/>
                  </a:lnTo>
                  <a:lnTo>
                    <a:pt x="344563" y="90601"/>
                  </a:lnTo>
                  <a:lnTo>
                    <a:pt x="338950" y="89598"/>
                  </a:lnTo>
                  <a:lnTo>
                    <a:pt x="331139" y="87591"/>
                  </a:lnTo>
                  <a:lnTo>
                    <a:pt x="331139" y="53644"/>
                  </a:lnTo>
                  <a:lnTo>
                    <a:pt x="338353" y="48933"/>
                  </a:lnTo>
                  <a:lnTo>
                    <a:pt x="344462" y="46583"/>
                  </a:lnTo>
                  <a:lnTo>
                    <a:pt x="380366" y="46583"/>
                  </a:lnTo>
                  <a:lnTo>
                    <a:pt x="378555" y="41922"/>
                  </a:lnTo>
                  <a:lnTo>
                    <a:pt x="328739" y="41922"/>
                  </a:lnTo>
                  <a:lnTo>
                    <a:pt x="327088" y="31102"/>
                  </a:lnTo>
                  <a:close/>
                </a:path>
                <a:path w="1039494" h="136525">
                  <a:moveTo>
                    <a:pt x="375927" y="99910"/>
                  </a:moveTo>
                  <a:lnTo>
                    <a:pt x="330682" y="99910"/>
                  </a:lnTo>
                  <a:lnTo>
                    <a:pt x="335897" y="103068"/>
                  </a:lnTo>
                  <a:lnTo>
                    <a:pt x="341769" y="105322"/>
                  </a:lnTo>
                  <a:lnTo>
                    <a:pt x="348299" y="106674"/>
                  </a:lnTo>
                  <a:lnTo>
                    <a:pt x="355485" y="107124"/>
                  </a:lnTo>
                  <a:lnTo>
                    <a:pt x="365188" y="107124"/>
                  </a:lnTo>
                  <a:lnTo>
                    <a:pt x="372351" y="104305"/>
                  </a:lnTo>
                  <a:lnTo>
                    <a:pt x="375927" y="99910"/>
                  </a:lnTo>
                  <a:close/>
                </a:path>
                <a:path w="1039494" h="136525">
                  <a:moveTo>
                    <a:pt x="380366" y="46583"/>
                  </a:moveTo>
                  <a:lnTo>
                    <a:pt x="353771" y="46583"/>
                  </a:lnTo>
                  <a:lnTo>
                    <a:pt x="356781" y="48107"/>
                  </a:lnTo>
                  <a:lnTo>
                    <a:pt x="360184" y="54216"/>
                  </a:lnTo>
                  <a:lnTo>
                    <a:pt x="361035" y="60096"/>
                  </a:lnTo>
                  <a:lnTo>
                    <a:pt x="361035" y="77724"/>
                  </a:lnTo>
                  <a:lnTo>
                    <a:pt x="360108" y="83591"/>
                  </a:lnTo>
                  <a:lnTo>
                    <a:pt x="356400" y="89204"/>
                  </a:lnTo>
                  <a:lnTo>
                    <a:pt x="352971" y="90601"/>
                  </a:lnTo>
                  <a:lnTo>
                    <a:pt x="380955" y="90601"/>
                  </a:lnTo>
                  <a:lnTo>
                    <a:pt x="382144" y="86936"/>
                  </a:lnTo>
                  <a:lnTo>
                    <a:pt x="383438" y="78679"/>
                  </a:lnTo>
                  <a:lnTo>
                    <a:pt x="383870" y="68821"/>
                  </a:lnTo>
                  <a:lnTo>
                    <a:pt x="382265" y="51469"/>
                  </a:lnTo>
                  <a:lnTo>
                    <a:pt x="380366" y="46583"/>
                  </a:lnTo>
                  <a:close/>
                </a:path>
                <a:path w="1039494" h="136525">
                  <a:moveTo>
                    <a:pt x="358178" y="29159"/>
                  </a:moveTo>
                  <a:lnTo>
                    <a:pt x="352577" y="29159"/>
                  </a:lnTo>
                  <a:lnTo>
                    <a:pt x="347040" y="30353"/>
                  </a:lnTo>
                  <a:lnTo>
                    <a:pt x="336118" y="35166"/>
                  </a:lnTo>
                  <a:lnTo>
                    <a:pt x="331838" y="38214"/>
                  </a:lnTo>
                  <a:lnTo>
                    <a:pt x="328739" y="41922"/>
                  </a:lnTo>
                  <a:lnTo>
                    <a:pt x="378555" y="41922"/>
                  </a:lnTo>
                  <a:lnTo>
                    <a:pt x="377448" y="39074"/>
                  </a:lnTo>
                  <a:lnTo>
                    <a:pt x="369420" y="31638"/>
                  </a:lnTo>
                  <a:lnTo>
                    <a:pt x="358178" y="29159"/>
                  </a:lnTo>
                  <a:close/>
                </a:path>
                <a:path w="1039494" h="136525">
                  <a:moveTo>
                    <a:pt x="253314" y="0"/>
                  </a:moveTo>
                  <a:lnTo>
                    <a:pt x="233324" y="0"/>
                  </a:lnTo>
                  <a:lnTo>
                    <a:pt x="233324" y="29298"/>
                  </a:lnTo>
                  <a:lnTo>
                    <a:pt x="223287" y="30520"/>
                  </a:lnTo>
                  <a:lnTo>
                    <a:pt x="193794" y="59172"/>
                  </a:lnTo>
                  <a:lnTo>
                    <a:pt x="193217" y="68211"/>
                  </a:lnTo>
                  <a:lnTo>
                    <a:pt x="193794" y="77182"/>
                  </a:lnTo>
                  <a:lnTo>
                    <a:pt x="223287" y="105467"/>
                  </a:lnTo>
                  <a:lnTo>
                    <a:pt x="233324" y="106680"/>
                  </a:lnTo>
                  <a:lnTo>
                    <a:pt x="233324" y="133718"/>
                  </a:lnTo>
                  <a:lnTo>
                    <a:pt x="253314" y="133718"/>
                  </a:lnTo>
                  <a:lnTo>
                    <a:pt x="253314" y="106680"/>
                  </a:lnTo>
                  <a:lnTo>
                    <a:pt x="263358" y="105467"/>
                  </a:lnTo>
                  <a:lnTo>
                    <a:pt x="288514" y="90601"/>
                  </a:lnTo>
                  <a:lnTo>
                    <a:pt x="234238" y="90601"/>
                  </a:lnTo>
                  <a:lnTo>
                    <a:pt x="226720" y="89903"/>
                  </a:lnTo>
                  <a:lnTo>
                    <a:pt x="221538" y="87947"/>
                  </a:lnTo>
                  <a:lnTo>
                    <a:pt x="215823" y="81534"/>
                  </a:lnTo>
                  <a:lnTo>
                    <a:pt x="214401" y="76034"/>
                  </a:lnTo>
                  <a:lnTo>
                    <a:pt x="214401" y="60299"/>
                  </a:lnTo>
                  <a:lnTo>
                    <a:pt x="215823" y="54686"/>
                  </a:lnTo>
                  <a:lnTo>
                    <a:pt x="221538" y="48082"/>
                  </a:lnTo>
                  <a:lnTo>
                    <a:pt x="226720" y="46075"/>
                  </a:lnTo>
                  <a:lnTo>
                    <a:pt x="234238" y="45377"/>
                  </a:lnTo>
                  <a:lnTo>
                    <a:pt x="288406" y="45377"/>
                  </a:lnTo>
                  <a:lnTo>
                    <a:pt x="288229" y="44980"/>
                  </a:lnTo>
                  <a:lnTo>
                    <a:pt x="253314" y="29298"/>
                  </a:lnTo>
                  <a:lnTo>
                    <a:pt x="253314" y="0"/>
                  </a:lnTo>
                  <a:close/>
                </a:path>
                <a:path w="1039494" h="136525">
                  <a:moveTo>
                    <a:pt x="252412" y="45377"/>
                  </a:moveTo>
                  <a:lnTo>
                    <a:pt x="234238" y="45377"/>
                  </a:lnTo>
                  <a:lnTo>
                    <a:pt x="234238" y="90601"/>
                  </a:lnTo>
                  <a:lnTo>
                    <a:pt x="252412" y="90601"/>
                  </a:lnTo>
                  <a:lnTo>
                    <a:pt x="252412" y="45377"/>
                  </a:lnTo>
                  <a:close/>
                </a:path>
                <a:path w="1039494" h="136525">
                  <a:moveTo>
                    <a:pt x="288406" y="45377"/>
                  </a:moveTo>
                  <a:lnTo>
                    <a:pt x="252412" y="45377"/>
                  </a:lnTo>
                  <a:lnTo>
                    <a:pt x="259930" y="46075"/>
                  </a:lnTo>
                  <a:lnTo>
                    <a:pt x="265099" y="48082"/>
                  </a:lnTo>
                  <a:lnTo>
                    <a:pt x="270814" y="54686"/>
                  </a:lnTo>
                  <a:lnTo>
                    <a:pt x="272237" y="60299"/>
                  </a:lnTo>
                  <a:lnTo>
                    <a:pt x="272237" y="76034"/>
                  </a:lnTo>
                  <a:lnTo>
                    <a:pt x="270814" y="81534"/>
                  </a:lnTo>
                  <a:lnTo>
                    <a:pt x="265099" y="87947"/>
                  </a:lnTo>
                  <a:lnTo>
                    <a:pt x="259930" y="89903"/>
                  </a:lnTo>
                  <a:lnTo>
                    <a:pt x="252412" y="90601"/>
                  </a:lnTo>
                  <a:lnTo>
                    <a:pt x="288514" y="90601"/>
                  </a:lnTo>
                  <a:lnTo>
                    <a:pt x="291114" y="84855"/>
                  </a:lnTo>
                  <a:lnTo>
                    <a:pt x="292844" y="77182"/>
                  </a:lnTo>
                  <a:lnTo>
                    <a:pt x="293420" y="68211"/>
                  </a:lnTo>
                  <a:lnTo>
                    <a:pt x="292844" y="59172"/>
                  </a:lnTo>
                  <a:lnTo>
                    <a:pt x="291114" y="51428"/>
                  </a:lnTo>
                  <a:lnTo>
                    <a:pt x="288406" y="45377"/>
                  </a:lnTo>
                  <a:close/>
                </a:path>
                <a:path w="1039494" h="136525">
                  <a:moveTo>
                    <a:pt x="177736" y="54686"/>
                  </a:moveTo>
                  <a:lnTo>
                    <a:pt x="158661" y="54686"/>
                  </a:lnTo>
                  <a:lnTo>
                    <a:pt x="158153" y="59702"/>
                  </a:lnTo>
                  <a:lnTo>
                    <a:pt x="158015" y="61950"/>
                  </a:lnTo>
                  <a:lnTo>
                    <a:pt x="157911" y="105321"/>
                  </a:lnTo>
                  <a:lnTo>
                    <a:pt x="177736" y="105321"/>
                  </a:lnTo>
                  <a:lnTo>
                    <a:pt x="177736" y="54686"/>
                  </a:lnTo>
                  <a:close/>
                </a:path>
                <a:path w="1039494" h="136525">
                  <a:moveTo>
                    <a:pt x="125310" y="31102"/>
                  </a:moveTo>
                  <a:lnTo>
                    <a:pt x="105625" y="31102"/>
                  </a:lnTo>
                  <a:lnTo>
                    <a:pt x="105625" y="105181"/>
                  </a:lnTo>
                  <a:lnTo>
                    <a:pt x="124548" y="105181"/>
                  </a:lnTo>
                  <a:lnTo>
                    <a:pt x="141237" y="81584"/>
                  </a:lnTo>
                  <a:lnTo>
                    <a:pt x="124548" y="81584"/>
                  </a:lnTo>
                  <a:lnTo>
                    <a:pt x="125056" y="77076"/>
                  </a:lnTo>
                  <a:lnTo>
                    <a:pt x="125206" y="74930"/>
                  </a:lnTo>
                  <a:lnTo>
                    <a:pt x="125310" y="31102"/>
                  </a:lnTo>
                  <a:close/>
                </a:path>
                <a:path w="1039494" h="136525">
                  <a:moveTo>
                    <a:pt x="177736" y="31102"/>
                  </a:moveTo>
                  <a:lnTo>
                    <a:pt x="158813" y="31102"/>
                  </a:lnTo>
                  <a:lnTo>
                    <a:pt x="130568" y="71526"/>
                  </a:lnTo>
                  <a:lnTo>
                    <a:pt x="128168" y="74930"/>
                  </a:lnTo>
                  <a:lnTo>
                    <a:pt x="126314" y="78282"/>
                  </a:lnTo>
                  <a:lnTo>
                    <a:pt x="125006" y="81584"/>
                  </a:lnTo>
                  <a:lnTo>
                    <a:pt x="141237" y="81584"/>
                  </a:lnTo>
                  <a:lnTo>
                    <a:pt x="152501" y="65659"/>
                  </a:lnTo>
                  <a:lnTo>
                    <a:pt x="155105" y="61950"/>
                  </a:lnTo>
                  <a:lnTo>
                    <a:pt x="156959" y="58305"/>
                  </a:lnTo>
                  <a:lnTo>
                    <a:pt x="158064" y="54686"/>
                  </a:lnTo>
                  <a:lnTo>
                    <a:pt x="177736" y="54686"/>
                  </a:lnTo>
                  <a:lnTo>
                    <a:pt x="177736" y="31102"/>
                  </a:lnTo>
                  <a:close/>
                </a:path>
                <a:path w="1039494" h="136525">
                  <a:moveTo>
                    <a:pt x="22847" y="1498"/>
                  </a:moveTo>
                  <a:lnTo>
                    <a:pt x="0" y="1498"/>
                  </a:lnTo>
                  <a:lnTo>
                    <a:pt x="0" y="105181"/>
                  </a:lnTo>
                  <a:lnTo>
                    <a:pt x="74675" y="105181"/>
                  </a:lnTo>
                  <a:lnTo>
                    <a:pt x="76479" y="127863"/>
                  </a:lnTo>
                  <a:lnTo>
                    <a:pt x="92709" y="127863"/>
                  </a:lnTo>
                  <a:lnTo>
                    <a:pt x="92709" y="88646"/>
                  </a:lnTo>
                  <a:lnTo>
                    <a:pt x="22847" y="88646"/>
                  </a:lnTo>
                  <a:lnTo>
                    <a:pt x="22847" y="1498"/>
                  </a:lnTo>
                  <a:close/>
                </a:path>
                <a:path w="1039494" h="136525">
                  <a:moveTo>
                    <a:pt x="80378" y="1498"/>
                  </a:moveTo>
                  <a:lnTo>
                    <a:pt x="57391" y="1498"/>
                  </a:lnTo>
                  <a:lnTo>
                    <a:pt x="57391" y="88646"/>
                  </a:lnTo>
                  <a:lnTo>
                    <a:pt x="80378" y="88646"/>
                  </a:lnTo>
                  <a:lnTo>
                    <a:pt x="80378" y="1498"/>
                  </a:lnTo>
                  <a:close/>
                </a:path>
              </a:pathLst>
            </a:custGeom>
            <a:solidFill>
              <a:srgbClr val="1F385D"/>
            </a:solidFill>
          </p:spPr>
          <p:txBody>
            <a:bodyPr wrap="square" lIns="0" tIns="0" rIns="0" bIns="0" rtlCol="0"/>
            <a:lstStyle/>
            <a:p>
              <a:endParaRPr>
                <a:latin typeface="Century Gothic" pitchFamily="34" charset="0"/>
              </a:endParaRPr>
            </a:p>
          </p:txBody>
        </p:sp>
      </p:grpSp>
      <p:sp>
        <p:nvSpPr>
          <p:cNvPr id="27" name="object 6"/>
          <p:cNvSpPr txBox="1">
            <a:spLocks/>
          </p:cNvSpPr>
          <p:nvPr/>
        </p:nvSpPr>
        <p:spPr>
          <a:xfrm>
            <a:off x="5791200" y="1683707"/>
            <a:ext cx="6019800" cy="8504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rgbClr val="1F385D"/>
                </a:solidFill>
                <a:latin typeface="Gotham"/>
                <a:ea typeface="+mj-ea"/>
                <a:cs typeface="Gotham"/>
              </a:defRPr>
            </a:lvl1pPr>
          </a:lstStyle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lang="ru-RU" sz="1600" b="0" dirty="0">
                <a:solidFill>
                  <a:srgbClr val="1F385D"/>
                </a:solidFill>
                <a:latin typeface="Century Gothic" pitchFamily="34" charset="0"/>
              </a:rPr>
              <a:t>За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 4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 квартал 2022 г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. </a:t>
            </a:r>
            <a:r>
              <a:rPr lang="ru-RU" sz="1600" b="0" dirty="0">
                <a:solidFill>
                  <a:srgbClr val="1F385D"/>
                </a:solidFill>
                <a:latin typeface="Century Gothic" pitchFamily="34" charset="0"/>
              </a:rPr>
              <a:t>Выявлено </a:t>
            </a:r>
            <a:r>
              <a:rPr lang="ru-RU" sz="1600" u="sng" dirty="0">
                <a:latin typeface="Century Gothic" pitchFamily="34" charset="0"/>
              </a:rPr>
              <a:t>2</a:t>
            </a:r>
            <a:r>
              <a:rPr lang="ru-RU" sz="1600" u="sng" dirty="0">
                <a:solidFill>
                  <a:srgbClr val="1F385D"/>
                </a:solidFill>
                <a:latin typeface="Century Gothic" pitchFamily="34" charset="0"/>
              </a:rPr>
              <a:t> нарушений:</a:t>
            </a:r>
            <a:r>
              <a:rPr lang="en-US" sz="1600" u="sng" dirty="0">
                <a:solidFill>
                  <a:srgbClr val="1F385D"/>
                </a:solidFill>
                <a:latin typeface="Century Gothic" pitchFamily="34" charset="0"/>
              </a:rPr>
              <a:t> </a:t>
            </a:r>
            <a:endParaRPr lang="ru-RU" sz="1600" u="sng" dirty="0">
              <a:solidFill>
                <a:srgbClr val="1F385D"/>
              </a:solidFill>
              <a:latin typeface="Century Gothic" pitchFamily="34" charset="0"/>
            </a:endParaRPr>
          </a:p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endParaRPr lang="ru-RU" sz="1800" b="1" dirty="0">
              <a:solidFill>
                <a:srgbClr val="1F385D"/>
              </a:solidFill>
              <a:latin typeface="Century Gothic" pitchFamily="34" charset="0"/>
            </a:endParaRPr>
          </a:p>
          <a:p>
            <a:pPr marR="5080" indent="12700" algn="just">
              <a:spcBef>
                <a:spcPts val="100"/>
              </a:spcBef>
            </a:pPr>
            <a:endParaRPr lang="ru-RU" sz="1400" b="0" u="sng" kern="0" spc="2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28600" y="1676400"/>
            <a:ext cx="5181600" cy="641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За 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3 квартал 2022 г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.</a:t>
            </a:r>
            <a:r>
              <a:rPr lang="en-US" sz="1600" dirty="0">
                <a:solidFill>
                  <a:srgbClr val="1F385D"/>
                </a:solidFill>
                <a:latin typeface="Century Gothic" pitchFamily="34" charset="0"/>
              </a:rPr>
              <a:t> </a:t>
            </a:r>
            <a:r>
              <a:rPr lang="ru-RU" sz="1600" dirty="0">
                <a:solidFill>
                  <a:srgbClr val="1F385D"/>
                </a:solidFill>
                <a:latin typeface="Century Gothic" pitchFamily="34" charset="0"/>
              </a:rPr>
              <a:t>выявлено </a:t>
            </a:r>
            <a:r>
              <a:rPr lang="ru-RU" sz="1600" b="1" u="sng" dirty="0">
                <a:solidFill>
                  <a:srgbClr val="1F385D"/>
                </a:solidFill>
                <a:latin typeface="Century Gothic" pitchFamily="34" charset="0"/>
              </a:rPr>
              <a:t>15 нарушений</a:t>
            </a:r>
            <a:r>
              <a:rPr lang="ru-RU" sz="1600" b="1" dirty="0">
                <a:solidFill>
                  <a:srgbClr val="1F385D"/>
                </a:solidFill>
                <a:latin typeface="Century Gothic" pitchFamily="34" charset="0"/>
              </a:rPr>
              <a:t>:</a:t>
            </a:r>
          </a:p>
          <a:p>
            <a:pPr marL="12700" marR="5080" algn="just">
              <a:lnSpc>
                <a:spcPct val="113900"/>
              </a:lnSpc>
              <a:spcBef>
                <a:spcPts val="100"/>
              </a:spcBef>
            </a:pPr>
            <a:endParaRPr lang="ru-RU" sz="1600" b="1" dirty="0">
              <a:solidFill>
                <a:srgbClr val="1F385D"/>
              </a:solidFill>
              <a:latin typeface="Century Gothic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066800"/>
            <a:ext cx="381000" cy="399002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5638800" y="1600200"/>
            <a:ext cx="0" cy="46482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17A9D5D6-639A-4372-B041-6A44F21BB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35542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20614A-98BF-4406-9240-8527E04047BB}"/>
              </a:ext>
            </a:extLst>
          </p:cNvPr>
          <p:cNvSpPr txBox="1"/>
          <p:nvPr/>
        </p:nvSpPr>
        <p:spPr>
          <a:xfrm>
            <a:off x="1627771" y="3429000"/>
            <a:ext cx="8691544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dirty="0">
              <a:solidFill>
                <a:schemeClr val="accent1">
                  <a:lumMod val="50000"/>
                </a:schemeClr>
              </a:solidFill>
              <a:latin typeface="Century Gothic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id="{3DE9FDB6-1D6F-4148-90DE-84D68FCDB5EF}"/>
              </a:ext>
            </a:extLst>
          </p:cNvPr>
          <p:cNvSpPr/>
          <p:nvPr/>
        </p:nvSpPr>
        <p:spPr>
          <a:xfrm>
            <a:off x="11468403" y="0"/>
            <a:ext cx="540385" cy="360045"/>
          </a:xfrm>
          <a:custGeom>
            <a:avLst/>
            <a:gdLst/>
            <a:ahLst/>
            <a:cxnLst/>
            <a:rect l="l" t="t" r="r" b="b"/>
            <a:pathLst>
              <a:path w="540384" h="360045">
                <a:moveTo>
                  <a:pt x="0" y="359994"/>
                </a:moveTo>
                <a:lnTo>
                  <a:pt x="540016" y="359994"/>
                </a:lnTo>
                <a:lnTo>
                  <a:pt x="540016" y="0"/>
                </a:lnTo>
                <a:lnTo>
                  <a:pt x="0" y="0"/>
                </a:lnTo>
                <a:lnTo>
                  <a:pt x="0" y="359994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C04C00CE-193A-477E-8C5C-6CC6D7F2AE18}"/>
              </a:ext>
            </a:extLst>
          </p:cNvPr>
          <p:cNvGraphicFramePr>
            <a:graphicFrameLocks noGrp="1"/>
          </p:cNvGraphicFramePr>
          <p:nvPr/>
        </p:nvGraphicFramePr>
        <p:xfrm>
          <a:off x="5731511" y="1996018"/>
          <a:ext cx="6416454" cy="47415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1840">
                  <a:extLst>
                    <a:ext uri="{9D8B030D-6E8A-4147-A177-3AD203B41FA5}">
                      <a16:colId xmlns:a16="http://schemas.microsoft.com/office/drawing/2014/main" val="40208359"/>
                    </a:ext>
                  </a:extLst>
                </a:gridCol>
                <a:gridCol w="1313783">
                  <a:extLst>
                    <a:ext uri="{9D8B030D-6E8A-4147-A177-3AD203B41FA5}">
                      <a16:colId xmlns:a16="http://schemas.microsoft.com/office/drawing/2014/main" val="1257575737"/>
                    </a:ext>
                  </a:extLst>
                </a:gridCol>
                <a:gridCol w="1310335">
                  <a:extLst>
                    <a:ext uri="{9D8B030D-6E8A-4147-A177-3AD203B41FA5}">
                      <a16:colId xmlns:a16="http://schemas.microsoft.com/office/drawing/2014/main" val="3807869680"/>
                    </a:ext>
                  </a:extLst>
                </a:gridCol>
                <a:gridCol w="1317231">
                  <a:extLst>
                    <a:ext uri="{9D8B030D-6E8A-4147-A177-3AD203B41FA5}">
                      <a16:colId xmlns:a16="http://schemas.microsoft.com/office/drawing/2014/main" val="2197833195"/>
                    </a:ext>
                  </a:extLst>
                </a:gridCol>
                <a:gridCol w="540969">
                  <a:extLst>
                    <a:ext uri="{9D8B030D-6E8A-4147-A177-3AD203B41FA5}">
                      <a16:colId xmlns:a16="http://schemas.microsoft.com/office/drawing/2014/main" val="836975261"/>
                    </a:ext>
                  </a:extLst>
                </a:gridCol>
                <a:gridCol w="560600">
                  <a:extLst>
                    <a:ext uri="{9D8B030D-6E8A-4147-A177-3AD203B41FA5}">
                      <a16:colId xmlns:a16="http://schemas.microsoft.com/office/drawing/2014/main" val="1919276144"/>
                    </a:ext>
                  </a:extLst>
                </a:gridCol>
                <a:gridCol w="703853">
                  <a:extLst>
                    <a:ext uri="{9D8B030D-6E8A-4147-A177-3AD203B41FA5}">
                      <a16:colId xmlns:a16="http://schemas.microsoft.com/office/drawing/2014/main" val="3343683902"/>
                    </a:ext>
                  </a:extLst>
                </a:gridCol>
                <a:gridCol w="437843">
                  <a:extLst>
                    <a:ext uri="{9D8B030D-6E8A-4147-A177-3AD203B41FA5}">
                      <a16:colId xmlns:a16="http://schemas.microsoft.com/office/drawing/2014/main" val="764369660"/>
                    </a:ext>
                  </a:extLst>
                </a:gridCol>
              </a:tblGrid>
              <a:tr h="19438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госоргана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noProof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Касательно соблюдения требования по размещению стандартов регламентов государственных услуг в местах нахождения </a:t>
                      </a:r>
                      <a:r>
                        <a:rPr lang="ru-RU" sz="800" noProof="0" dirty="0" err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услугополучателей</a:t>
                      </a:r>
                      <a:endParaRPr lang="ru-RU" sz="800" noProof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noProof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Касательно соблюдения требования по размещению стандартов регламентов государственных услуг на веб-портале «электронного правительства» и на официальном интернет-ресурсе государственного органа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noProof="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отказов оказания государственных услуг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оказания государственных услуг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Иные нарушения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8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</a:t>
                      </a:r>
                      <a:endParaRPr lang="ru-KZ" sz="8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49211"/>
                  </a:ext>
                </a:extLst>
              </a:tr>
              <a:tr h="15746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по делам религии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481136"/>
                  </a:ext>
                </a:extLst>
              </a:tr>
              <a:tr h="1222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Управление </a:t>
                      </a:r>
                      <a:r>
                        <a:rPr lang="ru-RU" sz="1000" dirty="0">
                          <a:solidFill>
                            <a:srgbClr val="1F385D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энергетики и водоснабжения </a:t>
                      </a: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8" marR="6918" marT="314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632197"/>
                  </a:ext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id="{21E9EA6F-AD17-4017-9610-79003EBC76E1}"/>
              </a:ext>
            </a:extLst>
          </p:cNvPr>
          <p:cNvGraphicFramePr>
            <a:graphicFrameLocks noGrp="1"/>
          </p:cNvGraphicFramePr>
          <p:nvPr/>
        </p:nvGraphicFramePr>
        <p:xfrm>
          <a:off x="150321" y="1996012"/>
          <a:ext cx="5395769" cy="47415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331">
                  <a:extLst>
                    <a:ext uri="{9D8B030D-6E8A-4147-A177-3AD203B41FA5}">
                      <a16:colId xmlns:a16="http://schemas.microsoft.com/office/drawing/2014/main" val="4075734435"/>
                    </a:ext>
                  </a:extLst>
                </a:gridCol>
                <a:gridCol w="1079154">
                  <a:extLst>
                    <a:ext uri="{9D8B030D-6E8A-4147-A177-3AD203B41FA5}">
                      <a16:colId xmlns:a16="http://schemas.microsoft.com/office/drawing/2014/main" val="1341371680"/>
                    </a:ext>
                  </a:extLst>
                </a:gridCol>
                <a:gridCol w="824394">
                  <a:extLst>
                    <a:ext uri="{9D8B030D-6E8A-4147-A177-3AD203B41FA5}">
                      <a16:colId xmlns:a16="http://schemas.microsoft.com/office/drawing/2014/main" val="40307869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22472286"/>
                    </a:ext>
                  </a:extLst>
                </a:gridCol>
                <a:gridCol w="925245">
                  <a:extLst>
                    <a:ext uri="{9D8B030D-6E8A-4147-A177-3AD203B41FA5}">
                      <a16:colId xmlns:a16="http://schemas.microsoft.com/office/drawing/2014/main" val="1602773389"/>
                    </a:ext>
                  </a:extLst>
                </a:gridCol>
                <a:gridCol w="569893">
                  <a:extLst>
                    <a:ext uri="{9D8B030D-6E8A-4147-A177-3AD203B41FA5}">
                      <a16:colId xmlns:a16="http://schemas.microsoft.com/office/drawing/2014/main" val="2717077117"/>
                    </a:ext>
                  </a:extLst>
                </a:gridCol>
                <a:gridCol w="616660">
                  <a:extLst>
                    <a:ext uri="{9D8B030D-6E8A-4147-A177-3AD203B41FA5}">
                      <a16:colId xmlns:a16="http://schemas.microsoft.com/office/drawing/2014/main" val="2785948849"/>
                    </a:ext>
                  </a:extLst>
                </a:gridCol>
                <a:gridCol w="462492">
                  <a:extLst>
                    <a:ext uri="{9D8B030D-6E8A-4147-A177-3AD203B41FA5}">
                      <a16:colId xmlns:a16="http://schemas.microsoft.com/office/drawing/2014/main" val="1706723109"/>
                    </a:ext>
                  </a:extLst>
                </a:gridCol>
              </a:tblGrid>
              <a:tr h="19293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№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 п/п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Наименование госоргана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нарушения процедур (бизнес-процессов) оказания государственных услуг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Оказание услуг при неполном пакете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отказов оказания государственных услуг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Факты нарушений сроков оказания государственных услуг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Иные нарушения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ИТОГО</a:t>
                      </a:r>
                      <a:endParaRPr lang="ru-KZ" sz="9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99258"/>
                  </a:ext>
                </a:extLst>
              </a:tr>
              <a:tr h="8480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городской мобильности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392045"/>
                  </a:ext>
                </a:extLst>
              </a:tr>
              <a:tr h="5998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Управление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градостроительного контроля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799308"/>
                  </a:ext>
                </a:extLst>
              </a:tr>
              <a:tr h="13643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Управление </a:t>
                      </a:r>
                      <a:r>
                        <a:rPr lang="ru-RU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общественного здравоохранения </a:t>
                      </a:r>
                      <a:r>
                        <a:rPr lang="ru-RU" sz="1000" i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(подведомственные организаций)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r>
                        <a:rPr lang="kk-KZ" sz="100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KZ" sz="1000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KZ" sz="10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842" marR="20842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798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63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213079" y="1066799"/>
            <a:ext cx="11765844" cy="628379"/>
          </a:xfrm>
          <a:prstGeom prst="rect">
            <a:avLst/>
          </a:prstGeom>
        </p:spPr>
        <p:txBody>
          <a:bodyPr/>
          <a:lstStyle/>
          <a:p>
            <a:pPr marR="5080" indent="12700" algn="ctr">
              <a:spcBef>
                <a:spcPts val="100"/>
              </a:spcBef>
              <a:defRPr spc="-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>
                <a:solidFill>
                  <a:srgbClr val="2C4467"/>
                </a:solidFill>
              </a:rPr>
              <a:t>ЕДИНОЕ КОММУНИКАЦИОННОЕ ПРОСТРАНСТВО ДЛЯ ПРЕДСТАВИТЕЛЕЙ </a:t>
            </a:r>
            <a:br>
              <a:rPr dirty="0">
                <a:solidFill>
                  <a:srgbClr val="2C4467"/>
                </a:solidFill>
              </a:rPr>
            </a:br>
            <a:r>
              <a:rPr dirty="0">
                <a:solidFill>
                  <a:srgbClr val="2C4467"/>
                </a:solidFill>
              </a:rPr>
              <a:t>ИТ</a:t>
            </a:r>
            <a:r>
              <a:rPr lang="en-US" dirty="0">
                <a:solidFill>
                  <a:srgbClr val="2C4467"/>
                </a:solidFill>
              </a:rPr>
              <a:t>-</a:t>
            </a:r>
            <a:r>
              <a:rPr dirty="0">
                <a:solidFill>
                  <a:srgbClr val="2C4467"/>
                </a:solidFill>
              </a:rPr>
              <a:t>СООБЩЕСТВА ГОРОДА АЛМАТЫ </a:t>
            </a:r>
          </a:p>
        </p:txBody>
      </p:sp>
      <p:sp>
        <p:nvSpPr>
          <p:cNvPr id="2925" name="Shape 2925"/>
          <p:cNvSpPr/>
          <p:nvPr/>
        </p:nvSpPr>
        <p:spPr>
          <a:xfrm>
            <a:off x="213078" y="1736798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26" name="Shape 2926"/>
          <p:cNvSpPr/>
          <p:nvPr/>
        </p:nvSpPr>
        <p:spPr>
          <a:xfrm>
            <a:off x="776746" y="1885949"/>
            <a:ext cx="34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0"/>
              </a:spcBef>
              <a:defRPr sz="1200" b="1">
                <a:solidFill>
                  <a:srgbClr val="1F3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ru-RU" dirty="0"/>
              <a:t>ЧТО БЫЛО СДЕЛАНО</a:t>
            </a:r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646225B8-7290-42F6-AF8F-D567915193C6}"/>
              </a:ext>
            </a:extLst>
          </p:cNvPr>
          <p:cNvSpPr txBox="1"/>
          <p:nvPr/>
        </p:nvSpPr>
        <p:spPr>
          <a:xfrm>
            <a:off x="11653189" y="35100"/>
            <a:ext cx="170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FFFFFF"/>
                </a:solidFill>
                <a:latin typeface="KZ_Exo 2 Medium Condensed"/>
                <a:cs typeface="KZ_Exo 2 Medium Condensed"/>
              </a:rPr>
              <a:t>1</a:t>
            </a:r>
            <a:endParaRPr sz="1200" dirty="0">
              <a:latin typeface="KZ_Exo 2 Medium Condensed"/>
              <a:cs typeface="KZ_Exo 2 Medium Condensed"/>
            </a:endParaRPr>
          </a:p>
        </p:txBody>
      </p:sp>
      <p:sp>
        <p:nvSpPr>
          <p:cNvPr id="37" name="Shape 2936">
            <a:extLst>
              <a:ext uri="{FF2B5EF4-FFF2-40B4-BE49-F238E27FC236}">
                <a16:creationId xmlns:a16="http://schemas.microsoft.com/office/drawing/2014/main" id="{1178BA78-D4EB-4574-B675-A9B22AA87B5F}"/>
              </a:ext>
            </a:extLst>
          </p:cNvPr>
          <p:cNvSpPr/>
          <p:nvPr/>
        </p:nvSpPr>
        <p:spPr>
          <a:xfrm>
            <a:off x="394671" y="2274721"/>
            <a:ext cx="6370113" cy="6227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25 мая 2022 г. </a:t>
            </a:r>
            <a:r>
              <a:rPr lang="ru-RU" dirty="0">
                <a:solidFill>
                  <a:srgbClr val="2C4467"/>
                </a:solidFill>
              </a:rPr>
              <a:t> провели </a:t>
            </a:r>
            <a:r>
              <a:rPr lang="en-US" dirty="0">
                <a:solidFill>
                  <a:srgbClr val="2C4467"/>
                </a:solidFill>
              </a:rPr>
              <a:t>IT </a:t>
            </a:r>
            <a:r>
              <a:rPr lang="ru-RU" dirty="0">
                <a:solidFill>
                  <a:srgbClr val="2C4467"/>
                </a:solidFill>
              </a:rPr>
              <a:t>конференцию по ознакомлению с ЕКП. Приглашённые гости: </a:t>
            </a:r>
            <a:r>
              <a:rPr lang="en-US" dirty="0" err="1">
                <a:solidFill>
                  <a:srgbClr val="2C4467"/>
                </a:solidFill>
              </a:rPr>
              <a:t>InDriver</a:t>
            </a:r>
            <a:r>
              <a:rPr lang="en-US" dirty="0">
                <a:solidFill>
                  <a:srgbClr val="2C4467"/>
                </a:solidFill>
              </a:rPr>
              <a:t> (</a:t>
            </a:r>
            <a:r>
              <a:rPr lang="ru-RU" dirty="0">
                <a:solidFill>
                  <a:srgbClr val="2C4467"/>
                </a:solidFill>
              </a:rPr>
              <a:t>Тимофей </a:t>
            </a:r>
            <a:r>
              <a:rPr lang="ru-RU" dirty="0" err="1">
                <a:solidFill>
                  <a:srgbClr val="2C4467"/>
                </a:solidFill>
              </a:rPr>
              <a:t>Ушницкий</a:t>
            </a:r>
            <a:r>
              <a:rPr lang="en-US" dirty="0">
                <a:solidFill>
                  <a:srgbClr val="2C4467"/>
                </a:solidFill>
              </a:rPr>
              <a:t>)</a:t>
            </a:r>
            <a:r>
              <a:rPr lang="ru-RU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KoronaPay</a:t>
            </a:r>
            <a:r>
              <a:rPr lang="ru-RU" dirty="0">
                <a:solidFill>
                  <a:srgbClr val="2C4467"/>
                </a:solidFill>
              </a:rPr>
              <a:t> (Зуев Кирилл).</a:t>
            </a:r>
            <a:br>
              <a:rPr lang="ru-RU" dirty="0">
                <a:solidFill>
                  <a:srgbClr val="2C4467"/>
                </a:solidFill>
              </a:rPr>
            </a:br>
            <a:r>
              <a:rPr lang="ru-RU" dirty="0">
                <a:solidFill>
                  <a:srgbClr val="2C4467"/>
                </a:solidFill>
              </a:rPr>
              <a:t>Зарегистрировано 184 участника, участвовало 74;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28 мая 2022 г. </a:t>
            </a:r>
            <a:r>
              <a:rPr lang="ru-RU" dirty="0">
                <a:solidFill>
                  <a:srgbClr val="2C4467"/>
                </a:solidFill>
              </a:rPr>
              <a:t> провели оффлайн Мастер класс на тему «Как продвигать </a:t>
            </a:r>
            <a:r>
              <a:rPr lang="en-US" dirty="0">
                <a:solidFill>
                  <a:srgbClr val="2C4467"/>
                </a:solidFill>
              </a:rPr>
              <a:t>IT </a:t>
            </a:r>
            <a:r>
              <a:rPr lang="ru-RU" dirty="0">
                <a:solidFill>
                  <a:srgbClr val="2C4467"/>
                </a:solidFill>
              </a:rPr>
              <a:t>продукт». Зарегистрировано 59 участника, участвовало 38;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С 17 по 19 июня 2022 г. </a:t>
            </a:r>
            <a:r>
              <a:rPr lang="ru-RU" dirty="0">
                <a:solidFill>
                  <a:srgbClr val="2C4467"/>
                </a:solidFill>
              </a:rPr>
              <a:t> провели </a:t>
            </a:r>
            <a:r>
              <a:rPr lang="ru-RU" dirty="0" err="1">
                <a:solidFill>
                  <a:srgbClr val="2C4467"/>
                </a:solidFill>
              </a:rPr>
              <a:t>хакатон</a:t>
            </a:r>
            <a:r>
              <a:rPr lang="ru-RU" dirty="0">
                <a:solidFill>
                  <a:srgbClr val="2C4467"/>
                </a:solidFill>
              </a:rPr>
              <a:t> на тему «</a:t>
            </a:r>
            <a:r>
              <a:rPr lang="en-US" dirty="0">
                <a:solidFill>
                  <a:srgbClr val="2C4467"/>
                </a:solidFill>
              </a:rPr>
              <a:t>Blockchain</a:t>
            </a:r>
            <a:r>
              <a:rPr lang="ru-RU" dirty="0">
                <a:solidFill>
                  <a:srgbClr val="2C4467"/>
                </a:solidFill>
              </a:rPr>
              <a:t>». Зарегистрировано 117 участника, участвовало 112</a:t>
            </a:r>
            <a:r>
              <a:rPr lang="ru-RU" b="1" dirty="0">
                <a:solidFill>
                  <a:srgbClr val="2C4467"/>
                </a:solidFill>
              </a:rPr>
              <a:t>;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21 июля 2022 г. </a:t>
            </a:r>
            <a:r>
              <a:rPr lang="ru-RU" dirty="0">
                <a:solidFill>
                  <a:srgbClr val="2C4467"/>
                </a:solidFill>
              </a:rPr>
              <a:t> выдали 110 сертификатов от ЕКП по 5 курсам. Обучение проходило в </a:t>
            </a:r>
            <a:r>
              <a:rPr lang="en-US" dirty="0">
                <a:solidFill>
                  <a:srgbClr val="2C4467"/>
                </a:solidFill>
              </a:rPr>
              <a:t>Jas Coworking</a:t>
            </a:r>
            <a:r>
              <a:rPr lang="ru-RU" b="1" dirty="0">
                <a:solidFill>
                  <a:srgbClr val="2C4467"/>
                </a:solidFill>
              </a:rPr>
              <a:t>;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US" b="1" dirty="0">
                <a:solidFill>
                  <a:srgbClr val="2C4467"/>
                </a:solidFill>
              </a:rPr>
              <a:t>152 </a:t>
            </a:r>
            <a:r>
              <a:rPr lang="ru-RU" b="1" dirty="0">
                <a:solidFill>
                  <a:srgbClr val="2C4467"/>
                </a:solidFill>
              </a:rPr>
              <a:t>ИТ специалиста </a:t>
            </a:r>
            <a:r>
              <a:rPr lang="ru-RU" dirty="0">
                <a:solidFill>
                  <a:srgbClr val="2C4467"/>
                </a:solidFill>
              </a:rPr>
              <a:t>получили стипендию на обучение и трудоустроились в </a:t>
            </a:r>
            <a:r>
              <a:rPr lang="en-US" dirty="0" err="1">
                <a:solidFill>
                  <a:srgbClr val="2C4467"/>
                </a:solidFill>
              </a:rPr>
              <a:t>Jusan</a:t>
            </a:r>
            <a:r>
              <a:rPr lang="en-US" dirty="0">
                <a:solidFill>
                  <a:srgbClr val="2C4467"/>
                </a:solidFill>
              </a:rPr>
              <a:t> Bank</a:t>
            </a:r>
            <a:r>
              <a:rPr lang="ru-RU" dirty="0">
                <a:solidFill>
                  <a:srgbClr val="2C4467"/>
                </a:solidFill>
              </a:rPr>
              <a:t>;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4337</a:t>
            </a:r>
            <a:r>
              <a:rPr lang="kk-KZ" dirty="0">
                <a:solidFill>
                  <a:srgbClr val="2C4467"/>
                </a:solidFill>
              </a:rPr>
              <a:t> ИТ-талантов зарегистрированно на платформе. </a:t>
            </a:r>
            <a:br>
              <a:rPr lang="kk-KZ" dirty="0">
                <a:solidFill>
                  <a:srgbClr val="2C4467"/>
                </a:solidFill>
              </a:rPr>
            </a:br>
            <a:r>
              <a:rPr lang="ru-RU" b="1" dirty="0">
                <a:solidFill>
                  <a:srgbClr val="2C4467"/>
                </a:solidFill>
              </a:rPr>
              <a:t>Прогнозирование на 2023 год – 6000 ИТ-талантов.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69 ИТ-курсов </a:t>
            </a:r>
            <a:r>
              <a:rPr lang="ru-RU" dirty="0">
                <a:solidFill>
                  <a:srgbClr val="2C4467"/>
                </a:solidFill>
              </a:rPr>
              <a:t>и </a:t>
            </a:r>
            <a:r>
              <a:rPr lang="ru-RU" b="1" dirty="0">
                <a:solidFill>
                  <a:srgbClr val="2C4467"/>
                </a:solidFill>
              </a:rPr>
              <a:t>29 ИТ-компаний </a:t>
            </a:r>
            <a:r>
              <a:rPr lang="ru-RU" dirty="0">
                <a:solidFill>
                  <a:srgbClr val="2C4467"/>
                </a:solidFill>
              </a:rPr>
              <a:t>зарегистрировано на платформе.</a:t>
            </a:r>
            <a:br>
              <a:rPr lang="ru-RU" dirty="0">
                <a:solidFill>
                  <a:srgbClr val="2C4467"/>
                </a:solidFill>
              </a:rPr>
            </a:br>
            <a:r>
              <a:rPr lang="ru-RU" b="1" dirty="0">
                <a:solidFill>
                  <a:srgbClr val="2C4467"/>
                </a:solidFill>
              </a:rPr>
              <a:t>Прогнозирование на 2023 год – 100 ИТ-курсов и 80 ИТ-компаний.</a:t>
            </a: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2700" marR="5080">
              <a:spcBef>
                <a:spcPts val="1000"/>
              </a:spcBef>
              <a:buClr>
                <a:srgbClr val="1F385D"/>
              </a:buClr>
              <a:buSzPct val="100000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kk-KZ" dirty="0">
                <a:solidFill>
                  <a:srgbClr val="2C4467"/>
                </a:solidFill>
              </a:rPr>
            </a:br>
            <a:endParaRPr lang="kk-KZ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kk-KZ" dirty="0">
              <a:solidFill>
                <a:srgbClr val="2C4467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3C3129-46E9-4186-8274-568D9C0FC6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" b="2147"/>
          <a:stretch/>
        </p:blipFill>
        <p:spPr>
          <a:xfrm>
            <a:off x="7177212" y="2352585"/>
            <a:ext cx="2026314" cy="39431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968FE-3103-48F5-8632-CF048B6D03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9903"/>
          <a:stretch/>
        </p:blipFill>
        <p:spPr>
          <a:xfrm>
            <a:off x="9637113" y="2352585"/>
            <a:ext cx="2101032" cy="39431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image13.pdf">
            <a:extLst>
              <a:ext uri="{FF2B5EF4-FFF2-40B4-BE49-F238E27FC236}">
                <a16:creationId xmlns:a16="http://schemas.microsoft.com/office/drawing/2014/main" id="{0D88669F-8657-4D3D-8678-8BFAE8B2140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671" y="1807205"/>
            <a:ext cx="314326" cy="313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Группа 72">
            <a:extLst>
              <a:ext uri="{FF2B5EF4-FFF2-40B4-BE49-F238E27FC236}">
                <a16:creationId xmlns:a16="http://schemas.microsoft.com/office/drawing/2014/main" id="{DDDC0B76-247B-43C9-953C-E23A7FEE6AE5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22" name="Группа 79">
              <a:extLst>
                <a:ext uri="{FF2B5EF4-FFF2-40B4-BE49-F238E27FC236}">
                  <a16:creationId xmlns:a16="http://schemas.microsoft.com/office/drawing/2014/main" id="{1978BE89-76B6-49CD-A876-2E241EAE6A55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4" name="object 48">
                <a:extLst>
                  <a:ext uri="{FF2B5EF4-FFF2-40B4-BE49-F238E27FC236}">
                    <a16:creationId xmlns:a16="http://schemas.microsoft.com/office/drawing/2014/main" id="{C3A6EE38-ED63-4FFE-972F-24E218097BD3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5" name="object 48">
                <a:extLst>
                  <a:ext uri="{FF2B5EF4-FFF2-40B4-BE49-F238E27FC236}">
                    <a16:creationId xmlns:a16="http://schemas.microsoft.com/office/drawing/2014/main" id="{B01DEC2D-4E3E-406F-AE44-99F2B69AA1EE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0" name="Группа 85">
              <a:extLst>
                <a:ext uri="{FF2B5EF4-FFF2-40B4-BE49-F238E27FC236}">
                  <a16:creationId xmlns:a16="http://schemas.microsoft.com/office/drawing/2014/main" id="{525B8090-3859-42AE-9EA5-84A1667B4975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1" name="object 48">
                <a:extLst>
                  <a:ext uri="{FF2B5EF4-FFF2-40B4-BE49-F238E27FC236}">
                    <a16:creationId xmlns:a16="http://schemas.microsoft.com/office/drawing/2014/main" id="{CD1276DD-0BD5-4976-878F-23B97FC1F08B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3" name="object 48">
                <a:extLst>
                  <a:ext uri="{FF2B5EF4-FFF2-40B4-BE49-F238E27FC236}">
                    <a16:creationId xmlns:a16="http://schemas.microsoft.com/office/drawing/2014/main" id="{A11713B7-7A15-4AAB-971B-22310087B38A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36" name="Группа 68">
            <a:extLst>
              <a:ext uri="{FF2B5EF4-FFF2-40B4-BE49-F238E27FC236}">
                <a16:creationId xmlns:a16="http://schemas.microsoft.com/office/drawing/2014/main" id="{FD9F7326-126C-4651-9EBA-A9848B230BFD}"/>
              </a:ext>
            </a:extLst>
          </p:cNvPr>
          <p:cNvGrpSpPr/>
          <p:nvPr/>
        </p:nvGrpSpPr>
        <p:grpSpPr>
          <a:xfrm>
            <a:off x="0" y="0"/>
            <a:ext cx="12193343" cy="382587"/>
            <a:chOff x="0" y="6401651"/>
            <a:chExt cx="12193343" cy="382587"/>
          </a:xfrm>
        </p:grpSpPr>
        <p:grpSp>
          <p:nvGrpSpPr>
            <p:cNvPr id="38" name="Группа 73">
              <a:extLst>
                <a:ext uri="{FF2B5EF4-FFF2-40B4-BE49-F238E27FC236}">
                  <a16:creationId xmlns:a16="http://schemas.microsoft.com/office/drawing/2014/main" id="{56426B7F-FA69-49C7-8F3C-02F39DEA5BA0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3" name="object 48">
                <a:extLst>
                  <a:ext uri="{FF2B5EF4-FFF2-40B4-BE49-F238E27FC236}">
                    <a16:creationId xmlns:a16="http://schemas.microsoft.com/office/drawing/2014/main" id="{ACADEFBB-463F-42E4-A7A9-A3EAEF9043A1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4" name="object 48">
                <a:extLst>
                  <a:ext uri="{FF2B5EF4-FFF2-40B4-BE49-F238E27FC236}">
                    <a16:creationId xmlns:a16="http://schemas.microsoft.com/office/drawing/2014/main" id="{9B025669-792C-434C-8932-6249589747F3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0" name="Группа 74">
              <a:extLst>
                <a:ext uri="{FF2B5EF4-FFF2-40B4-BE49-F238E27FC236}">
                  <a16:creationId xmlns:a16="http://schemas.microsoft.com/office/drawing/2014/main" id="{A70048CB-ECAC-44DF-806A-E188E60D6503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1" name="object 48">
                <a:extLst>
                  <a:ext uri="{FF2B5EF4-FFF2-40B4-BE49-F238E27FC236}">
                    <a16:creationId xmlns:a16="http://schemas.microsoft.com/office/drawing/2014/main" id="{EE91292E-2B8B-465D-A4BB-EA41548004EB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2" name="object 48">
                <a:extLst>
                  <a:ext uri="{FF2B5EF4-FFF2-40B4-BE49-F238E27FC236}">
                    <a16:creationId xmlns:a16="http://schemas.microsoft.com/office/drawing/2014/main" id="{3D809D22-2803-4810-9450-DC33CE7BC00B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>
            <a:spLocks noGrp="1"/>
          </p:cNvSpPr>
          <p:nvPr>
            <p:ph type="title"/>
          </p:nvPr>
        </p:nvSpPr>
        <p:spPr>
          <a:xfrm>
            <a:off x="213079" y="1066799"/>
            <a:ext cx="11765844" cy="307777"/>
          </a:xfrm>
          <a:prstGeom prst="rect">
            <a:avLst/>
          </a:prstGeom>
        </p:spPr>
        <p:txBody>
          <a:bodyPr/>
          <a:lstStyle/>
          <a:p>
            <a:pPr marR="5080" indent="12700" algn="ctr">
              <a:spcBef>
                <a:spcPts val="100"/>
              </a:spcBef>
              <a:defRPr spc="-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dirty="0">
                <a:solidFill>
                  <a:srgbClr val="2C4467"/>
                </a:solidFill>
              </a:rPr>
              <a:t>ALMATY CYBER GAMES 2022</a:t>
            </a:r>
          </a:p>
        </p:txBody>
      </p:sp>
      <p:sp>
        <p:nvSpPr>
          <p:cNvPr id="2925" name="Shape 2925"/>
          <p:cNvSpPr/>
          <p:nvPr/>
        </p:nvSpPr>
        <p:spPr>
          <a:xfrm>
            <a:off x="275831" y="1500650"/>
            <a:ext cx="11765845" cy="1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926" name="Shape 2926"/>
          <p:cNvSpPr/>
          <p:nvPr/>
        </p:nvSpPr>
        <p:spPr>
          <a:xfrm>
            <a:off x="776746" y="1885949"/>
            <a:ext cx="3447976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spcBef>
                <a:spcPts val="1000"/>
              </a:spcBef>
              <a:defRPr sz="1200" b="1">
                <a:solidFill>
                  <a:srgbClr val="1F385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ru-RU" dirty="0"/>
              <a:t>ЧТО БЫЛО СДЕЛАНО</a:t>
            </a:r>
          </a:p>
        </p:txBody>
      </p:sp>
      <p:sp>
        <p:nvSpPr>
          <p:cNvPr id="2939" name="Shape 2939"/>
          <p:cNvSpPr/>
          <p:nvPr/>
        </p:nvSpPr>
        <p:spPr>
          <a:xfrm>
            <a:off x="213078" y="990600"/>
            <a:ext cx="11765845" cy="0"/>
          </a:xfrm>
          <a:prstGeom prst="line">
            <a:avLst/>
          </a:prstGeom>
          <a:ln>
            <a:solidFill>
              <a:srgbClr val="BFBFB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2BCEBE8D-BF27-47E0-AAA5-8088B7D540DB}"/>
              </a:ext>
            </a:extLst>
          </p:cNvPr>
          <p:cNvSpPr/>
          <p:nvPr/>
        </p:nvSpPr>
        <p:spPr>
          <a:xfrm>
            <a:off x="394672" y="222398"/>
            <a:ext cx="409359" cy="5004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A7E6564F-361E-4233-890C-B119C53CD236}"/>
              </a:ext>
            </a:extLst>
          </p:cNvPr>
          <p:cNvSpPr/>
          <p:nvPr/>
        </p:nvSpPr>
        <p:spPr>
          <a:xfrm>
            <a:off x="971772" y="348118"/>
            <a:ext cx="720725" cy="70485"/>
          </a:xfrm>
          <a:custGeom>
            <a:avLst/>
            <a:gdLst/>
            <a:ahLst/>
            <a:cxnLst/>
            <a:rect l="l" t="t" r="r" b="b"/>
            <a:pathLst>
              <a:path w="720725" h="70484">
                <a:moveTo>
                  <a:pt x="672884" y="20205"/>
                </a:moveTo>
                <a:lnTo>
                  <a:pt x="664629" y="20205"/>
                </a:lnTo>
                <a:lnTo>
                  <a:pt x="664629" y="68656"/>
                </a:lnTo>
                <a:lnTo>
                  <a:pt x="664921" y="68656"/>
                </a:lnTo>
                <a:lnTo>
                  <a:pt x="670026" y="69062"/>
                </a:lnTo>
                <a:lnTo>
                  <a:pt x="676922" y="69265"/>
                </a:lnTo>
                <a:lnTo>
                  <a:pt x="692061" y="69265"/>
                </a:lnTo>
                <a:lnTo>
                  <a:pt x="696595" y="68186"/>
                </a:lnTo>
                <a:lnTo>
                  <a:pt x="701903" y="63868"/>
                </a:lnTo>
                <a:lnTo>
                  <a:pt x="702331" y="62598"/>
                </a:lnTo>
                <a:lnTo>
                  <a:pt x="684326" y="62598"/>
                </a:lnTo>
                <a:lnTo>
                  <a:pt x="672884" y="62496"/>
                </a:lnTo>
                <a:lnTo>
                  <a:pt x="672884" y="45275"/>
                </a:lnTo>
                <a:lnTo>
                  <a:pt x="702149" y="45275"/>
                </a:lnTo>
                <a:lnTo>
                  <a:pt x="701878" y="44488"/>
                </a:lnTo>
                <a:lnTo>
                  <a:pt x="696429" y="40106"/>
                </a:lnTo>
                <a:lnTo>
                  <a:pt x="691502" y="39001"/>
                </a:lnTo>
                <a:lnTo>
                  <a:pt x="672884" y="39001"/>
                </a:lnTo>
                <a:lnTo>
                  <a:pt x="672884" y="20205"/>
                </a:lnTo>
                <a:close/>
              </a:path>
              <a:path w="720725" h="70484">
                <a:moveTo>
                  <a:pt x="702149" y="45275"/>
                </a:moveTo>
                <a:lnTo>
                  <a:pt x="688314" y="45275"/>
                </a:lnTo>
                <a:lnTo>
                  <a:pt x="691032" y="45885"/>
                </a:lnTo>
                <a:lnTo>
                  <a:pt x="693940" y="48348"/>
                </a:lnTo>
                <a:lnTo>
                  <a:pt x="694677" y="50584"/>
                </a:lnTo>
                <a:lnTo>
                  <a:pt x="694677" y="57353"/>
                </a:lnTo>
                <a:lnTo>
                  <a:pt x="693928" y="59689"/>
                </a:lnTo>
                <a:lnTo>
                  <a:pt x="690943" y="62014"/>
                </a:lnTo>
                <a:lnTo>
                  <a:pt x="688238" y="62598"/>
                </a:lnTo>
                <a:lnTo>
                  <a:pt x="702331" y="62598"/>
                </a:lnTo>
                <a:lnTo>
                  <a:pt x="703237" y="59905"/>
                </a:lnTo>
                <a:lnTo>
                  <a:pt x="703210" y="48348"/>
                </a:lnTo>
                <a:lnTo>
                  <a:pt x="702149" y="45275"/>
                </a:lnTo>
                <a:close/>
              </a:path>
              <a:path w="720725" h="70484">
                <a:moveTo>
                  <a:pt x="720648" y="20205"/>
                </a:moveTo>
                <a:lnTo>
                  <a:pt x="712089" y="20205"/>
                </a:lnTo>
                <a:lnTo>
                  <a:pt x="712089" y="68656"/>
                </a:lnTo>
                <a:lnTo>
                  <a:pt x="720648" y="68656"/>
                </a:lnTo>
                <a:lnTo>
                  <a:pt x="720648" y="20205"/>
                </a:lnTo>
                <a:close/>
              </a:path>
              <a:path w="720725" h="70484">
                <a:moveTo>
                  <a:pt x="642734" y="19011"/>
                </a:moveTo>
                <a:lnTo>
                  <a:pt x="628015" y="19011"/>
                </a:lnTo>
                <a:lnTo>
                  <a:pt x="622084" y="20916"/>
                </a:lnTo>
                <a:lnTo>
                  <a:pt x="615111" y="28549"/>
                </a:lnTo>
                <a:lnTo>
                  <a:pt x="613371" y="35090"/>
                </a:lnTo>
                <a:lnTo>
                  <a:pt x="613371" y="53733"/>
                </a:lnTo>
                <a:lnTo>
                  <a:pt x="615099" y="60324"/>
                </a:lnTo>
                <a:lnTo>
                  <a:pt x="621995" y="67944"/>
                </a:lnTo>
                <a:lnTo>
                  <a:pt x="627938" y="69862"/>
                </a:lnTo>
                <a:lnTo>
                  <a:pt x="642670" y="69862"/>
                </a:lnTo>
                <a:lnTo>
                  <a:pt x="648182" y="69024"/>
                </a:lnTo>
                <a:lnTo>
                  <a:pt x="652881" y="67373"/>
                </a:lnTo>
                <a:lnTo>
                  <a:pt x="652222" y="62699"/>
                </a:lnTo>
                <a:lnTo>
                  <a:pt x="631913" y="62699"/>
                </a:lnTo>
                <a:lnTo>
                  <a:pt x="627875" y="61404"/>
                </a:lnTo>
                <a:lnTo>
                  <a:pt x="623366" y="56222"/>
                </a:lnTo>
                <a:lnTo>
                  <a:pt x="622236" y="51409"/>
                </a:lnTo>
                <a:lnTo>
                  <a:pt x="622236" y="37414"/>
                </a:lnTo>
                <a:lnTo>
                  <a:pt x="623379" y="32638"/>
                </a:lnTo>
                <a:lnTo>
                  <a:pt x="627964" y="27470"/>
                </a:lnTo>
                <a:lnTo>
                  <a:pt x="631977" y="26174"/>
                </a:lnTo>
                <a:lnTo>
                  <a:pt x="651018" y="26174"/>
                </a:lnTo>
                <a:lnTo>
                  <a:pt x="651979" y="21297"/>
                </a:lnTo>
                <a:lnTo>
                  <a:pt x="647941" y="19773"/>
                </a:lnTo>
                <a:lnTo>
                  <a:pt x="642734" y="19011"/>
                </a:lnTo>
                <a:close/>
              </a:path>
              <a:path w="720725" h="70484">
                <a:moveTo>
                  <a:pt x="652081" y="61696"/>
                </a:moveTo>
                <a:lnTo>
                  <a:pt x="647903" y="62356"/>
                </a:lnTo>
                <a:lnTo>
                  <a:pt x="643128" y="62699"/>
                </a:lnTo>
                <a:lnTo>
                  <a:pt x="652222" y="62699"/>
                </a:lnTo>
                <a:lnTo>
                  <a:pt x="652081" y="61696"/>
                </a:lnTo>
                <a:close/>
              </a:path>
              <a:path w="720725" h="70484">
                <a:moveTo>
                  <a:pt x="651018" y="26174"/>
                </a:moveTo>
                <a:lnTo>
                  <a:pt x="642137" y="26174"/>
                </a:lnTo>
                <a:lnTo>
                  <a:pt x="646518" y="26365"/>
                </a:lnTo>
                <a:lnTo>
                  <a:pt x="650900" y="26771"/>
                </a:lnTo>
                <a:lnTo>
                  <a:pt x="651018" y="26174"/>
                </a:lnTo>
                <a:close/>
              </a:path>
              <a:path w="720725" h="70484">
                <a:moveTo>
                  <a:pt x="599334" y="26174"/>
                </a:moveTo>
                <a:lnTo>
                  <a:pt x="585647" y="26174"/>
                </a:lnTo>
                <a:lnTo>
                  <a:pt x="588200" y="26796"/>
                </a:lnTo>
                <a:lnTo>
                  <a:pt x="589584" y="28066"/>
                </a:lnTo>
                <a:lnTo>
                  <a:pt x="590994" y="29324"/>
                </a:lnTo>
                <a:lnTo>
                  <a:pt x="591718" y="31483"/>
                </a:lnTo>
                <a:lnTo>
                  <a:pt x="591781" y="38811"/>
                </a:lnTo>
                <a:lnTo>
                  <a:pt x="567334" y="38811"/>
                </a:lnTo>
                <a:lnTo>
                  <a:pt x="564045" y="39852"/>
                </a:lnTo>
                <a:lnTo>
                  <a:pt x="559333" y="44030"/>
                </a:lnTo>
                <a:lnTo>
                  <a:pt x="558152" y="46964"/>
                </a:lnTo>
                <a:lnTo>
                  <a:pt x="558152" y="60337"/>
                </a:lnTo>
                <a:lnTo>
                  <a:pt x="559435" y="63665"/>
                </a:lnTo>
                <a:lnTo>
                  <a:pt x="564629" y="68376"/>
                </a:lnTo>
                <a:lnTo>
                  <a:pt x="568134" y="69557"/>
                </a:lnTo>
                <a:lnTo>
                  <a:pt x="576630" y="69557"/>
                </a:lnTo>
                <a:lnTo>
                  <a:pt x="580390" y="68681"/>
                </a:lnTo>
                <a:lnTo>
                  <a:pt x="587362" y="65163"/>
                </a:lnTo>
                <a:lnTo>
                  <a:pt x="590257" y="63093"/>
                </a:lnTo>
                <a:lnTo>
                  <a:pt x="590974" y="62356"/>
                </a:lnTo>
                <a:lnTo>
                  <a:pt x="576846" y="62356"/>
                </a:lnTo>
                <a:lnTo>
                  <a:pt x="574268" y="62293"/>
                </a:lnTo>
                <a:lnTo>
                  <a:pt x="571677" y="62293"/>
                </a:lnTo>
                <a:lnTo>
                  <a:pt x="569772" y="61709"/>
                </a:lnTo>
                <a:lnTo>
                  <a:pt x="567309" y="59385"/>
                </a:lnTo>
                <a:lnTo>
                  <a:pt x="566712" y="57543"/>
                </a:lnTo>
                <a:lnTo>
                  <a:pt x="566712" y="47701"/>
                </a:lnTo>
                <a:lnTo>
                  <a:pt x="568833" y="45478"/>
                </a:lnTo>
                <a:lnTo>
                  <a:pt x="573087" y="45275"/>
                </a:lnTo>
                <a:lnTo>
                  <a:pt x="600240" y="45275"/>
                </a:lnTo>
                <a:lnTo>
                  <a:pt x="600240" y="28892"/>
                </a:lnTo>
                <a:lnTo>
                  <a:pt x="599334" y="26174"/>
                </a:lnTo>
                <a:close/>
              </a:path>
              <a:path w="720725" h="70484">
                <a:moveTo>
                  <a:pt x="600240" y="60705"/>
                </a:moveTo>
                <a:lnTo>
                  <a:pt x="592582" y="60705"/>
                </a:lnTo>
                <a:lnTo>
                  <a:pt x="593572" y="68656"/>
                </a:lnTo>
                <a:lnTo>
                  <a:pt x="600240" y="68656"/>
                </a:lnTo>
                <a:lnTo>
                  <a:pt x="600240" y="60705"/>
                </a:lnTo>
                <a:close/>
              </a:path>
              <a:path w="720725" h="70484">
                <a:moveTo>
                  <a:pt x="600240" y="45275"/>
                </a:moveTo>
                <a:lnTo>
                  <a:pt x="591781" y="45275"/>
                </a:lnTo>
                <a:lnTo>
                  <a:pt x="591781" y="55029"/>
                </a:lnTo>
                <a:lnTo>
                  <a:pt x="589064" y="57416"/>
                </a:lnTo>
                <a:lnTo>
                  <a:pt x="586117" y="59245"/>
                </a:lnTo>
                <a:lnTo>
                  <a:pt x="579742" y="61760"/>
                </a:lnTo>
                <a:lnTo>
                  <a:pt x="576846" y="62356"/>
                </a:lnTo>
                <a:lnTo>
                  <a:pt x="590974" y="62356"/>
                </a:lnTo>
                <a:lnTo>
                  <a:pt x="592582" y="60705"/>
                </a:lnTo>
                <a:lnTo>
                  <a:pt x="600240" y="60705"/>
                </a:lnTo>
                <a:lnTo>
                  <a:pt x="600240" y="45275"/>
                </a:lnTo>
                <a:close/>
              </a:path>
              <a:path w="720725" h="70484">
                <a:moveTo>
                  <a:pt x="589368" y="19011"/>
                </a:moveTo>
                <a:lnTo>
                  <a:pt x="577088" y="19011"/>
                </a:lnTo>
                <a:lnTo>
                  <a:pt x="569264" y="19735"/>
                </a:lnTo>
                <a:lnTo>
                  <a:pt x="560235" y="21196"/>
                </a:lnTo>
                <a:lnTo>
                  <a:pt x="561035" y="27470"/>
                </a:lnTo>
                <a:lnTo>
                  <a:pt x="570255" y="26606"/>
                </a:lnTo>
                <a:lnTo>
                  <a:pt x="577227" y="26174"/>
                </a:lnTo>
                <a:lnTo>
                  <a:pt x="599334" y="26174"/>
                </a:lnTo>
                <a:lnTo>
                  <a:pt x="598906" y="24891"/>
                </a:lnTo>
                <a:lnTo>
                  <a:pt x="593521" y="20180"/>
                </a:lnTo>
                <a:lnTo>
                  <a:pt x="589368" y="19011"/>
                </a:lnTo>
                <a:close/>
              </a:path>
              <a:path w="720725" h="70484">
                <a:moveTo>
                  <a:pt x="544918" y="20205"/>
                </a:moveTo>
                <a:lnTo>
                  <a:pt x="520331" y="20205"/>
                </a:lnTo>
                <a:lnTo>
                  <a:pt x="517347" y="21132"/>
                </a:lnTo>
                <a:lnTo>
                  <a:pt x="513359" y="24841"/>
                </a:lnTo>
                <a:lnTo>
                  <a:pt x="512140" y="27698"/>
                </a:lnTo>
                <a:lnTo>
                  <a:pt x="511683" y="31546"/>
                </a:lnTo>
                <a:lnTo>
                  <a:pt x="510413" y="43751"/>
                </a:lnTo>
                <a:lnTo>
                  <a:pt x="508990" y="51879"/>
                </a:lnTo>
                <a:lnTo>
                  <a:pt x="498843" y="62699"/>
                </a:lnTo>
                <a:lnTo>
                  <a:pt x="499732" y="69164"/>
                </a:lnTo>
                <a:lnTo>
                  <a:pt x="519645" y="32931"/>
                </a:lnTo>
                <a:lnTo>
                  <a:pt x="519976" y="30683"/>
                </a:lnTo>
                <a:lnTo>
                  <a:pt x="520585" y="29108"/>
                </a:lnTo>
                <a:lnTo>
                  <a:pt x="522363" y="27317"/>
                </a:lnTo>
                <a:lnTo>
                  <a:pt x="523862" y="26873"/>
                </a:lnTo>
                <a:lnTo>
                  <a:pt x="544918" y="26873"/>
                </a:lnTo>
                <a:lnTo>
                  <a:pt x="544918" y="20205"/>
                </a:lnTo>
                <a:close/>
              </a:path>
              <a:path w="720725" h="70484">
                <a:moveTo>
                  <a:pt x="544918" y="26873"/>
                </a:moveTo>
                <a:lnTo>
                  <a:pt x="536460" y="26873"/>
                </a:lnTo>
                <a:lnTo>
                  <a:pt x="536460" y="68656"/>
                </a:lnTo>
                <a:lnTo>
                  <a:pt x="544918" y="68656"/>
                </a:lnTo>
                <a:lnTo>
                  <a:pt x="544918" y="26873"/>
                </a:lnTo>
                <a:close/>
              </a:path>
              <a:path w="720725" h="70484">
                <a:moveTo>
                  <a:pt x="488471" y="26174"/>
                </a:moveTo>
                <a:lnTo>
                  <a:pt x="474789" y="26174"/>
                </a:lnTo>
                <a:lnTo>
                  <a:pt x="477354" y="26796"/>
                </a:lnTo>
                <a:lnTo>
                  <a:pt x="480136" y="29324"/>
                </a:lnTo>
                <a:lnTo>
                  <a:pt x="480860" y="31483"/>
                </a:lnTo>
                <a:lnTo>
                  <a:pt x="480936" y="38811"/>
                </a:lnTo>
                <a:lnTo>
                  <a:pt x="456488" y="38811"/>
                </a:lnTo>
                <a:lnTo>
                  <a:pt x="453186" y="39852"/>
                </a:lnTo>
                <a:lnTo>
                  <a:pt x="448475" y="44030"/>
                </a:lnTo>
                <a:lnTo>
                  <a:pt x="447294" y="46964"/>
                </a:lnTo>
                <a:lnTo>
                  <a:pt x="447294" y="60337"/>
                </a:lnTo>
                <a:lnTo>
                  <a:pt x="448589" y="63665"/>
                </a:lnTo>
                <a:lnTo>
                  <a:pt x="453758" y="68376"/>
                </a:lnTo>
                <a:lnTo>
                  <a:pt x="457276" y="69557"/>
                </a:lnTo>
                <a:lnTo>
                  <a:pt x="465759" y="69557"/>
                </a:lnTo>
                <a:lnTo>
                  <a:pt x="469531" y="68681"/>
                </a:lnTo>
                <a:lnTo>
                  <a:pt x="476504" y="65163"/>
                </a:lnTo>
                <a:lnTo>
                  <a:pt x="479412" y="63093"/>
                </a:lnTo>
                <a:lnTo>
                  <a:pt x="480125" y="62356"/>
                </a:lnTo>
                <a:lnTo>
                  <a:pt x="466001" y="62356"/>
                </a:lnTo>
                <a:lnTo>
                  <a:pt x="463423" y="62293"/>
                </a:lnTo>
                <a:lnTo>
                  <a:pt x="460832" y="62293"/>
                </a:lnTo>
                <a:lnTo>
                  <a:pt x="458914" y="61709"/>
                </a:lnTo>
                <a:lnTo>
                  <a:pt x="456463" y="59385"/>
                </a:lnTo>
                <a:lnTo>
                  <a:pt x="455853" y="57543"/>
                </a:lnTo>
                <a:lnTo>
                  <a:pt x="455853" y="47701"/>
                </a:lnTo>
                <a:lnTo>
                  <a:pt x="457974" y="45478"/>
                </a:lnTo>
                <a:lnTo>
                  <a:pt x="462216" y="45275"/>
                </a:lnTo>
                <a:lnTo>
                  <a:pt x="489394" y="45275"/>
                </a:lnTo>
                <a:lnTo>
                  <a:pt x="489394" y="28892"/>
                </a:lnTo>
                <a:lnTo>
                  <a:pt x="488471" y="26174"/>
                </a:lnTo>
                <a:close/>
              </a:path>
              <a:path w="720725" h="70484">
                <a:moveTo>
                  <a:pt x="489394" y="60705"/>
                </a:moveTo>
                <a:lnTo>
                  <a:pt x="481723" y="60705"/>
                </a:lnTo>
                <a:lnTo>
                  <a:pt x="482714" y="68656"/>
                </a:lnTo>
                <a:lnTo>
                  <a:pt x="489394" y="68656"/>
                </a:lnTo>
                <a:lnTo>
                  <a:pt x="489394" y="60705"/>
                </a:lnTo>
                <a:close/>
              </a:path>
              <a:path w="720725" h="70484">
                <a:moveTo>
                  <a:pt x="489394" y="45275"/>
                </a:moveTo>
                <a:lnTo>
                  <a:pt x="480936" y="45275"/>
                </a:lnTo>
                <a:lnTo>
                  <a:pt x="480936" y="55029"/>
                </a:lnTo>
                <a:lnTo>
                  <a:pt x="478205" y="57416"/>
                </a:lnTo>
                <a:lnTo>
                  <a:pt x="475246" y="59245"/>
                </a:lnTo>
                <a:lnTo>
                  <a:pt x="468896" y="61760"/>
                </a:lnTo>
                <a:lnTo>
                  <a:pt x="466001" y="62356"/>
                </a:lnTo>
                <a:lnTo>
                  <a:pt x="480125" y="62356"/>
                </a:lnTo>
                <a:lnTo>
                  <a:pt x="481723" y="60705"/>
                </a:lnTo>
                <a:lnTo>
                  <a:pt x="489394" y="60705"/>
                </a:lnTo>
                <a:lnTo>
                  <a:pt x="489394" y="45275"/>
                </a:lnTo>
                <a:close/>
              </a:path>
              <a:path w="720725" h="70484">
                <a:moveTo>
                  <a:pt x="478497" y="19011"/>
                </a:moveTo>
                <a:lnTo>
                  <a:pt x="466242" y="19011"/>
                </a:lnTo>
                <a:lnTo>
                  <a:pt x="458406" y="19735"/>
                </a:lnTo>
                <a:lnTo>
                  <a:pt x="449376" y="21196"/>
                </a:lnTo>
                <a:lnTo>
                  <a:pt x="450176" y="27470"/>
                </a:lnTo>
                <a:lnTo>
                  <a:pt x="459397" y="26606"/>
                </a:lnTo>
                <a:lnTo>
                  <a:pt x="466369" y="26174"/>
                </a:lnTo>
                <a:lnTo>
                  <a:pt x="488471" y="26174"/>
                </a:lnTo>
                <a:lnTo>
                  <a:pt x="488035" y="24891"/>
                </a:lnTo>
                <a:lnTo>
                  <a:pt x="482663" y="20180"/>
                </a:lnTo>
                <a:lnTo>
                  <a:pt x="478497" y="19011"/>
                </a:lnTo>
                <a:close/>
              </a:path>
              <a:path w="720725" h="70484">
                <a:moveTo>
                  <a:pt x="405003" y="20205"/>
                </a:moveTo>
                <a:lnTo>
                  <a:pt x="396544" y="20205"/>
                </a:lnTo>
                <a:lnTo>
                  <a:pt x="396544" y="68656"/>
                </a:lnTo>
                <a:lnTo>
                  <a:pt x="405003" y="68656"/>
                </a:lnTo>
                <a:lnTo>
                  <a:pt x="404878" y="49060"/>
                </a:lnTo>
                <a:lnTo>
                  <a:pt x="404609" y="46774"/>
                </a:lnTo>
                <a:lnTo>
                  <a:pt x="427291" y="46774"/>
                </a:lnTo>
                <a:lnTo>
                  <a:pt x="418731" y="43586"/>
                </a:lnTo>
                <a:lnTo>
                  <a:pt x="418731" y="43281"/>
                </a:lnTo>
                <a:lnTo>
                  <a:pt x="426626" y="40208"/>
                </a:lnTo>
                <a:lnTo>
                  <a:pt x="404507" y="40208"/>
                </a:lnTo>
                <a:lnTo>
                  <a:pt x="404783" y="38544"/>
                </a:lnTo>
                <a:lnTo>
                  <a:pt x="404903" y="37477"/>
                </a:lnTo>
                <a:lnTo>
                  <a:pt x="405003" y="20205"/>
                </a:lnTo>
                <a:close/>
              </a:path>
              <a:path w="720725" h="70484">
                <a:moveTo>
                  <a:pt x="427291" y="46774"/>
                </a:moveTo>
                <a:lnTo>
                  <a:pt x="413169" y="46774"/>
                </a:lnTo>
                <a:lnTo>
                  <a:pt x="414413" y="46951"/>
                </a:lnTo>
                <a:lnTo>
                  <a:pt x="416674" y="47675"/>
                </a:lnTo>
                <a:lnTo>
                  <a:pt x="429780" y="68656"/>
                </a:lnTo>
                <a:lnTo>
                  <a:pt x="438645" y="68656"/>
                </a:lnTo>
                <a:lnTo>
                  <a:pt x="428586" y="47993"/>
                </a:lnTo>
                <a:lnTo>
                  <a:pt x="427291" y="46774"/>
                </a:lnTo>
                <a:close/>
              </a:path>
              <a:path w="720725" h="70484">
                <a:moveTo>
                  <a:pt x="437248" y="20205"/>
                </a:moveTo>
                <a:lnTo>
                  <a:pt x="428485" y="20205"/>
                </a:lnTo>
                <a:lnTo>
                  <a:pt x="427088" y="24053"/>
                </a:lnTo>
                <a:lnTo>
                  <a:pt x="425970" y="26936"/>
                </a:lnTo>
                <a:lnTo>
                  <a:pt x="413588" y="40208"/>
                </a:lnTo>
                <a:lnTo>
                  <a:pt x="426626" y="40208"/>
                </a:lnTo>
                <a:lnTo>
                  <a:pt x="431330" y="34061"/>
                </a:lnTo>
                <a:lnTo>
                  <a:pt x="432663" y="31699"/>
                </a:lnTo>
                <a:lnTo>
                  <a:pt x="433209" y="30479"/>
                </a:lnTo>
                <a:lnTo>
                  <a:pt x="433920" y="28765"/>
                </a:lnTo>
                <a:lnTo>
                  <a:pt x="435864" y="23926"/>
                </a:lnTo>
                <a:lnTo>
                  <a:pt x="437248" y="20205"/>
                </a:lnTo>
                <a:close/>
              </a:path>
              <a:path w="720725" h="70484">
                <a:moveTo>
                  <a:pt x="310857" y="20205"/>
                </a:moveTo>
                <a:lnTo>
                  <a:pt x="302615" y="20205"/>
                </a:lnTo>
                <a:lnTo>
                  <a:pt x="302615" y="68656"/>
                </a:lnTo>
                <a:lnTo>
                  <a:pt x="302907" y="68656"/>
                </a:lnTo>
                <a:lnTo>
                  <a:pt x="308025" y="69062"/>
                </a:lnTo>
                <a:lnTo>
                  <a:pt x="314909" y="69265"/>
                </a:lnTo>
                <a:lnTo>
                  <a:pt x="330034" y="69265"/>
                </a:lnTo>
                <a:lnTo>
                  <a:pt x="334581" y="68186"/>
                </a:lnTo>
                <a:lnTo>
                  <a:pt x="339890" y="63868"/>
                </a:lnTo>
                <a:lnTo>
                  <a:pt x="340317" y="62598"/>
                </a:lnTo>
                <a:lnTo>
                  <a:pt x="322313" y="62598"/>
                </a:lnTo>
                <a:lnTo>
                  <a:pt x="310857" y="62496"/>
                </a:lnTo>
                <a:lnTo>
                  <a:pt x="310857" y="45275"/>
                </a:lnTo>
                <a:lnTo>
                  <a:pt x="340126" y="45275"/>
                </a:lnTo>
                <a:lnTo>
                  <a:pt x="339852" y="44488"/>
                </a:lnTo>
                <a:lnTo>
                  <a:pt x="334416" y="40106"/>
                </a:lnTo>
                <a:lnTo>
                  <a:pt x="329476" y="39001"/>
                </a:lnTo>
                <a:lnTo>
                  <a:pt x="310857" y="39001"/>
                </a:lnTo>
                <a:lnTo>
                  <a:pt x="310857" y="20205"/>
                </a:lnTo>
                <a:close/>
              </a:path>
              <a:path w="720725" h="70484">
                <a:moveTo>
                  <a:pt x="340126" y="45275"/>
                </a:moveTo>
                <a:lnTo>
                  <a:pt x="326288" y="45275"/>
                </a:lnTo>
                <a:lnTo>
                  <a:pt x="329006" y="45885"/>
                </a:lnTo>
                <a:lnTo>
                  <a:pt x="331927" y="48348"/>
                </a:lnTo>
                <a:lnTo>
                  <a:pt x="332663" y="50584"/>
                </a:lnTo>
                <a:lnTo>
                  <a:pt x="332663" y="57353"/>
                </a:lnTo>
                <a:lnTo>
                  <a:pt x="331901" y="59689"/>
                </a:lnTo>
                <a:lnTo>
                  <a:pt x="328930" y="62014"/>
                </a:lnTo>
                <a:lnTo>
                  <a:pt x="326224" y="62598"/>
                </a:lnTo>
                <a:lnTo>
                  <a:pt x="340317" y="62598"/>
                </a:lnTo>
                <a:lnTo>
                  <a:pt x="341223" y="59905"/>
                </a:lnTo>
                <a:lnTo>
                  <a:pt x="341197" y="48348"/>
                </a:lnTo>
                <a:lnTo>
                  <a:pt x="340126" y="45275"/>
                </a:lnTo>
                <a:close/>
              </a:path>
              <a:path w="720725" h="70484">
                <a:moveTo>
                  <a:pt x="358635" y="20205"/>
                </a:moveTo>
                <a:lnTo>
                  <a:pt x="350075" y="20205"/>
                </a:lnTo>
                <a:lnTo>
                  <a:pt x="350075" y="68656"/>
                </a:lnTo>
                <a:lnTo>
                  <a:pt x="358635" y="68656"/>
                </a:lnTo>
                <a:lnTo>
                  <a:pt x="358635" y="20205"/>
                </a:lnTo>
                <a:close/>
              </a:path>
              <a:path w="720725" h="70484">
                <a:moveTo>
                  <a:pt x="274650" y="27165"/>
                </a:moveTo>
                <a:lnTo>
                  <a:pt x="266192" y="27165"/>
                </a:lnTo>
                <a:lnTo>
                  <a:pt x="266192" y="68656"/>
                </a:lnTo>
                <a:lnTo>
                  <a:pt x="274650" y="68656"/>
                </a:lnTo>
                <a:lnTo>
                  <a:pt x="274650" y="27165"/>
                </a:lnTo>
                <a:close/>
              </a:path>
              <a:path w="720725" h="70484">
                <a:moveTo>
                  <a:pt x="292150" y="20205"/>
                </a:moveTo>
                <a:lnTo>
                  <a:pt x="248577" y="20205"/>
                </a:lnTo>
                <a:lnTo>
                  <a:pt x="248577" y="27165"/>
                </a:lnTo>
                <a:lnTo>
                  <a:pt x="292150" y="27165"/>
                </a:lnTo>
                <a:lnTo>
                  <a:pt x="292150" y="20205"/>
                </a:lnTo>
                <a:close/>
              </a:path>
              <a:path w="720725" h="70484">
                <a:moveTo>
                  <a:pt x="237705" y="26174"/>
                </a:moveTo>
                <a:lnTo>
                  <a:pt x="224028" y="26174"/>
                </a:lnTo>
                <a:lnTo>
                  <a:pt x="226568" y="26796"/>
                </a:lnTo>
                <a:lnTo>
                  <a:pt x="229362" y="29324"/>
                </a:lnTo>
                <a:lnTo>
                  <a:pt x="230098" y="31483"/>
                </a:lnTo>
                <a:lnTo>
                  <a:pt x="230162" y="38811"/>
                </a:lnTo>
                <a:lnTo>
                  <a:pt x="205714" y="38811"/>
                </a:lnTo>
                <a:lnTo>
                  <a:pt x="202412" y="39852"/>
                </a:lnTo>
                <a:lnTo>
                  <a:pt x="197700" y="44030"/>
                </a:lnTo>
                <a:lnTo>
                  <a:pt x="196519" y="46964"/>
                </a:lnTo>
                <a:lnTo>
                  <a:pt x="196519" y="60337"/>
                </a:lnTo>
                <a:lnTo>
                  <a:pt x="197827" y="63665"/>
                </a:lnTo>
                <a:lnTo>
                  <a:pt x="202996" y="68376"/>
                </a:lnTo>
                <a:lnTo>
                  <a:pt x="206502" y="69557"/>
                </a:lnTo>
                <a:lnTo>
                  <a:pt x="214998" y="69557"/>
                </a:lnTo>
                <a:lnTo>
                  <a:pt x="218770" y="68681"/>
                </a:lnTo>
                <a:lnTo>
                  <a:pt x="225729" y="65163"/>
                </a:lnTo>
                <a:lnTo>
                  <a:pt x="228638" y="63093"/>
                </a:lnTo>
                <a:lnTo>
                  <a:pt x="229355" y="62356"/>
                </a:lnTo>
                <a:lnTo>
                  <a:pt x="215239" y="62356"/>
                </a:lnTo>
                <a:lnTo>
                  <a:pt x="212648" y="62293"/>
                </a:lnTo>
                <a:lnTo>
                  <a:pt x="210070" y="62293"/>
                </a:lnTo>
                <a:lnTo>
                  <a:pt x="208153" y="61709"/>
                </a:lnTo>
                <a:lnTo>
                  <a:pt x="205701" y="59385"/>
                </a:lnTo>
                <a:lnTo>
                  <a:pt x="205092" y="57543"/>
                </a:lnTo>
                <a:lnTo>
                  <a:pt x="205092" y="47701"/>
                </a:lnTo>
                <a:lnTo>
                  <a:pt x="207213" y="45478"/>
                </a:lnTo>
                <a:lnTo>
                  <a:pt x="211455" y="45275"/>
                </a:lnTo>
                <a:lnTo>
                  <a:pt x="238620" y="45275"/>
                </a:lnTo>
                <a:lnTo>
                  <a:pt x="238620" y="28892"/>
                </a:lnTo>
                <a:lnTo>
                  <a:pt x="237705" y="26174"/>
                </a:lnTo>
                <a:close/>
              </a:path>
              <a:path w="720725" h="70484">
                <a:moveTo>
                  <a:pt x="238620" y="60705"/>
                </a:moveTo>
                <a:lnTo>
                  <a:pt x="230962" y="60705"/>
                </a:lnTo>
                <a:lnTo>
                  <a:pt x="231952" y="68656"/>
                </a:lnTo>
                <a:lnTo>
                  <a:pt x="238620" y="68656"/>
                </a:lnTo>
                <a:lnTo>
                  <a:pt x="238620" y="60705"/>
                </a:lnTo>
                <a:close/>
              </a:path>
              <a:path w="720725" h="70484">
                <a:moveTo>
                  <a:pt x="238620" y="45275"/>
                </a:moveTo>
                <a:lnTo>
                  <a:pt x="230162" y="45275"/>
                </a:lnTo>
                <a:lnTo>
                  <a:pt x="230162" y="55029"/>
                </a:lnTo>
                <a:lnTo>
                  <a:pt x="227444" y="57416"/>
                </a:lnTo>
                <a:lnTo>
                  <a:pt x="224485" y="59245"/>
                </a:lnTo>
                <a:lnTo>
                  <a:pt x="218109" y="61760"/>
                </a:lnTo>
                <a:lnTo>
                  <a:pt x="215239" y="62356"/>
                </a:lnTo>
                <a:lnTo>
                  <a:pt x="229355" y="62356"/>
                </a:lnTo>
                <a:lnTo>
                  <a:pt x="230962" y="60705"/>
                </a:lnTo>
                <a:lnTo>
                  <a:pt x="238620" y="60705"/>
                </a:lnTo>
                <a:lnTo>
                  <a:pt x="238620" y="45275"/>
                </a:lnTo>
                <a:close/>
              </a:path>
              <a:path w="720725" h="70484">
                <a:moveTo>
                  <a:pt x="227736" y="19011"/>
                </a:moveTo>
                <a:lnTo>
                  <a:pt x="215468" y="19011"/>
                </a:lnTo>
                <a:lnTo>
                  <a:pt x="207632" y="19735"/>
                </a:lnTo>
                <a:lnTo>
                  <a:pt x="198615" y="21196"/>
                </a:lnTo>
                <a:lnTo>
                  <a:pt x="199415" y="27470"/>
                </a:lnTo>
                <a:lnTo>
                  <a:pt x="208635" y="26606"/>
                </a:lnTo>
                <a:lnTo>
                  <a:pt x="215595" y="26174"/>
                </a:lnTo>
                <a:lnTo>
                  <a:pt x="237705" y="26174"/>
                </a:lnTo>
                <a:lnTo>
                  <a:pt x="237274" y="24891"/>
                </a:lnTo>
                <a:lnTo>
                  <a:pt x="231902" y="20180"/>
                </a:lnTo>
                <a:lnTo>
                  <a:pt x="227736" y="19011"/>
                </a:lnTo>
                <a:close/>
              </a:path>
              <a:path w="720725" h="70484">
                <a:moveTo>
                  <a:pt x="139369" y="20205"/>
                </a:moveTo>
                <a:lnTo>
                  <a:pt x="126771" y="20205"/>
                </a:lnTo>
                <a:lnTo>
                  <a:pt x="125679" y="21259"/>
                </a:lnTo>
                <a:lnTo>
                  <a:pt x="125679" y="23380"/>
                </a:lnTo>
                <a:lnTo>
                  <a:pt x="123685" y="68656"/>
                </a:lnTo>
                <a:lnTo>
                  <a:pt x="131445" y="68656"/>
                </a:lnTo>
                <a:lnTo>
                  <a:pt x="133248" y="26669"/>
                </a:lnTo>
                <a:lnTo>
                  <a:pt x="142323" y="26669"/>
                </a:lnTo>
                <a:lnTo>
                  <a:pt x="140995" y="22986"/>
                </a:lnTo>
                <a:lnTo>
                  <a:pt x="140474" y="21132"/>
                </a:lnTo>
                <a:lnTo>
                  <a:pt x="139369" y="20205"/>
                </a:lnTo>
                <a:close/>
              </a:path>
              <a:path w="720725" h="70484">
                <a:moveTo>
                  <a:pt x="182448" y="26669"/>
                </a:moveTo>
                <a:lnTo>
                  <a:pt x="174637" y="26669"/>
                </a:lnTo>
                <a:lnTo>
                  <a:pt x="176530" y="68656"/>
                </a:lnTo>
                <a:lnTo>
                  <a:pt x="184391" y="68656"/>
                </a:lnTo>
                <a:lnTo>
                  <a:pt x="182448" y="26669"/>
                </a:lnTo>
                <a:close/>
              </a:path>
              <a:path w="720725" h="70484">
                <a:moveTo>
                  <a:pt x="142323" y="26669"/>
                </a:moveTo>
                <a:lnTo>
                  <a:pt x="134937" y="26669"/>
                </a:lnTo>
                <a:lnTo>
                  <a:pt x="147269" y="60604"/>
                </a:lnTo>
                <a:lnTo>
                  <a:pt x="147866" y="62458"/>
                </a:lnTo>
                <a:lnTo>
                  <a:pt x="148996" y="63385"/>
                </a:lnTo>
                <a:lnTo>
                  <a:pt x="158877" y="63385"/>
                </a:lnTo>
                <a:lnTo>
                  <a:pt x="160007" y="62458"/>
                </a:lnTo>
                <a:lnTo>
                  <a:pt x="160604" y="60604"/>
                </a:lnTo>
                <a:lnTo>
                  <a:pt x="161620" y="57810"/>
                </a:lnTo>
                <a:lnTo>
                  <a:pt x="153136" y="57810"/>
                </a:lnTo>
                <a:lnTo>
                  <a:pt x="152412" y="55029"/>
                </a:lnTo>
                <a:lnTo>
                  <a:pt x="151714" y="52704"/>
                </a:lnTo>
                <a:lnTo>
                  <a:pt x="142323" y="26669"/>
                </a:lnTo>
                <a:close/>
              </a:path>
              <a:path w="720725" h="70484">
                <a:moveTo>
                  <a:pt x="181229" y="20205"/>
                </a:moveTo>
                <a:lnTo>
                  <a:pt x="168605" y="20205"/>
                </a:lnTo>
                <a:lnTo>
                  <a:pt x="167474" y="21132"/>
                </a:lnTo>
                <a:lnTo>
                  <a:pt x="166865" y="22986"/>
                </a:lnTo>
                <a:lnTo>
                  <a:pt x="156819" y="50850"/>
                </a:lnTo>
                <a:lnTo>
                  <a:pt x="156362" y="52247"/>
                </a:lnTo>
                <a:lnTo>
                  <a:pt x="155651" y="54559"/>
                </a:lnTo>
                <a:lnTo>
                  <a:pt x="154736" y="57810"/>
                </a:lnTo>
                <a:lnTo>
                  <a:pt x="161620" y="57810"/>
                </a:lnTo>
                <a:lnTo>
                  <a:pt x="172948" y="26669"/>
                </a:lnTo>
                <a:lnTo>
                  <a:pt x="182448" y="26669"/>
                </a:lnTo>
                <a:lnTo>
                  <a:pt x="182295" y="23380"/>
                </a:lnTo>
                <a:lnTo>
                  <a:pt x="182295" y="21259"/>
                </a:lnTo>
                <a:lnTo>
                  <a:pt x="181229" y="20205"/>
                </a:lnTo>
                <a:close/>
              </a:path>
              <a:path w="720725" h="70484">
                <a:moveTo>
                  <a:pt x="108864" y="20205"/>
                </a:moveTo>
                <a:lnTo>
                  <a:pt x="84277" y="20205"/>
                </a:lnTo>
                <a:lnTo>
                  <a:pt x="81292" y="21132"/>
                </a:lnTo>
                <a:lnTo>
                  <a:pt x="77304" y="24841"/>
                </a:lnTo>
                <a:lnTo>
                  <a:pt x="76085" y="27698"/>
                </a:lnTo>
                <a:lnTo>
                  <a:pt x="75628" y="31546"/>
                </a:lnTo>
                <a:lnTo>
                  <a:pt x="74358" y="43751"/>
                </a:lnTo>
                <a:lnTo>
                  <a:pt x="72936" y="51879"/>
                </a:lnTo>
                <a:lnTo>
                  <a:pt x="62788" y="62699"/>
                </a:lnTo>
                <a:lnTo>
                  <a:pt x="63677" y="69164"/>
                </a:lnTo>
                <a:lnTo>
                  <a:pt x="83591" y="32931"/>
                </a:lnTo>
                <a:lnTo>
                  <a:pt x="83921" y="30683"/>
                </a:lnTo>
                <a:lnTo>
                  <a:pt x="84531" y="29108"/>
                </a:lnTo>
                <a:lnTo>
                  <a:pt x="86309" y="27317"/>
                </a:lnTo>
                <a:lnTo>
                  <a:pt x="87795" y="26873"/>
                </a:lnTo>
                <a:lnTo>
                  <a:pt x="108864" y="26873"/>
                </a:lnTo>
                <a:lnTo>
                  <a:pt x="108864" y="20205"/>
                </a:lnTo>
                <a:close/>
              </a:path>
              <a:path w="720725" h="70484">
                <a:moveTo>
                  <a:pt x="108864" y="26873"/>
                </a:moveTo>
                <a:lnTo>
                  <a:pt x="100406" y="26873"/>
                </a:lnTo>
                <a:lnTo>
                  <a:pt x="100406" y="68656"/>
                </a:lnTo>
                <a:lnTo>
                  <a:pt x="108864" y="68656"/>
                </a:lnTo>
                <a:lnTo>
                  <a:pt x="108864" y="26873"/>
                </a:lnTo>
                <a:close/>
              </a:path>
              <a:path w="720725" h="70484">
                <a:moveTo>
                  <a:pt x="36322" y="0"/>
                </a:moveTo>
                <a:lnTo>
                  <a:pt x="23583" y="0"/>
                </a:lnTo>
                <a:lnTo>
                  <a:pt x="22479" y="800"/>
                </a:lnTo>
                <a:lnTo>
                  <a:pt x="22085" y="2387"/>
                </a:lnTo>
                <a:lnTo>
                  <a:pt x="0" y="68656"/>
                </a:lnTo>
                <a:lnTo>
                  <a:pt x="9042" y="68656"/>
                </a:lnTo>
                <a:lnTo>
                  <a:pt x="15824" y="47167"/>
                </a:lnTo>
                <a:lnTo>
                  <a:pt x="52731" y="47167"/>
                </a:lnTo>
                <a:lnTo>
                  <a:pt x="50213" y="39611"/>
                </a:lnTo>
                <a:lnTo>
                  <a:pt x="18199" y="39611"/>
                </a:lnTo>
                <a:lnTo>
                  <a:pt x="26860" y="12344"/>
                </a:lnTo>
                <a:lnTo>
                  <a:pt x="28562" y="6769"/>
                </a:lnTo>
                <a:lnTo>
                  <a:pt x="39268" y="6769"/>
                </a:lnTo>
                <a:lnTo>
                  <a:pt x="37807" y="2387"/>
                </a:lnTo>
                <a:lnTo>
                  <a:pt x="37414" y="800"/>
                </a:lnTo>
                <a:lnTo>
                  <a:pt x="36322" y="0"/>
                </a:lnTo>
                <a:close/>
              </a:path>
              <a:path w="720725" h="70484">
                <a:moveTo>
                  <a:pt x="52731" y="47167"/>
                </a:moveTo>
                <a:lnTo>
                  <a:pt x="44069" y="47167"/>
                </a:lnTo>
                <a:lnTo>
                  <a:pt x="50850" y="68656"/>
                </a:lnTo>
                <a:lnTo>
                  <a:pt x="59893" y="68656"/>
                </a:lnTo>
                <a:lnTo>
                  <a:pt x="52731" y="47167"/>
                </a:lnTo>
                <a:close/>
              </a:path>
              <a:path w="720725" h="70484">
                <a:moveTo>
                  <a:pt x="39268" y="6769"/>
                </a:moveTo>
                <a:lnTo>
                  <a:pt x="31330" y="6769"/>
                </a:lnTo>
                <a:lnTo>
                  <a:pt x="31864" y="8762"/>
                </a:lnTo>
                <a:lnTo>
                  <a:pt x="32435" y="10617"/>
                </a:lnTo>
                <a:lnTo>
                  <a:pt x="33032" y="12344"/>
                </a:lnTo>
                <a:lnTo>
                  <a:pt x="41694" y="39611"/>
                </a:lnTo>
                <a:lnTo>
                  <a:pt x="50213" y="39611"/>
                </a:lnTo>
                <a:lnTo>
                  <a:pt x="39268" y="6769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3F7B30B5-B823-4492-9648-A1437B8904E3}"/>
              </a:ext>
            </a:extLst>
          </p:cNvPr>
          <p:cNvSpPr/>
          <p:nvPr/>
        </p:nvSpPr>
        <p:spPr>
          <a:xfrm>
            <a:off x="978858" y="624441"/>
            <a:ext cx="563880" cy="89535"/>
          </a:xfrm>
          <a:custGeom>
            <a:avLst/>
            <a:gdLst/>
            <a:ahLst/>
            <a:cxnLst/>
            <a:rect l="l" t="t" r="r" b="b"/>
            <a:pathLst>
              <a:path w="563880" h="89534">
                <a:moveTo>
                  <a:pt x="515556" y="20802"/>
                </a:moveTo>
                <a:lnTo>
                  <a:pt x="507314" y="20802"/>
                </a:lnTo>
                <a:lnTo>
                  <a:pt x="507314" y="69265"/>
                </a:lnTo>
                <a:lnTo>
                  <a:pt x="507606" y="69265"/>
                </a:lnTo>
                <a:lnTo>
                  <a:pt x="512698" y="69659"/>
                </a:lnTo>
                <a:lnTo>
                  <a:pt x="519607" y="69862"/>
                </a:lnTo>
                <a:lnTo>
                  <a:pt x="534733" y="69862"/>
                </a:lnTo>
                <a:lnTo>
                  <a:pt x="539280" y="68783"/>
                </a:lnTo>
                <a:lnTo>
                  <a:pt x="544588" y="64465"/>
                </a:lnTo>
                <a:lnTo>
                  <a:pt x="545016" y="63195"/>
                </a:lnTo>
                <a:lnTo>
                  <a:pt x="526999" y="63195"/>
                </a:lnTo>
                <a:lnTo>
                  <a:pt x="515556" y="63093"/>
                </a:lnTo>
                <a:lnTo>
                  <a:pt x="515556" y="45885"/>
                </a:lnTo>
                <a:lnTo>
                  <a:pt x="544828" y="45885"/>
                </a:lnTo>
                <a:lnTo>
                  <a:pt x="544550" y="45085"/>
                </a:lnTo>
                <a:lnTo>
                  <a:pt x="539102" y="40703"/>
                </a:lnTo>
                <a:lnTo>
                  <a:pt x="534174" y="39611"/>
                </a:lnTo>
                <a:lnTo>
                  <a:pt x="515556" y="39611"/>
                </a:lnTo>
                <a:lnTo>
                  <a:pt x="515556" y="20802"/>
                </a:lnTo>
                <a:close/>
              </a:path>
              <a:path w="563880" h="89534">
                <a:moveTo>
                  <a:pt x="544828" y="45885"/>
                </a:moveTo>
                <a:lnTo>
                  <a:pt x="530987" y="45885"/>
                </a:lnTo>
                <a:lnTo>
                  <a:pt x="533704" y="46494"/>
                </a:lnTo>
                <a:lnTo>
                  <a:pt x="536625" y="48945"/>
                </a:lnTo>
                <a:lnTo>
                  <a:pt x="537362" y="51193"/>
                </a:lnTo>
                <a:lnTo>
                  <a:pt x="537362" y="57950"/>
                </a:lnTo>
                <a:lnTo>
                  <a:pt x="536600" y="60286"/>
                </a:lnTo>
                <a:lnTo>
                  <a:pt x="533628" y="62611"/>
                </a:lnTo>
                <a:lnTo>
                  <a:pt x="530923" y="63195"/>
                </a:lnTo>
                <a:lnTo>
                  <a:pt x="545016" y="63195"/>
                </a:lnTo>
                <a:lnTo>
                  <a:pt x="545922" y="60502"/>
                </a:lnTo>
                <a:lnTo>
                  <a:pt x="545891" y="48945"/>
                </a:lnTo>
                <a:lnTo>
                  <a:pt x="544828" y="45885"/>
                </a:lnTo>
                <a:close/>
              </a:path>
              <a:path w="563880" h="89534">
                <a:moveTo>
                  <a:pt x="563333" y="20802"/>
                </a:moveTo>
                <a:lnTo>
                  <a:pt x="554774" y="20802"/>
                </a:lnTo>
                <a:lnTo>
                  <a:pt x="554774" y="69265"/>
                </a:lnTo>
                <a:lnTo>
                  <a:pt x="563333" y="69265"/>
                </a:lnTo>
                <a:lnTo>
                  <a:pt x="563333" y="20802"/>
                </a:lnTo>
                <a:close/>
              </a:path>
              <a:path w="563880" h="89534">
                <a:moveTo>
                  <a:pt x="485406" y="19608"/>
                </a:moveTo>
                <a:lnTo>
                  <a:pt x="470687" y="19608"/>
                </a:lnTo>
                <a:lnTo>
                  <a:pt x="464756" y="21513"/>
                </a:lnTo>
                <a:lnTo>
                  <a:pt x="457796" y="29146"/>
                </a:lnTo>
                <a:lnTo>
                  <a:pt x="456044" y="35699"/>
                </a:lnTo>
                <a:lnTo>
                  <a:pt x="456044" y="54343"/>
                </a:lnTo>
                <a:lnTo>
                  <a:pt x="457771" y="60921"/>
                </a:lnTo>
                <a:lnTo>
                  <a:pt x="461238" y="64731"/>
                </a:lnTo>
                <a:lnTo>
                  <a:pt x="464680" y="68554"/>
                </a:lnTo>
                <a:lnTo>
                  <a:pt x="470611" y="70459"/>
                </a:lnTo>
                <a:lnTo>
                  <a:pt x="485343" y="70459"/>
                </a:lnTo>
                <a:lnTo>
                  <a:pt x="490855" y="69634"/>
                </a:lnTo>
                <a:lnTo>
                  <a:pt x="495566" y="67970"/>
                </a:lnTo>
                <a:lnTo>
                  <a:pt x="494906" y="63296"/>
                </a:lnTo>
                <a:lnTo>
                  <a:pt x="474586" y="63296"/>
                </a:lnTo>
                <a:lnTo>
                  <a:pt x="470547" y="62001"/>
                </a:lnTo>
                <a:lnTo>
                  <a:pt x="466039" y="56819"/>
                </a:lnTo>
                <a:lnTo>
                  <a:pt x="464908" y="52006"/>
                </a:lnTo>
                <a:lnTo>
                  <a:pt x="464908" y="38011"/>
                </a:lnTo>
                <a:lnTo>
                  <a:pt x="466064" y="33235"/>
                </a:lnTo>
                <a:lnTo>
                  <a:pt x="470636" y="28067"/>
                </a:lnTo>
                <a:lnTo>
                  <a:pt x="474662" y="26771"/>
                </a:lnTo>
                <a:lnTo>
                  <a:pt x="493690" y="26771"/>
                </a:lnTo>
                <a:lnTo>
                  <a:pt x="494652" y="21894"/>
                </a:lnTo>
                <a:lnTo>
                  <a:pt x="490613" y="20370"/>
                </a:lnTo>
                <a:lnTo>
                  <a:pt x="485406" y="19608"/>
                </a:lnTo>
                <a:close/>
              </a:path>
              <a:path w="563880" h="89534">
                <a:moveTo>
                  <a:pt x="494766" y="62306"/>
                </a:moveTo>
                <a:lnTo>
                  <a:pt x="490575" y="62953"/>
                </a:lnTo>
                <a:lnTo>
                  <a:pt x="485800" y="63296"/>
                </a:lnTo>
                <a:lnTo>
                  <a:pt x="494906" y="63296"/>
                </a:lnTo>
                <a:lnTo>
                  <a:pt x="494766" y="62306"/>
                </a:lnTo>
                <a:close/>
              </a:path>
              <a:path w="563880" h="89534">
                <a:moveTo>
                  <a:pt x="493690" y="26771"/>
                </a:moveTo>
                <a:lnTo>
                  <a:pt x="484809" y="26771"/>
                </a:lnTo>
                <a:lnTo>
                  <a:pt x="489191" y="26974"/>
                </a:lnTo>
                <a:lnTo>
                  <a:pt x="493572" y="27368"/>
                </a:lnTo>
                <a:lnTo>
                  <a:pt x="493690" y="26771"/>
                </a:lnTo>
                <a:close/>
              </a:path>
              <a:path w="563880" h="89534">
                <a:moveTo>
                  <a:pt x="442003" y="26771"/>
                </a:moveTo>
                <a:lnTo>
                  <a:pt x="428320" y="26771"/>
                </a:lnTo>
                <a:lnTo>
                  <a:pt x="430872" y="27393"/>
                </a:lnTo>
                <a:lnTo>
                  <a:pt x="433666" y="29921"/>
                </a:lnTo>
                <a:lnTo>
                  <a:pt x="434390" y="32080"/>
                </a:lnTo>
                <a:lnTo>
                  <a:pt x="434454" y="39408"/>
                </a:lnTo>
                <a:lnTo>
                  <a:pt x="410006" y="39408"/>
                </a:lnTo>
                <a:lnTo>
                  <a:pt x="406717" y="40449"/>
                </a:lnTo>
                <a:lnTo>
                  <a:pt x="402005" y="44627"/>
                </a:lnTo>
                <a:lnTo>
                  <a:pt x="400824" y="47574"/>
                </a:lnTo>
                <a:lnTo>
                  <a:pt x="400824" y="60934"/>
                </a:lnTo>
                <a:lnTo>
                  <a:pt x="402120" y="64274"/>
                </a:lnTo>
                <a:lnTo>
                  <a:pt x="407301" y="68973"/>
                </a:lnTo>
                <a:lnTo>
                  <a:pt x="410806" y="70154"/>
                </a:lnTo>
                <a:lnTo>
                  <a:pt x="419303" y="70154"/>
                </a:lnTo>
                <a:lnTo>
                  <a:pt x="423100" y="69265"/>
                </a:lnTo>
                <a:lnTo>
                  <a:pt x="430034" y="65760"/>
                </a:lnTo>
                <a:lnTo>
                  <a:pt x="432930" y="63690"/>
                </a:lnTo>
                <a:lnTo>
                  <a:pt x="433647" y="62953"/>
                </a:lnTo>
                <a:lnTo>
                  <a:pt x="419531" y="62953"/>
                </a:lnTo>
                <a:lnTo>
                  <a:pt x="416941" y="62890"/>
                </a:lnTo>
                <a:lnTo>
                  <a:pt x="414362" y="62890"/>
                </a:lnTo>
                <a:lnTo>
                  <a:pt x="412457" y="62306"/>
                </a:lnTo>
                <a:lnTo>
                  <a:pt x="409994" y="59994"/>
                </a:lnTo>
                <a:lnTo>
                  <a:pt x="409384" y="58153"/>
                </a:lnTo>
                <a:lnTo>
                  <a:pt x="409384" y="48298"/>
                </a:lnTo>
                <a:lnTo>
                  <a:pt x="411505" y="46075"/>
                </a:lnTo>
                <a:lnTo>
                  <a:pt x="415759" y="45885"/>
                </a:lnTo>
                <a:lnTo>
                  <a:pt x="442912" y="45885"/>
                </a:lnTo>
                <a:lnTo>
                  <a:pt x="442912" y="29489"/>
                </a:lnTo>
                <a:lnTo>
                  <a:pt x="442003" y="26771"/>
                </a:lnTo>
                <a:close/>
              </a:path>
              <a:path w="563880" h="89534">
                <a:moveTo>
                  <a:pt x="442912" y="61302"/>
                </a:moveTo>
                <a:lnTo>
                  <a:pt x="435254" y="61302"/>
                </a:lnTo>
                <a:lnTo>
                  <a:pt x="436257" y="69265"/>
                </a:lnTo>
                <a:lnTo>
                  <a:pt x="442912" y="69265"/>
                </a:lnTo>
                <a:lnTo>
                  <a:pt x="442912" y="61302"/>
                </a:lnTo>
                <a:close/>
              </a:path>
              <a:path w="563880" h="89534">
                <a:moveTo>
                  <a:pt x="442912" y="45885"/>
                </a:moveTo>
                <a:lnTo>
                  <a:pt x="434454" y="45885"/>
                </a:lnTo>
                <a:lnTo>
                  <a:pt x="434454" y="55638"/>
                </a:lnTo>
                <a:lnTo>
                  <a:pt x="431736" y="58026"/>
                </a:lnTo>
                <a:lnTo>
                  <a:pt x="428790" y="59842"/>
                </a:lnTo>
                <a:lnTo>
                  <a:pt x="422414" y="62357"/>
                </a:lnTo>
                <a:lnTo>
                  <a:pt x="419531" y="62953"/>
                </a:lnTo>
                <a:lnTo>
                  <a:pt x="433647" y="62953"/>
                </a:lnTo>
                <a:lnTo>
                  <a:pt x="435254" y="61302"/>
                </a:lnTo>
                <a:lnTo>
                  <a:pt x="442912" y="61302"/>
                </a:lnTo>
                <a:lnTo>
                  <a:pt x="442912" y="45885"/>
                </a:lnTo>
                <a:close/>
              </a:path>
              <a:path w="563880" h="89534">
                <a:moveTo>
                  <a:pt x="432041" y="19608"/>
                </a:moveTo>
                <a:lnTo>
                  <a:pt x="419760" y="19608"/>
                </a:lnTo>
                <a:lnTo>
                  <a:pt x="411937" y="20332"/>
                </a:lnTo>
                <a:lnTo>
                  <a:pt x="402920" y="21793"/>
                </a:lnTo>
                <a:lnTo>
                  <a:pt x="403707" y="28067"/>
                </a:lnTo>
                <a:lnTo>
                  <a:pt x="412927" y="27203"/>
                </a:lnTo>
                <a:lnTo>
                  <a:pt x="419900" y="26771"/>
                </a:lnTo>
                <a:lnTo>
                  <a:pt x="442003" y="26771"/>
                </a:lnTo>
                <a:lnTo>
                  <a:pt x="441578" y="25501"/>
                </a:lnTo>
                <a:lnTo>
                  <a:pt x="436206" y="20777"/>
                </a:lnTo>
                <a:lnTo>
                  <a:pt x="432041" y="19608"/>
                </a:lnTo>
                <a:close/>
              </a:path>
              <a:path w="563880" h="89534">
                <a:moveTo>
                  <a:pt x="343674" y="20802"/>
                </a:moveTo>
                <a:lnTo>
                  <a:pt x="331076" y="20802"/>
                </a:lnTo>
                <a:lnTo>
                  <a:pt x="329984" y="21856"/>
                </a:lnTo>
                <a:lnTo>
                  <a:pt x="329984" y="23977"/>
                </a:lnTo>
                <a:lnTo>
                  <a:pt x="327977" y="69265"/>
                </a:lnTo>
                <a:lnTo>
                  <a:pt x="335749" y="69265"/>
                </a:lnTo>
                <a:lnTo>
                  <a:pt x="337527" y="27266"/>
                </a:lnTo>
                <a:lnTo>
                  <a:pt x="346629" y="27266"/>
                </a:lnTo>
                <a:lnTo>
                  <a:pt x="345300" y="23583"/>
                </a:lnTo>
                <a:lnTo>
                  <a:pt x="344766" y="21729"/>
                </a:lnTo>
                <a:lnTo>
                  <a:pt x="343674" y="20802"/>
                </a:lnTo>
                <a:close/>
              </a:path>
              <a:path w="563880" h="89534">
                <a:moveTo>
                  <a:pt x="386751" y="27266"/>
                </a:moveTo>
                <a:lnTo>
                  <a:pt x="378929" y="27266"/>
                </a:lnTo>
                <a:lnTo>
                  <a:pt x="380834" y="69265"/>
                </a:lnTo>
                <a:lnTo>
                  <a:pt x="388683" y="69265"/>
                </a:lnTo>
                <a:lnTo>
                  <a:pt x="386751" y="27266"/>
                </a:lnTo>
                <a:close/>
              </a:path>
              <a:path w="563880" h="89534">
                <a:moveTo>
                  <a:pt x="346629" y="27266"/>
                </a:moveTo>
                <a:lnTo>
                  <a:pt x="339229" y="27266"/>
                </a:lnTo>
                <a:lnTo>
                  <a:pt x="351574" y="61201"/>
                </a:lnTo>
                <a:lnTo>
                  <a:pt x="352170" y="63068"/>
                </a:lnTo>
                <a:lnTo>
                  <a:pt x="353301" y="63982"/>
                </a:lnTo>
                <a:lnTo>
                  <a:pt x="363181" y="63982"/>
                </a:lnTo>
                <a:lnTo>
                  <a:pt x="364312" y="63068"/>
                </a:lnTo>
                <a:lnTo>
                  <a:pt x="364909" y="61201"/>
                </a:lnTo>
                <a:lnTo>
                  <a:pt x="365919" y="58420"/>
                </a:lnTo>
                <a:lnTo>
                  <a:pt x="357441" y="58420"/>
                </a:lnTo>
                <a:lnTo>
                  <a:pt x="356704" y="55638"/>
                </a:lnTo>
                <a:lnTo>
                  <a:pt x="356006" y="53301"/>
                </a:lnTo>
                <a:lnTo>
                  <a:pt x="355358" y="51447"/>
                </a:lnTo>
                <a:lnTo>
                  <a:pt x="346629" y="27266"/>
                </a:lnTo>
                <a:close/>
              </a:path>
              <a:path w="563880" h="89534">
                <a:moveTo>
                  <a:pt x="385533" y="20802"/>
                </a:moveTo>
                <a:lnTo>
                  <a:pt x="372897" y="20802"/>
                </a:lnTo>
                <a:lnTo>
                  <a:pt x="371767" y="21729"/>
                </a:lnTo>
                <a:lnTo>
                  <a:pt x="371170" y="23583"/>
                </a:lnTo>
                <a:lnTo>
                  <a:pt x="361124" y="51447"/>
                </a:lnTo>
                <a:lnTo>
                  <a:pt x="360667" y="52844"/>
                </a:lnTo>
                <a:lnTo>
                  <a:pt x="359956" y="55168"/>
                </a:lnTo>
                <a:lnTo>
                  <a:pt x="359029" y="58420"/>
                </a:lnTo>
                <a:lnTo>
                  <a:pt x="365919" y="58420"/>
                </a:lnTo>
                <a:lnTo>
                  <a:pt x="377240" y="27266"/>
                </a:lnTo>
                <a:lnTo>
                  <a:pt x="386751" y="27266"/>
                </a:lnTo>
                <a:lnTo>
                  <a:pt x="386600" y="23977"/>
                </a:lnTo>
                <a:lnTo>
                  <a:pt x="386600" y="21856"/>
                </a:lnTo>
                <a:lnTo>
                  <a:pt x="385533" y="20802"/>
                </a:lnTo>
                <a:close/>
              </a:path>
              <a:path w="563880" h="89534">
                <a:moveTo>
                  <a:pt x="277926" y="20802"/>
                </a:moveTo>
                <a:lnTo>
                  <a:pt x="271068" y="20802"/>
                </a:lnTo>
                <a:lnTo>
                  <a:pt x="271068" y="89268"/>
                </a:lnTo>
                <a:lnTo>
                  <a:pt x="279425" y="89268"/>
                </a:lnTo>
                <a:lnTo>
                  <a:pt x="279425" y="75234"/>
                </a:lnTo>
                <a:lnTo>
                  <a:pt x="279488" y="68262"/>
                </a:lnTo>
                <a:lnTo>
                  <a:pt x="279234" y="65481"/>
                </a:lnTo>
                <a:lnTo>
                  <a:pt x="310500" y="65481"/>
                </a:lnTo>
                <a:lnTo>
                  <a:pt x="312323" y="63093"/>
                </a:lnTo>
                <a:lnTo>
                  <a:pt x="291376" y="63093"/>
                </a:lnTo>
                <a:lnTo>
                  <a:pt x="286181" y="62090"/>
                </a:lnTo>
                <a:lnTo>
                  <a:pt x="279425" y="60109"/>
                </a:lnTo>
                <a:lnTo>
                  <a:pt x="279425" y="34429"/>
                </a:lnTo>
                <a:lnTo>
                  <a:pt x="286067" y="29464"/>
                </a:lnTo>
                <a:lnTo>
                  <a:pt x="288068" y="28562"/>
                </a:lnTo>
                <a:lnTo>
                  <a:pt x="278625" y="28562"/>
                </a:lnTo>
                <a:lnTo>
                  <a:pt x="277926" y="20802"/>
                </a:lnTo>
                <a:close/>
              </a:path>
              <a:path w="563880" h="89534">
                <a:moveTo>
                  <a:pt x="310500" y="65481"/>
                </a:moveTo>
                <a:lnTo>
                  <a:pt x="279234" y="65481"/>
                </a:lnTo>
                <a:lnTo>
                  <a:pt x="284657" y="68795"/>
                </a:lnTo>
                <a:lnTo>
                  <a:pt x="290639" y="70459"/>
                </a:lnTo>
                <a:lnTo>
                  <a:pt x="303504" y="70459"/>
                </a:lnTo>
                <a:lnTo>
                  <a:pt x="308152" y="68554"/>
                </a:lnTo>
                <a:lnTo>
                  <a:pt x="310500" y="65481"/>
                </a:lnTo>
                <a:close/>
              </a:path>
              <a:path w="563880" h="89534">
                <a:moveTo>
                  <a:pt x="312090" y="26974"/>
                </a:moveTo>
                <a:lnTo>
                  <a:pt x="299897" y="26974"/>
                </a:lnTo>
                <a:lnTo>
                  <a:pt x="302615" y="28333"/>
                </a:lnTo>
                <a:lnTo>
                  <a:pt x="305879" y="33769"/>
                </a:lnTo>
                <a:lnTo>
                  <a:pt x="306692" y="38506"/>
                </a:lnTo>
                <a:lnTo>
                  <a:pt x="306692" y="52247"/>
                </a:lnTo>
                <a:lnTo>
                  <a:pt x="305828" y="56959"/>
                </a:lnTo>
                <a:lnTo>
                  <a:pt x="302374" y="61861"/>
                </a:lnTo>
                <a:lnTo>
                  <a:pt x="299326" y="63093"/>
                </a:lnTo>
                <a:lnTo>
                  <a:pt x="312323" y="63093"/>
                </a:lnTo>
                <a:lnTo>
                  <a:pt x="313982" y="60921"/>
                </a:lnTo>
                <a:lnTo>
                  <a:pt x="315442" y="54432"/>
                </a:lnTo>
                <a:lnTo>
                  <a:pt x="315442" y="36652"/>
                </a:lnTo>
                <a:lnTo>
                  <a:pt x="314121" y="30226"/>
                </a:lnTo>
                <a:lnTo>
                  <a:pt x="312090" y="26974"/>
                </a:lnTo>
                <a:close/>
              </a:path>
              <a:path w="563880" h="89534">
                <a:moveTo>
                  <a:pt x="304571" y="19608"/>
                </a:moveTo>
                <a:lnTo>
                  <a:pt x="295211" y="19608"/>
                </a:lnTo>
                <a:lnTo>
                  <a:pt x="291642" y="20408"/>
                </a:lnTo>
                <a:lnTo>
                  <a:pt x="284416" y="23583"/>
                </a:lnTo>
                <a:lnTo>
                  <a:pt x="281279" y="25781"/>
                </a:lnTo>
                <a:lnTo>
                  <a:pt x="278625" y="28562"/>
                </a:lnTo>
                <a:lnTo>
                  <a:pt x="288068" y="28562"/>
                </a:lnTo>
                <a:lnTo>
                  <a:pt x="291591" y="26974"/>
                </a:lnTo>
                <a:lnTo>
                  <a:pt x="312090" y="26974"/>
                </a:lnTo>
                <a:lnTo>
                  <a:pt x="308813" y="21729"/>
                </a:lnTo>
                <a:lnTo>
                  <a:pt x="304571" y="19608"/>
                </a:lnTo>
                <a:close/>
              </a:path>
              <a:path w="563880" h="89534">
                <a:moveTo>
                  <a:pt x="254627" y="26771"/>
                </a:moveTo>
                <a:lnTo>
                  <a:pt x="240944" y="26771"/>
                </a:lnTo>
                <a:lnTo>
                  <a:pt x="243497" y="27393"/>
                </a:lnTo>
                <a:lnTo>
                  <a:pt x="246291" y="29921"/>
                </a:lnTo>
                <a:lnTo>
                  <a:pt x="247015" y="32080"/>
                </a:lnTo>
                <a:lnTo>
                  <a:pt x="247078" y="39408"/>
                </a:lnTo>
                <a:lnTo>
                  <a:pt x="222643" y="39408"/>
                </a:lnTo>
                <a:lnTo>
                  <a:pt x="219341" y="40449"/>
                </a:lnTo>
                <a:lnTo>
                  <a:pt x="214629" y="44627"/>
                </a:lnTo>
                <a:lnTo>
                  <a:pt x="213448" y="47574"/>
                </a:lnTo>
                <a:lnTo>
                  <a:pt x="213448" y="60934"/>
                </a:lnTo>
                <a:lnTo>
                  <a:pt x="214731" y="64274"/>
                </a:lnTo>
                <a:lnTo>
                  <a:pt x="219925" y="68973"/>
                </a:lnTo>
                <a:lnTo>
                  <a:pt x="223431" y="70154"/>
                </a:lnTo>
                <a:lnTo>
                  <a:pt x="231927" y="70154"/>
                </a:lnTo>
                <a:lnTo>
                  <a:pt x="235711" y="69265"/>
                </a:lnTo>
                <a:lnTo>
                  <a:pt x="242658" y="65760"/>
                </a:lnTo>
                <a:lnTo>
                  <a:pt x="245554" y="63690"/>
                </a:lnTo>
                <a:lnTo>
                  <a:pt x="246271" y="62953"/>
                </a:lnTo>
                <a:lnTo>
                  <a:pt x="232155" y="62953"/>
                </a:lnTo>
                <a:lnTo>
                  <a:pt x="229565" y="62890"/>
                </a:lnTo>
                <a:lnTo>
                  <a:pt x="226974" y="62890"/>
                </a:lnTo>
                <a:lnTo>
                  <a:pt x="225069" y="62306"/>
                </a:lnTo>
                <a:lnTo>
                  <a:pt x="222618" y="59994"/>
                </a:lnTo>
                <a:lnTo>
                  <a:pt x="222008" y="58153"/>
                </a:lnTo>
                <a:lnTo>
                  <a:pt x="222008" y="48298"/>
                </a:lnTo>
                <a:lnTo>
                  <a:pt x="224129" y="46075"/>
                </a:lnTo>
                <a:lnTo>
                  <a:pt x="228384" y="45885"/>
                </a:lnTo>
                <a:lnTo>
                  <a:pt x="255536" y="45885"/>
                </a:lnTo>
                <a:lnTo>
                  <a:pt x="255536" y="29489"/>
                </a:lnTo>
                <a:lnTo>
                  <a:pt x="254627" y="26771"/>
                </a:lnTo>
                <a:close/>
              </a:path>
              <a:path w="563880" h="89534">
                <a:moveTo>
                  <a:pt x="255536" y="61302"/>
                </a:moveTo>
                <a:lnTo>
                  <a:pt x="247878" y="61302"/>
                </a:lnTo>
                <a:lnTo>
                  <a:pt x="248869" y="69265"/>
                </a:lnTo>
                <a:lnTo>
                  <a:pt x="255536" y="69265"/>
                </a:lnTo>
                <a:lnTo>
                  <a:pt x="255536" y="61302"/>
                </a:lnTo>
                <a:close/>
              </a:path>
              <a:path w="563880" h="89534">
                <a:moveTo>
                  <a:pt x="255536" y="45885"/>
                </a:moveTo>
                <a:lnTo>
                  <a:pt x="247078" y="45885"/>
                </a:lnTo>
                <a:lnTo>
                  <a:pt x="247078" y="55638"/>
                </a:lnTo>
                <a:lnTo>
                  <a:pt x="244360" y="58026"/>
                </a:lnTo>
                <a:lnTo>
                  <a:pt x="241414" y="59842"/>
                </a:lnTo>
                <a:lnTo>
                  <a:pt x="235038" y="62357"/>
                </a:lnTo>
                <a:lnTo>
                  <a:pt x="232155" y="62953"/>
                </a:lnTo>
                <a:lnTo>
                  <a:pt x="246271" y="62953"/>
                </a:lnTo>
                <a:lnTo>
                  <a:pt x="247878" y="61302"/>
                </a:lnTo>
                <a:lnTo>
                  <a:pt x="255536" y="61302"/>
                </a:lnTo>
                <a:lnTo>
                  <a:pt x="255536" y="45885"/>
                </a:lnTo>
                <a:close/>
              </a:path>
              <a:path w="563880" h="89534">
                <a:moveTo>
                  <a:pt x="244665" y="19608"/>
                </a:moveTo>
                <a:lnTo>
                  <a:pt x="232384" y="19608"/>
                </a:lnTo>
                <a:lnTo>
                  <a:pt x="224561" y="20332"/>
                </a:lnTo>
                <a:lnTo>
                  <a:pt x="215544" y="21793"/>
                </a:lnTo>
                <a:lnTo>
                  <a:pt x="216331" y="28067"/>
                </a:lnTo>
                <a:lnTo>
                  <a:pt x="225551" y="27203"/>
                </a:lnTo>
                <a:lnTo>
                  <a:pt x="232524" y="26771"/>
                </a:lnTo>
                <a:lnTo>
                  <a:pt x="254627" y="26771"/>
                </a:lnTo>
                <a:lnTo>
                  <a:pt x="254203" y="25501"/>
                </a:lnTo>
                <a:lnTo>
                  <a:pt x="248818" y="20777"/>
                </a:lnTo>
                <a:lnTo>
                  <a:pt x="244665" y="19608"/>
                </a:lnTo>
                <a:close/>
              </a:path>
              <a:path w="563880" h="89534">
                <a:moveTo>
                  <a:pt x="171157" y="20802"/>
                </a:moveTo>
                <a:lnTo>
                  <a:pt x="162699" y="20802"/>
                </a:lnTo>
                <a:lnTo>
                  <a:pt x="162699" y="69265"/>
                </a:lnTo>
                <a:lnTo>
                  <a:pt x="171157" y="69265"/>
                </a:lnTo>
                <a:lnTo>
                  <a:pt x="171032" y="49657"/>
                </a:lnTo>
                <a:lnTo>
                  <a:pt x="170764" y="47371"/>
                </a:lnTo>
                <a:lnTo>
                  <a:pt x="193446" y="47371"/>
                </a:lnTo>
                <a:lnTo>
                  <a:pt x="184886" y="44183"/>
                </a:lnTo>
                <a:lnTo>
                  <a:pt x="184886" y="43891"/>
                </a:lnTo>
                <a:lnTo>
                  <a:pt x="192786" y="40805"/>
                </a:lnTo>
                <a:lnTo>
                  <a:pt x="170662" y="40805"/>
                </a:lnTo>
                <a:lnTo>
                  <a:pt x="170992" y="38811"/>
                </a:lnTo>
                <a:lnTo>
                  <a:pt x="171118" y="37401"/>
                </a:lnTo>
                <a:lnTo>
                  <a:pt x="171157" y="20802"/>
                </a:lnTo>
                <a:close/>
              </a:path>
              <a:path w="563880" h="89534">
                <a:moveTo>
                  <a:pt x="193446" y="47371"/>
                </a:moveTo>
                <a:lnTo>
                  <a:pt x="179311" y="47371"/>
                </a:lnTo>
                <a:lnTo>
                  <a:pt x="180581" y="47548"/>
                </a:lnTo>
                <a:lnTo>
                  <a:pt x="182841" y="48285"/>
                </a:lnTo>
                <a:lnTo>
                  <a:pt x="195935" y="69265"/>
                </a:lnTo>
                <a:lnTo>
                  <a:pt x="204787" y="69265"/>
                </a:lnTo>
                <a:lnTo>
                  <a:pt x="194741" y="48590"/>
                </a:lnTo>
                <a:lnTo>
                  <a:pt x="193446" y="47371"/>
                </a:lnTo>
                <a:close/>
              </a:path>
              <a:path w="563880" h="89534">
                <a:moveTo>
                  <a:pt x="203403" y="20802"/>
                </a:moveTo>
                <a:lnTo>
                  <a:pt x="194640" y="20802"/>
                </a:lnTo>
                <a:lnTo>
                  <a:pt x="193243" y="24650"/>
                </a:lnTo>
                <a:lnTo>
                  <a:pt x="192112" y="27533"/>
                </a:lnTo>
                <a:lnTo>
                  <a:pt x="179755" y="40805"/>
                </a:lnTo>
                <a:lnTo>
                  <a:pt x="192786" y="40805"/>
                </a:lnTo>
                <a:lnTo>
                  <a:pt x="193852" y="39789"/>
                </a:lnTo>
                <a:lnTo>
                  <a:pt x="195579" y="38087"/>
                </a:lnTo>
                <a:lnTo>
                  <a:pt x="196176" y="37185"/>
                </a:lnTo>
                <a:lnTo>
                  <a:pt x="196824" y="35928"/>
                </a:lnTo>
                <a:lnTo>
                  <a:pt x="198018" y="33693"/>
                </a:lnTo>
                <a:lnTo>
                  <a:pt x="198831" y="32296"/>
                </a:lnTo>
                <a:lnTo>
                  <a:pt x="199377" y="31076"/>
                </a:lnTo>
                <a:lnTo>
                  <a:pt x="201650" y="25425"/>
                </a:lnTo>
                <a:lnTo>
                  <a:pt x="202031" y="24536"/>
                </a:lnTo>
                <a:lnTo>
                  <a:pt x="203403" y="20802"/>
                </a:lnTo>
                <a:close/>
              </a:path>
              <a:path w="563880" h="89534">
                <a:moveTo>
                  <a:pt x="140804" y="19608"/>
                </a:moveTo>
                <a:lnTo>
                  <a:pt x="126072" y="19608"/>
                </a:lnTo>
                <a:lnTo>
                  <a:pt x="120154" y="21513"/>
                </a:lnTo>
                <a:lnTo>
                  <a:pt x="113182" y="29146"/>
                </a:lnTo>
                <a:lnTo>
                  <a:pt x="111455" y="35699"/>
                </a:lnTo>
                <a:lnTo>
                  <a:pt x="111455" y="54343"/>
                </a:lnTo>
                <a:lnTo>
                  <a:pt x="113169" y="60921"/>
                </a:lnTo>
                <a:lnTo>
                  <a:pt x="120065" y="68554"/>
                </a:lnTo>
                <a:lnTo>
                  <a:pt x="126009" y="70459"/>
                </a:lnTo>
                <a:lnTo>
                  <a:pt x="140741" y="70459"/>
                </a:lnTo>
                <a:lnTo>
                  <a:pt x="146253" y="69634"/>
                </a:lnTo>
                <a:lnTo>
                  <a:pt x="150952" y="67970"/>
                </a:lnTo>
                <a:lnTo>
                  <a:pt x="150302" y="63296"/>
                </a:lnTo>
                <a:lnTo>
                  <a:pt x="129997" y="63296"/>
                </a:lnTo>
                <a:lnTo>
                  <a:pt x="125945" y="62001"/>
                </a:lnTo>
                <a:lnTo>
                  <a:pt x="121437" y="56819"/>
                </a:lnTo>
                <a:lnTo>
                  <a:pt x="120307" y="52006"/>
                </a:lnTo>
                <a:lnTo>
                  <a:pt x="120307" y="38011"/>
                </a:lnTo>
                <a:lnTo>
                  <a:pt x="121450" y="33235"/>
                </a:lnTo>
                <a:lnTo>
                  <a:pt x="126022" y="28067"/>
                </a:lnTo>
                <a:lnTo>
                  <a:pt x="130060" y="26771"/>
                </a:lnTo>
                <a:lnTo>
                  <a:pt x="149090" y="26771"/>
                </a:lnTo>
                <a:lnTo>
                  <a:pt x="150063" y="21894"/>
                </a:lnTo>
                <a:lnTo>
                  <a:pt x="146011" y="20370"/>
                </a:lnTo>
                <a:lnTo>
                  <a:pt x="140804" y="19608"/>
                </a:lnTo>
                <a:close/>
              </a:path>
              <a:path w="563880" h="89534">
                <a:moveTo>
                  <a:pt x="150164" y="62306"/>
                </a:moveTo>
                <a:lnTo>
                  <a:pt x="145973" y="62953"/>
                </a:lnTo>
                <a:lnTo>
                  <a:pt x="141198" y="63296"/>
                </a:lnTo>
                <a:lnTo>
                  <a:pt x="150302" y="63296"/>
                </a:lnTo>
                <a:lnTo>
                  <a:pt x="150164" y="62306"/>
                </a:lnTo>
                <a:close/>
              </a:path>
              <a:path w="563880" h="89534">
                <a:moveTo>
                  <a:pt x="149090" y="26771"/>
                </a:moveTo>
                <a:lnTo>
                  <a:pt x="140208" y="26771"/>
                </a:lnTo>
                <a:lnTo>
                  <a:pt x="144589" y="26974"/>
                </a:lnTo>
                <a:lnTo>
                  <a:pt x="148971" y="27368"/>
                </a:lnTo>
                <a:lnTo>
                  <a:pt x="149090" y="26771"/>
                </a:lnTo>
                <a:close/>
              </a:path>
              <a:path w="563880" h="89534">
                <a:moveTo>
                  <a:pt x="97401" y="26771"/>
                </a:moveTo>
                <a:lnTo>
                  <a:pt x="83718" y="26771"/>
                </a:lnTo>
                <a:lnTo>
                  <a:pt x="86271" y="27393"/>
                </a:lnTo>
                <a:lnTo>
                  <a:pt x="89065" y="29921"/>
                </a:lnTo>
                <a:lnTo>
                  <a:pt x="89801" y="32080"/>
                </a:lnTo>
                <a:lnTo>
                  <a:pt x="89852" y="39408"/>
                </a:lnTo>
                <a:lnTo>
                  <a:pt x="65417" y="39408"/>
                </a:lnTo>
                <a:lnTo>
                  <a:pt x="62115" y="40449"/>
                </a:lnTo>
                <a:lnTo>
                  <a:pt x="57403" y="44627"/>
                </a:lnTo>
                <a:lnTo>
                  <a:pt x="56222" y="47574"/>
                </a:lnTo>
                <a:lnTo>
                  <a:pt x="56222" y="60934"/>
                </a:lnTo>
                <a:lnTo>
                  <a:pt x="57518" y="64274"/>
                </a:lnTo>
                <a:lnTo>
                  <a:pt x="62687" y="68973"/>
                </a:lnTo>
                <a:lnTo>
                  <a:pt x="66205" y="70154"/>
                </a:lnTo>
                <a:lnTo>
                  <a:pt x="74701" y="70154"/>
                </a:lnTo>
                <a:lnTo>
                  <a:pt x="78485" y="69265"/>
                </a:lnTo>
                <a:lnTo>
                  <a:pt x="85432" y="65760"/>
                </a:lnTo>
                <a:lnTo>
                  <a:pt x="88328" y="63690"/>
                </a:lnTo>
                <a:lnTo>
                  <a:pt x="89045" y="62953"/>
                </a:lnTo>
                <a:lnTo>
                  <a:pt x="74929" y="62953"/>
                </a:lnTo>
                <a:lnTo>
                  <a:pt x="72351" y="62890"/>
                </a:lnTo>
                <a:lnTo>
                  <a:pt x="69748" y="62890"/>
                </a:lnTo>
                <a:lnTo>
                  <a:pt x="67843" y="62306"/>
                </a:lnTo>
                <a:lnTo>
                  <a:pt x="65392" y="59994"/>
                </a:lnTo>
                <a:lnTo>
                  <a:pt x="64782" y="58153"/>
                </a:lnTo>
                <a:lnTo>
                  <a:pt x="64782" y="48298"/>
                </a:lnTo>
                <a:lnTo>
                  <a:pt x="66903" y="46075"/>
                </a:lnTo>
                <a:lnTo>
                  <a:pt x="71145" y="45885"/>
                </a:lnTo>
                <a:lnTo>
                  <a:pt x="98310" y="45885"/>
                </a:lnTo>
                <a:lnTo>
                  <a:pt x="98310" y="29489"/>
                </a:lnTo>
                <a:lnTo>
                  <a:pt x="97401" y="26771"/>
                </a:lnTo>
                <a:close/>
              </a:path>
              <a:path w="563880" h="89534">
                <a:moveTo>
                  <a:pt x="98310" y="61302"/>
                </a:moveTo>
                <a:lnTo>
                  <a:pt x="90652" y="61302"/>
                </a:lnTo>
                <a:lnTo>
                  <a:pt x="91643" y="69265"/>
                </a:lnTo>
                <a:lnTo>
                  <a:pt x="98310" y="69265"/>
                </a:lnTo>
                <a:lnTo>
                  <a:pt x="98310" y="61302"/>
                </a:lnTo>
                <a:close/>
              </a:path>
              <a:path w="563880" h="89534">
                <a:moveTo>
                  <a:pt x="98310" y="45885"/>
                </a:moveTo>
                <a:lnTo>
                  <a:pt x="89852" y="45885"/>
                </a:lnTo>
                <a:lnTo>
                  <a:pt x="89852" y="55638"/>
                </a:lnTo>
                <a:lnTo>
                  <a:pt x="87147" y="58026"/>
                </a:lnTo>
                <a:lnTo>
                  <a:pt x="84188" y="59842"/>
                </a:lnTo>
                <a:lnTo>
                  <a:pt x="77812" y="62357"/>
                </a:lnTo>
                <a:lnTo>
                  <a:pt x="74929" y="62953"/>
                </a:lnTo>
                <a:lnTo>
                  <a:pt x="89045" y="62953"/>
                </a:lnTo>
                <a:lnTo>
                  <a:pt x="90652" y="61302"/>
                </a:lnTo>
                <a:lnTo>
                  <a:pt x="98310" y="61302"/>
                </a:lnTo>
                <a:lnTo>
                  <a:pt x="98310" y="45885"/>
                </a:lnTo>
                <a:close/>
              </a:path>
              <a:path w="563880" h="89534">
                <a:moveTo>
                  <a:pt x="87439" y="19608"/>
                </a:moveTo>
                <a:lnTo>
                  <a:pt x="75158" y="19608"/>
                </a:lnTo>
                <a:lnTo>
                  <a:pt x="67335" y="20332"/>
                </a:lnTo>
                <a:lnTo>
                  <a:pt x="58305" y="21793"/>
                </a:lnTo>
                <a:lnTo>
                  <a:pt x="59118" y="28067"/>
                </a:lnTo>
                <a:lnTo>
                  <a:pt x="68325" y="27203"/>
                </a:lnTo>
                <a:lnTo>
                  <a:pt x="75298" y="26771"/>
                </a:lnTo>
                <a:lnTo>
                  <a:pt x="97401" y="26771"/>
                </a:lnTo>
                <a:lnTo>
                  <a:pt x="96977" y="25501"/>
                </a:lnTo>
                <a:lnTo>
                  <a:pt x="91592" y="20777"/>
                </a:lnTo>
                <a:lnTo>
                  <a:pt x="87439" y="19608"/>
                </a:lnTo>
                <a:close/>
              </a:path>
              <a:path w="563880" h="89534">
                <a:moveTo>
                  <a:pt x="28257" y="0"/>
                </a:moveTo>
                <a:lnTo>
                  <a:pt x="14262" y="0"/>
                </a:lnTo>
                <a:lnTo>
                  <a:pt x="7162" y="203"/>
                </a:lnTo>
                <a:lnTo>
                  <a:pt x="0" y="596"/>
                </a:lnTo>
                <a:lnTo>
                  <a:pt x="0" y="69265"/>
                </a:lnTo>
                <a:lnTo>
                  <a:pt x="203" y="69265"/>
                </a:lnTo>
                <a:lnTo>
                  <a:pt x="6756" y="69862"/>
                </a:lnTo>
                <a:lnTo>
                  <a:pt x="13970" y="70154"/>
                </a:lnTo>
                <a:lnTo>
                  <a:pt x="26301" y="70154"/>
                </a:lnTo>
                <a:lnTo>
                  <a:pt x="43885" y="62598"/>
                </a:lnTo>
                <a:lnTo>
                  <a:pt x="16116" y="62598"/>
                </a:lnTo>
                <a:lnTo>
                  <a:pt x="11277" y="62560"/>
                </a:lnTo>
                <a:lnTo>
                  <a:pt x="8762" y="62496"/>
                </a:lnTo>
                <a:lnTo>
                  <a:pt x="8762" y="37020"/>
                </a:lnTo>
                <a:lnTo>
                  <a:pt x="43656" y="37020"/>
                </a:lnTo>
                <a:lnTo>
                  <a:pt x="37668" y="31623"/>
                </a:lnTo>
                <a:lnTo>
                  <a:pt x="31775" y="30149"/>
                </a:lnTo>
                <a:lnTo>
                  <a:pt x="8762" y="30149"/>
                </a:lnTo>
                <a:lnTo>
                  <a:pt x="8762" y="7861"/>
                </a:lnTo>
                <a:lnTo>
                  <a:pt x="41389" y="7861"/>
                </a:lnTo>
                <a:lnTo>
                  <a:pt x="42202" y="596"/>
                </a:lnTo>
                <a:lnTo>
                  <a:pt x="35229" y="203"/>
                </a:lnTo>
                <a:lnTo>
                  <a:pt x="28257" y="0"/>
                </a:lnTo>
                <a:close/>
              </a:path>
              <a:path w="563880" h="89534">
                <a:moveTo>
                  <a:pt x="43656" y="37020"/>
                </a:moveTo>
                <a:lnTo>
                  <a:pt x="28790" y="37020"/>
                </a:lnTo>
                <a:lnTo>
                  <a:pt x="32461" y="37934"/>
                </a:lnTo>
                <a:lnTo>
                  <a:pt x="36106" y="41579"/>
                </a:lnTo>
                <a:lnTo>
                  <a:pt x="37007" y="44983"/>
                </a:lnTo>
                <a:lnTo>
                  <a:pt x="37007" y="55067"/>
                </a:lnTo>
                <a:lnTo>
                  <a:pt x="36106" y="58445"/>
                </a:lnTo>
                <a:lnTo>
                  <a:pt x="32461" y="61772"/>
                </a:lnTo>
                <a:lnTo>
                  <a:pt x="28790" y="62598"/>
                </a:lnTo>
                <a:lnTo>
                  <a:pt x="43885" y="62598"/>
                </a:lnTo>
                <a:lnTo>
                  <a:pt x="45402" y="58254"/>
                </a:lnTo>
                <a:lnTo>
                  <a:pt x="45828" y="55067"/>
                </a:lnTo>
                <a:lnTo>
                  <a:pt x="45872" y="42786"/>
                </a:lnTo>
                <a:lnTo>
                  <a:pt x="44234" y="37541"/>
                </a:lnTo>
                <a:lnTo>
                  <a:pt x="43656" y="37020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DA33786-2131-48ED-8738-5950FB556FA4}"/>
              </a:ext>
            </a:extLst>
          </p:cNvPr>
          <p:cNvSpPr/>
          <p:nvPr/>
        </p:nvSpPr>
        <p:spPr>
          <a:xfrm>
            <a:off x="977531" y="459328"/>
            <a:ext cx="1039494" cy="136525"/>
          </a:xfrm>
          <a:custGeom>
            <a:avLst/>
            <a:gdLst/>
            <a:ahLst/>
            <a:cxnLst/>
            <a:rect l="l" t="t" r="r" b="b"/>
            <a:pathLst>
              <a:path w="1039494" h="136525">
                <a:moveTo>
                  <a:pt x="980490" y="31102"/>
                </a:moveTo>
                <a:lnTo>
                  <a:pt x="956906" y="31102"/>
                </a:lnTo>
                <a:lnTo>
                  <a:pt x="980947" y="99771"/>
                </a:lnTo>
                <a:lnTo>
                  <a:pt x="982052" y="103365"/>
                </a:lnTo>
                <a:lnTo>
                  <a:pt x="984504" y="105181"/>
                </a:lnTo>
                <a:lnTo>
                  <a:pt x="992517" y="105181"/>
                </a:lnTo>
                <a:lnTo>
                  <a:pt x="990206" y="110883"/>
                </a:lnTo>
                <a:lnTo>
                  <a:pt x="987107" y="114896"/>
                </a:lnTo>
                <a:lnTo>
                  <a:pt x="983195" y="117195"/>
                </a:lnTo>
                <a:lnTo>
                  <a:pt x="979398" y="119494"/>
                </a:lnTo>
                <a:lnTo>
                  <a:pt x="972934" y="120497"/>
                </a:lnTo>
                <a:lnTo>
                  <a:pt x="963779" y="120497"/>
                </a:lnTo>
                <a:lnTo>
                  <a:pt x="962012" y="134924"/>
                </a:lnTo>
                <a:lnTo>
                  <a:pt x="971118" y="135974"/>
                </a:lnTo>
                <a:lnTo>
                  <a:pt x="979212" y="135824"/>
                </a:lnTo>
                <a:lnTo>
                  <a:pt x="986295" y="134472"/>
                </a:lnTo>
                <a:lnTo>
                  <a:pt x="992365" y="131914"/>
                </a:lnTo>
                <a:lnTo>
                  <a:pt x="999040" y="127550"/>
                </a:lnTo>
                <a:lnTo>
                  <a:pt x="1004644" y="121813"/>
                </a:lnTo>
                <a:lnTo>
                  <a:pt x="1005484" y="120497"/>
                </a:lnTo>
                <a:lnTo>
                  <a:pt x="972934" y="120497"/>
                </a:lnTo>
                <a:lnTo>
                  <a:pt x="963815" y="120205"/>
                </a:lnTo>
                <a:lnTo>
                  <a:pt x="1005670" y="120205"/>
                </a:lnTo>
                <a:lnTo>
                  <a:pt x="1009179" y="114707"/>
                </a:lnTo>
                <a:lnTo>
                  <a:pt x="1012647" y="106235"/>
                </a:lnTo>
                <a:lnTo>
                  <a:pt x="1018277" y="90144"/>
                </a:lnTo>
                <a:lnTo>
                  <a:pt x="996721" y="90144"/>
                </a:lnTo>
                <a:lnTo>
                  <a:pt x="996327" y="87350"/>
                </a:lnTo>
                <a:lnTo>
                  <a:pt x="995514" y="83642"/>
                </a:lnTo>
                <a:lnTo>
                  <a:pt x="994308" y="79032"/>
                </a:lnTo>
                <a:lnTo>
                  <a:pt x="980490" y="31102"/>
                </a:lnTo>
                <a:close/>
              </a:path>
              <a:path w="1039494" h="136525">
                <a:moveTo>
                  <a:pt x="1038936" y="31102"/>
                </a:moveTo>
                <a:lnTo>
                  <a:pt x="1015199" y="31102"/>
                </a:lnTo>
                <a:lnTo>
                  <a:pt x="1001534" y="79032"/>
                </a:lnTo>
                <a:lnTo>
                  <a:pt x="1001115" y="80733"/>
                </a:lnTo>
                <a:lnTo>
                  <a:pt x="1000125" y="84442"/>
                </a:lnTo>
                <a:lnTo>
                  <a:pt x="998512" y="90144"/>
                </a:lnTo>
                <a:lnTo>
                  <a:pt x="1018277" y="90144"/>
                </a:lnTo>
                <a:lnTo>
                  <a:pt x="1038936" y="31102"/>
                </a:lnTo>
                <a:close/>
              </a:path>
              <a:path w="1039494" h="136525">
                <a:moveTo>
                  <a:pt x="893660" y="31102"/>
                </a:moveTo>
                <a:lnTo>
                  <a:pt x="875626" y="31102"/>
                </a:lnTo>
                <a:lnTo>
                  <a:pt x="875626" y="133718"/>
                </a:lnTo>
                <a:lnTo>
                  <a:pt x="897712" y="133718"/>
                </a:lnTo>
                <a:lnTo>
                  <a:pt x="897712" y="115836"/>
                </a:lnTo>
                <a:lnTo>
                  <a:pt x="897691" y="104305"/>
                </a:lnTo>
                <a:lnTo>
                  <a:pt x="897254" y="99910"/>
                </a:lnTo>
                <a:lnTo>
                  <a:pt x="942500" y="99910"/>
                </a:lnTo>
                <a:lnTo>
                  <a:pt x="943533" y="98640"/>
                </a:lnTo>
                <a:lnTo>
                  <a:pt x="946558" y="93590"/>
                </a:lnTo>
                <a:lnTo>
                  <a:pt x="947527" y="90601"/>
                </a:lnTo>
                <a:lnTo>
                  <a:pt x="911136" y="90601"/>
                </a:lnTo>
                <a:lnTo>
                  <a:pt x="905522" y="89598"/>
                </a:lnTo>
                <a:lnTo>
                  <a:pt x="897712" y="87591"/>
                </a:lnTo>
                <a:lnTo>
                  <a:pt x="897712" y="53644"/>
                </a:lnTo>
                <a:lnTo>
                  <a:pt x="904913" y="48933"/>
                </a:lnTo>
                <a:lnTo>
                  <a:pt x="911034" y="46583"/>
                </a:lnTo>
                <a:lnTo>
                  <a:pt x="946936" y="46583"/>
                </a:lnTo>
                <a:lnTo>
                  <a:pt x="945123" y="41922"/>
                </a:lnTo>
                <a:lnTo>
                  <a:pt x="895299" y="41922"/>
                </a:lnTo>
                <a:lnTo>
                  <a:pt x="893660" y="31102"/>
                </a:lnTo>
                <a:close/>
              </a:path>
              <a:path w="1039494" h="136525">
                <a:moveTo>
                  <a:pt x="942500" y="99910"/>
                </a:moveTo>
                <a:lnTo>
                  <a:pt x="897254" y="99910"/>
                </a:lnTo>
                <a:lnTo>
                  <a:pt x="902464" y="103068"/>
                </a:lnTo>
                <a:lnTo>
                  <a:pt x="908335" y="105322"/>
                </a:lnTo>
                <a:lnTo>
                  <a:pt x="914864" y="106674"/>
                </a:lnTo>
                <a:lnTo>
                  <a:pt x="922045" y="107124"/>
                </a:lnTo>
                <a:lnTo>
                  <a:pt x="931773" y="107124"/>
                </a:lnTo>
                <a:lnTo>
                  <a:pt x="938923" y="104305"/>
                </a:lnTo>
                <a:lnTo>
                  <a:pt x="942500" y="99910"/>
                </a:lnTo>
                <a:close/>
              </a:path>
              <a:path w="1039494" h="136525">
                <a:moveTo>
                  <a:pt x="946936" y="46583"/>
                </a:moveTo>
                <a:lnTo>
                  <a:pt x="920343" y="46583"/>
                </a:lnTo>
                <a:lnTo>
                  <a:pt x="923340" y="48107"/>
                </a:lnTo>
                <a:lnTo>
                  <a:pt x="926757" y="54216"/>
                </a:lnTo>
                <a:lnTo>
                  <a:pt x="927595" y="60096"/>
                </a:lnTo>
                <a:lnTo>
                  <a:pt x="927595" y="77724"/>
                </a:lnTo>
                <a:lnTo>
                  <a:pt x="926680" y="83591"/>
                </a:lnTo>
                <a:lnTo>
                  <a:pt x="922972" y="89204"/>
                </a:lnTo>
                <a:lnTo>
                  <a:pt x="919543" y="90601"/>
                </a:lnTo>
                <a:lnTo>
                  <a:pt x="947527" y="90601"/>
                </a:lnTo>
                <a:lnTo>
                  <a:pt x="948716" y="86936"/>
                </a:lnTo>
                <a:lnTo>
                  <a:pt x="950011" y="78679"/>
                </a:lnTo>
                <a:lnTo>
                  <a:pt x="950442" y="68821"/>
                </a:lnTo>
                <a:lnTo>
                  <a:pt x="948835" y="51469"/>
                </a:lnTo>
                <a:lnTo>
                  <a:pt x="946936" y="46583"/>
                </a:lnTo>
                <a:close/>
              </a:path>
              <a:path w="1039494" h="136525">
                <a:moveTo>
                  <a:pt x="924750" y="29159"/>
                </a:moveTo>
                <a:lnTo>
                  <a:pt x="919137" y="29159"/>
                </a:lnTo>
                <a:lnTo>
                  <a:pt x="913612" y="30353"/>
                </a:lnTo>
                <a:lnTo>
                  <a:pt x="902690" y="35166"/>
                </a:lnTo>
                <a:lnTo>
                  <a:pt x="898410" y="38214"/>
                </a:lnTo>
                <a:lnTo>
                  <a:pt x="895299" y="41922"/>
                </a:lnTo>
                <a:lnTo>
                  <a:pt x="945123" y="41922"/>
                </a:lnTo>
                <a:lnTo>
                  <a:pt x="944016" y="39074"/>
                </a:lnTo>
                <a:lnTo>
                  <a:pt x="935987" y="31638"/>
                </a:lnTo>
                <a:lnTo>
                  <a:pt x="924750" y="29159"/>
                </a:lnTo>
                <a:close/>
              </a:path>
              <a:path w="1039494" h="136525">
                <a:moveTo>
                  <a:pt x="779907" y="31102"/>
                </a:moveTo>
                <a:lnTo>
                  <a:pt x="758583" y="31102"/>
                </a:lnTo>
                <a:lnTo>
                  <a:pt x="758583" y="105181"/>
                </a:lnTo>
                <a:lnTo>
                  <a:pt x="759193" y="105181"/>
                </a:lnTo>
                <a:lnTo>
                  <a:pt x="766213" y="105572"/>
                </a:lnTo>
                <a:lnTo>
                  <a:pt x="774511" y="105849"/>
                </a:lnTo>
                <a:lnTo>
                  <a:pt x="784087" y="106015"/>
                </a:lnTo>
                <a:lnTo>
                  <a:pt x="794943" y="106070"/>
                </a:lnTo>
                <a:lnTo>
                  <a:pt x="805764" y="106070"/>
                </a:lnTo>
                <a:lnTo>
                  <a:pt x="813473" y="104305"/>
                </a:lnTo>
                <a:lnTo>
                  <a:pt x="822693" y="97193"/>
                </a:lnTo>
                <a:lnTo>
                  <a:pt x="824991" y="90754"/>
                </a:lnTo>
                <a:lnTo>
                  <a:pt x="824991" y="90449"/>
                </a:lnTo>
                <a:lnTo>
                  <a:pt x="779907" y="90449"/>
                </a:lnTo>
                <a:lnTo>
                  <a:pt x="779907" y="70777"/>
                </a:lnTo>
                <a:lnTo>
                  <a:pt x="824568" y="70777"/>
                </a:lnTo>
                <a:lnTo>
                  <a:pt x="822591" y="65443"/>
                </a:lnTo>
                <a:lnTo>
                  <a:pt x="791032" y="56794"/>
                </a:lnTo>
                <a:lnTo>
                  <a:pt x="779907" y="56794"/>
                </a:lnTo>
                <a:lnTo>
                  <a:pt x="779907" y="31102"/>
                </a:lnTo>
                <a:close/>
              </a:path>
              <a:path w="1039494" h="136525">
                <a:moveTo>
                  <a:pt x="824568" y="70777"/>
                </a:moveTo>
                <a:lnTo>
                  <a:pt x="795642" y="70777"/>
                </a:lnTo>
                <a:lnTo>
                  <a:pt x="798728" y="71424"/>
                </a:lnTo>
                <a:lnTo>
                  <a:pt x="801827" y="74028"/>
                </a:lnTo>
                <a:lnTo>
                  <a:pt x="802614" y="76631"/>
                </a:lnTo>
                <a:lnTo>
                  <a:pt x="802614" y="84645"/>
                </a:lnTo>
                <a:lnTo>
                  <a:pt x="801827" y="87325"/>
                </a:lnTo>
                <a:lnTo>
                  <a:pt x="798728" y="89827"/>
                </a:lnTo>
                <a:lnTo>
                  <a:pt x="795642" y="90449"/>
                </a:lnTo>
                <a:lnTo>
                  <a:pt x="824991" y="90449"/>
                </a:lnTo>
                <a:lnTo>
                  <a:pt x="824991" y="71920"/>
                </a:lnTo>
                <a:lnTo>
                  <a:pt x="824568" y="70777"/>
                </a:lnTo>
                <a:close/>
              </a:path>
              <a:path w="1039494" h="136525">
                <a:moveTo>
                  <a:pt x="856691" y="31102"/>
                </a:moveTo>
                <a:lnTo>
                  <a:pt x="834453" y="31102"/>
                </a:lnTo>
                <a:lnTo>
                  <a:pt x="834453" y="105181"/>
                </a:lnTo>
                <a:lnTo>
                  <a:pt x="856691" y="105181"/>
                </a:lnTo>
                <a:lnTo>
                  <a:pt x="856691" y="31102"/>
                </a:lnTo>
                <a:close/>
              </a:path>
              <a:path w="1039494" h="136525">
                <a:moveTo>
                  <a:pt x="745515" y="89255"/>
                </a:moveTo>
                <a:lnTo>
                  <a:pt x="657771" y="89255"/>
                </a:lnTo>
                <a:lnTo>
                  <a:pt x="657771" y="126352"/>
                </a:lnTo>
                <a:lnTo>
                  <a:pt x="672350" y="126352"/>
                </a:lnTo>
                <a:lnTo>
                  <a:pt x="673849" y="105181"/>
                </a:lnTo>
                <a:lnTo>
                  <a:pt x="745515" y="105181"/>
                </a:lnTo>
                <a:lnTo>
                  <a:pt x="745515" y="89255"/>
                </a:lnTo>
                <a:close/>
              </a:path>
              <a:path w="1039494" h="136525">
                <a:moveTo>
                  <a:pt x="745515" y="105181"/>
                </a:moveTo>
                <a:lnTo>
                  <a:pt x="729284" y="105181"/>
                </a:lnTo>
                <a:lnTo>
                  <a:pt x="730935" y="126352"/>
                </a:lnTo>
                <a:lnTo>
                  <a:pt x="745515" y="126352"/>
                </a:lnTo>
                <a:lnTo>
                  <a:pt x="745515" y="105181"/>
                </a:lnTo>
                <a:close/>
              </a:path>
              <a:path w="1039494" h="136525">
                <a:moveTo>
                  <a:pt x="733793" y="31102"/>
                </a:moveTo>
                <a:lnTo>
                  <a:pt x="697433" y="31102"/>
                </a:lnTo>
                <a:lnTo>
                  <a:pt x="688844" y="32230"/>
                </a:lnTo>
                <a:lnTo>
                  <a:pt x="682450" y="35613"/>
                </a:lnTo>
                <a:lnTo>
                  <a:pt x="678252" y="41249"/>
                </a:lnTo>
                <a:lnTo>
                  <a:pt x="676249" y="49136"/>
                </a:lnTo>
                <a:lnTo>
                  <a:pt x="674718" y="60318"/>
                </a:lnTo>
                <a:lnTo>
                  <a:pt x="672680" y="70734"/>
                </a:lnTo>
                <a:lnTo>
                  <a:pt x="670138" y="80381"/>
                </a:lnTo>
                <a:lnTo>
                  <a:pt x="667092" y="89255"/>
                </a:lnTo>
                <a:lnTo>
                  <a:pt x="686625" y="89255"/>
                </a:lnTo>
                <a:lnTo>
                  <a:pt x="696290" y="48488"/>
                </a:lnTo>
                <a:lnTo>
                  <a:pt x="698792" y="46126"/>
                </a:lnTo>
                <a:lnTo>
                  <a:pt x="733793" y="46126"/>
                </a:lnTo>
                <a:lnTo>
                  <a:pt x="733793" y="31102"/>
                </a:lnTo>
                <a:close/>
              </a:path>
              <a:path w="1039494" h="136525">
                <a:moveTo>
                  <a:pt x="733793" y="46126"/>
                </a:moveTo>
                <a:lnTo>
                  <a:pt x="712914" y="46126"/>
                </a:lnTo>
                <a:lnTo>
                  <a:pt x="712914" y="89255"/>
                </a:lnTo>
                <a:lnTo>
                  <a:pt x="733793" y="89255"/>
                </a:lnTo>
                <a:lnTo>
                  <a:pt x="733793" y="46126"/>
                </a:lnTo>
                <a:close/>
              </a:path>
              <a:path w="1039494" h="136525">
                <a:moveTo>
                  <a:pt x="595261" y="31102"/>
                </a:moveTo>
                <a:lnTo>
                  <a:pt x="573341" y="31102"/>
                </a:lnTo>
                <a:lnTo>
                  <a:pt x="573341" y="105181"/>
                </a:lnTo>
                <a:lnTo>
                  <a:pt x="595261" y="105181"/>
                </a:lnTo>
                <a:lnTo>
                  <a:pt x="595261" y="73774"/>
                </a:lnTo>
                <a:lnTo>
                  <a:pt x="645147" y="73774"/>
                </a:lnTo>
                <a:lnTo>
                  <a:pt x="645147" y="58305"/>
                </a:lnTo>
                <a:lnTo>
                  <a:pt x="595261" y="58305"/>
                </a:lnTo>
                <a:lnTo>
                  <a:pt x="595261" y="31102"/>
                </a:lnTo>
                <a:close/>
              </a:path>
              <a:path w="1039494" h="136525">
                <a:moveTo>
                  <a:pt x="645147" y="73774"/>
                </a:moveTo>
                <a:lnTo>
                  <a:pt x="623354" y="73774"/>
                </a:lnTo>
                <a:lnTo>
                  <a:pt x="623354" y="105181"/>
                </a:lnTo>
                <a:lnTo>
                  <a:pt x="645147" y="105181"/>
                </a:lnTo>
                <a:lnTo>
                  <a:pt x="645147" y="73774"/>
                </a:lnTo>
                <a:close/>
              </a:path>
              <a:path w="1039494" h="136525">
                <a:moveTo>
                  <a:pt x="645147" y="31102"/>
                </a:moveTo>
                <a:lnTo>
                  <a:pt x="623354" y="31102"/>
                </a:lnTo>
                <a:lnTo>
                  <a:pt x="623354" y="58305"/>
                </a:lnTo>
                <a:lnTo>
                  <a:pt x="645147" y="58305"/>
                </a:lnTo>
                <a:lnTo>
                  <a:pt x="645147" y="31102"/>
                </a:lnTo>
                <a:close/>
              </a:path>
              <a:path w="1039494" h="136525">
                <a:moveTo>
                  <a:pt x="555155" y="46431"/>
                </a:moveTo>
                <a:lnTo>
                  <a:pt x="525449" y="46431"/>
                </a:lnTo>
                <a:lnTo>
                  <a:pt x="528639" y="47106"/>
                </a:lnTo>
                <a:lnTo>
                  <a:pt x="531939" y="49809"/>
                </a:lnTo>
                <a:lnTo>
                  <a:pt x="532815" y="52336"/>
                </a:lnTo>
                <a:lnTo>
                  <a:pt x="532917" y="59347"/>
                </a:lnTo>
                <a:lnTo>
                  <a:pt x="499364" y="59347"/>
                </a:lnTo>
                <a:lnTo>
                  <a:pt x="493801" y="60998"/>
                </a:lnTo>
                <a:lnTo>
                  <a:pt x="485787" y="67614"/>
                </a:lnTo>
                <a:lnTo>
                  <a:pt x="483793" y="72224"/>
                </a:lnTo>
                <a:lnTo>
                  <a:pt x="483793" y="92354"/>
                </a:lnTo>
                <a:lnTo>
                  <a:pt x="486016" y="97586"/>
                </a:lnTo>
                <a:lnTo>
                  <a:pt x="494931" y="105105"/>
                </a:lnTo>
                <a:lnTo>
                  <a:pt x="500710" y="106984"/>
                </a:lnTo>
                <a:lnTo>
                  <a:pt x="507834" y="106984"/>
                </a:lnTo>
                <a:lnTo>
                  <a:pt x="515690" y="106166"/>
                </a:lnTo>
                <a:lnTo>
                  <a:pt x="522892" y="103711"/>
                </a:lnTo>
                <a:lnTo>
                  <a:pt x="529439" y="99623"/>
                </a:lnTo>
                <a:lnTo>
                  <a:pt x="535330" y="93903"/>
                </a:lnTo>
                <a:lnTo>
                  <a:pt x="555155" y="93903"/>
                </a:lnTo>
                <a:lnTo>
                  <a:pt x="555155" y="90297"/>
                </a:lnTo>
                <a:lnTo>
                  <a:pt x="508571" y="90297"/>
                </a:lnTo>
                <a:lnTo>
                  <a:pt x="505726" y="87744"/>
                </a:lnTo>
                <a:lnTo>
                  <a:pt x="505726" y="75171"/>
                </a:lnTo>
                <a:lnTo>
                  <a:pt x="508127" y="72821"/>
                </a:lnTo>
                <a:lnTo>
                  <a:pt x="512940" y="72720"/>
                </a:lnTo>
                <a:lnTo>
                  <a:pt x="555155" y="72720"/>
                </a:lnTo>
                <a:lnTo>
                  <a:pt x="555155" y="46431"/>
                </a:lnTo>
                <a:close/>
              </a:path>
              <a:path w="1039494" h="136525">
                <a:moveTo>
                  <a:pt x="555155" y="93903"/>
                </a:moveTo>
                <a:lnTo>
                  <a:pt x="535330" y="93903"/>
                </a:lnTo>
                <a:lnTo>
                  <a:pt x="537565" y="105181"/>
                </a:lnTo>
                <a:lnTo>
                  <a:pt x="555155" y="105181"/>
                </a:lnTo>
                <a:lnTo>
                  <a:pt x="555155" y="93903"/>
                </a:lnTo>
                <a:close/>
              </a:path>
              <a:path w="1039494" h="136525">
                <a:moveTo>
                  <a:pt x="555155" y="72720"/>
                </a:moveTo>
                <a:lnTo>
                  <a:pt x="532917" y="72720"/>
                </a:lnTo>
                <a:lnTo>
                  <a:pt x="532917" y="83083"/>
                </a:lnTo>
                <a:lnTo>
                  <a:pt x="526415" y="87896"/>
                </a:lnTo>
                <a:lnTo>
                  <a:pt x="520192" y="90297"/>
                </a:lnTo>
                <a:lnTo>
                  <a:pt x="555155" y="90297"/>
                </a:lnTo>
                <a:lnTo>
                  <a:pt x="555155" y="72720"/>
                </a:lnTo>
                <a:close/>
              </a:path>
              <a:path w="1039494" h="136525">
                <a:moveTo>
                  <a:pt x="535876" y="28994"/>
                </a:moveTo>
                <a:lnTo>
                  <a:pt x="525868" y="28994"/>
                </a:lnTo>
                <a:lnTo>
                  <a:pt x="516527" y="29220"/>
                </a:lnTo>
                <a:lnTo>
                  <a:pt x="506999" y="29898"/>
                </a:lnTo>
                <a:lnTo>
                  <a:pt x="497286" y="31030"/>
                </a:lnTo>
                <a:lnTo>
                  <a:pt x="487387" y="32613"/>
                </a:lnTo>
                <a:lnTo>
                  <a:pt x="489356" y="47637"/>
                </a:lnTo>
                <a:lnTo>
                  <a:pt x="498570" y="47104"/>
                </a:lnTo>
                <a:lnTo>
                  <a:pt x="506815" y="46729"/>
                </a:lnTo>
                <a:lnTo>
                  <a:pt x="514223" y="46505"/>
                </a:lnTo>
                <a:lnTo>
                  <a:pt x="520750" y="46431"/>
                </a:lnTo>
                <a:lnTo>
                  <a:pt x="555155" y="46431"/>
                </a:lnTo>
                <a:lnTo>
                  <a:pt x="555155" y="46177"/>
                </a:lnTo>
                <a:lnTo>
                  <a:pt x="552780" y="39141"/>
                </a:lnTo>
                <a:lnTo>
                  <a:pt x="543267" y="31026"/>
                </a:lnTo>
                <a:lnTo>
                  <a:pt x="535876" y="28994"/>
                </a:lnTo>
                <a:close/>
              </a:path>
              <a:path w="1039494" h="136525">
                <a:moveTo>
                  <a:pt x="468617" y="31102"/>
                </a:moveTo>
                <a:lnTo>
                  <a:pt x="429094" y="31102"/>
                </a:lnTo>
                <a:lnTo>
                  <a:pt x="420770" y="32276"/>
                </a:lnTo>
                <a:lnTo>
                  <a:pt x="414562" y="35798"/>
                </a:lnTo>
                <a:lnTo>
                  <a:pt x="410474" y="41667"/>
                </a:lnTo>
                <a:lnTo>
                  <a:pt x="408508" y="49885"/>
                </a:lnTo>
                <a:lnTo>
                  <a:pt x="407479" y="60529"/>
                </a:lnTo>
                <a:lnTo>
                  <a:pt x="406336" y="69335"/>
                </a:lnTo>
                <a:lnTo>
                  <a:pt x="391083" y="89395"/>
                </a:lnTo>
                <a:lnTo>
                  <a:pt x="393344" y="105930"/>
                </a:lnTo>
                <a:lnTo>
                  <a:pt x="424726" y="82222"/>
                </a:lnTo>
                <a:lnTo>
                  <a:pt x="428955" y="53936"/>
                </a:lnTo>
                <a:lnTo>
                  <a:pt x="429348" y="51231"/>
                </a:lnTo>
                <a:lnTo>
                  <a:pt x="430123" y="49339"/>
                </a:lnTo>
                <a:lnTo>
                  <a:pt x="432434" y="47129"/>
                </a:lnTo>
                <a:lnTo>
                  <a:pt x="434263" y="46583"/>
                </a:lnTo>
                <a:lnTo>
                  <a:pt x="468617" y="46583"/>
                </a:lnTo>
                <a:lnTo>
                  <a:pt x="468617" y="31102"/>
                </a:lnTo>
                <a:close/>
              </a:path>
              <a:path w="1039494" h="136525">
                <a:moveTo>
                  <a:pt x="468617" y="46583"/>
                </a:moveTo>
                <a:lnTo>
                  <a:pt x="446379" y="46583"/>
                </a:lnTo>
                <a:lnTo>
                  <a:pt x="446379" y="105181"/>
                </a:lnTo>
                <a:lnTo>
                  <a:pt x="468617" y="105181"/>
                </a:lnTo>
                <a:lnTo>
                  <a:pt x="468617" y="46583"/>
                </a:lnTo>
                <a:close/>
              </a:path>
              <a:path w="1039494" h="136525">
                <a:moveTo>
                  <a:pt x="327088" y="31102"/>
                </a:moveTo>
                <a:lnTo>
                  <a:pt x="309054" y="31102"/>
                </a:lnTo>
                <a:lnTo>
                  <a:pt x="309054" y="133718"/>
                </a:lnTo>
                <a:lnTo>
                  <a:pt x="331152" y="133718"/>
                </a:lnTo>
                <a:lnTo>
                  <a:pt x="331152" y="115836"/>
                </a:lnTo>
                <a:lnTo>
                  <a:pt x="331118" y="104305"/>
                </a:lnTo>
                <a:lnTo>
                  <a:pt x="330682" y="99910"/>
                </a:lnTo>
                <a:lnTo>
                  <a:pt x="375930" y="99910"/>
                </a:lnTo>
                <a:lnTo>
                  <a:pt x="376961" y="98640"/>
                </a:lnTo>
                <a:lnTo>
                  <a:pt x="379987" y="93590"/>
                </a:lnTo>
                <a:lnTo>
                  <a:pt x="380959" y="90601"/>
                </a:lnTo>
                <a:lnTo>
                  <a:pt x="344563" y="90601"/>
                </a:lnTo>
                <a:lnTo>
                  <a:pt x="338963" y="89598"/>
                </a:lnTo>
                <a:lnTo>
                  <a:pt x="331152" y="87591"/>
                </a:lnTo>
                <a:lnTo>
                  <a:pt x="331152" y="53644"/>
                </a:lnTo>
                <a:lnTo>
                  <a:pt x="338353" y="48933"/>
                </a:lnTo>
                <a:lnTo>
                  <a:pt x="344462" y="46583"/>
                </a:lnTo>
                <a:lnTo>
                  <a:pt x="380375" y="46583"/>
                </a:lnTo>
                <a:lnTo>
                  <a:pt x="378562" y="41922"/>
                </a:lnTo>
                <a:lnTo>
                  <a:pt x="328739" y="41922"/>
                </a:lnTo>
                <a:lnTo>
                  <a:pt x="327088" y="31102"/>
                </a:lnTo>
                <a:close/>
              </a:path>
              <a:path w="1039494" h="136525">
                <a:moveTo>
                  <a:pt x="375930" y="99910"/>
                </a:moveTo>
                <a:lnTo>
                  <a:pt x="330682" y="99910"/>
                </a:lnTo>
                <a:lnTo>
                  <a:pt x="335897" y="103068"/>
                </a:lnTo>
                <a:lnTo>
                  <a:pt x="341769" y="105322"/>
                </a:lnTo>
                <a:lnTo>
                  <a:pt x="348299" y="106674"/>
                </a:lnTo>
                <a:lnTo>
                  <a:pt x="355485" y="107124"/>
                </a:lnTo>
                <a:lnTo>
                  <a:pt x="365188" y="107124"/>
                </a:lnTo>
                <a:lnTo>
                  <a:pt x="372364" y="104305"/>
                </a:lnTo>
                <a:lnTo>
                  <a:pt x="375930" y="99910"/>
                </a:lnTo>
                <a:close/>
              </a:path>
              <a:path w="1039494" h="136525">
                <a:moveTo>
                  <a:pt x="380375" y="46583"/>
                </a:moveTo>
                <a:lnTo>
                  <a:pt x="353783" y="46583"/>
                </a:lnTo>
                <a:lnTo>
                  <a:pt x="356781" y="48107"/>
                </a:lnTo>
                <a:lnTo>
                  <a:pt x="360197" y="54216"/>
                </a:lnTo>
                <a:lnTo>
                  <a:pt x="361035" y="60096"/>
                </a:lnTo>
                <a:lnTo>
                  <a:pt x="361035" y="77724"/>
                </a:lnTo>
                <a:lnTo>
                  <a:pt x="360121" y="83591"/>
                </a:lnTo>
                <a:lnTo>
                  <a:pt x="356412" y="89204"/>
                </a:lnTo>
                <a:lnTo>
                  <a:pt x="352971" y="90601"/>
                </a:lnTo>
                <a:lnTo>
                  <a:pt x="380959" y="90601"/>
                </a:lnTo>
                <a:lnTo>
                  <a:pt x="382150" y="86936"/>
                </a:lnTo>
                <a:lnTo>
                  <a:pt x="383449" y="78679"/>
                </a:lnTo>
                <a:lnTo>
                  <a:pt x="383882" y="68821"/>
                </a:lnTo>
                <a:lnTo>
                  <a:pt x="382275" y="51469"/>
                </a:lnTo>
                <a:lnTo>
                  <a:pt x="380375" y="46583"/>
                </a:lnTo>
                <a:close/>
              </a:path>
              <a:path w="1039494" h="136525">
                <a:moveTo>
                  <a:pt x="358178" y="29159"/>
                </a:moveTo>
                <a:lnTo>
                  <a:pt x="352577" y="29159"/>
                </a:lnTo>
                <a:lnTo>
                  <a:pt x="347052" y="30353"/>
                </a:lnTo>
                <a:lnTo>
                  <a:pt x="336118" y="35166"/>
                </a:lnTo>
                <a:lnTo>
                  <a:pt x="331838" y="38214"/>
                </a:lnTo>
                <a:lnTo>
                  <a:pt x="328739" y="41922"/>
                </a:lnTo>
                <a:lnTo>
                  <a:pt x="378562" y="41922"/>
                </a:lnTo>
                <a:lnTo>
                  <a:pt x="377455" y="39074"/>
                </a:lnTo>
                <a:lnTo>
                  <a:pt x="369422" y="31638"/>
                </a:lnTo>
                <a:lnTo>
                  <a:pt x="358178" y="29159"/>
                </a:lnTo>
                <a:close/>
              </a:path>
              <a:path w="1039494" h="136525">
                <a:moveTo>
                  <a:pt x="253326" y="0"/>
                </a:moveTo>
                <a:lnTo>
                  <a:pt x="233324" y="0"/>
                </a:lnTo>
                <a:lnTo>
                  <a:pt x="233324" y="29298"/>
                </a:lnTo>
                <a:lnTo>
                  <a:pt x="223287" y="30520"/>
                </a:lnTo>
                <a:lnTo>
                  <a:pt x="193794" y="59172"/>
                </a:lnTo>
                <a:lnTo>
                  <a:pt x="193217" y="68211"/>
                </a:lnTo>
                <a:lnTo>
                  <a:pt x="193794" y="77182"/>
                </a:lnTo>
                <a:lnTo>
                  <a:pt x="223287" y="105467"/>
                </a:lnTo>
                <a:lnTo>
                  <a:pt x="233324" y="106680"/>
                </a:lnTo>
                <a:lnTo>
                  <a:pt x="233324" y="133718"/>
                </a:lnTo>
                <a:lnTo>
                  <a:pt x="253326" y="133718"/>
                </a:lnTo>
                <a:lnTo>
                  <a:pt x="253326" y="106680"/>
                </a:lnTo>
                <a:lnTo>
                  <a:pt x="263363" y="105467"/>
                </a:lnTo>
                <a:lnTo>
                  <a:pt x="288522" y="90601"/>
                </a:lnTo>
                <a:lnTo>
                  <a:pt x="234238" y="90601"/>
                </a:lnTo>
                <a:lnTo>
                  <a:pt x="226720" y="89903"/>
                </a:lnTo>
                <a:lnTo>
                  <a:pt x="221538" y="87947"/>
                </a:lnTo>
                <a:lnTo>
                  <a:pt x="215823" y="81534"/>
                </a:lnTo>
                <a:lnTo>
                  <a:pt x="214401" y="76034"/>
                </a:lnTo>
                <a:lnTo>
                  <a:pt x="214401" y="60299"/>
                </a:lnTo>
                <a:lnTo>
                  <a:pt x="215823" y="54686"/>
                </a:lnTo>
                <a:lnTo>
                  <a:pt x="221538" y="48082"/>
                </a:lnTo>
                <a:lnTo>
                  <a:pt x="226720" y="46075"/>
                </a:lnTo>
                <a:lnTo>
                  <a:pt x="234238" y="45377"/>
                </a:lnTo>
                <a:lnTo>
                  <a:pt x="288414" y="45377"/>
                </a:lnTo>
                <a:lnTo>
                  <a:pt x="288236" y="44980"/>
                </a:lnTo>
                <a:lnTo>
                  <a:pt x="253326" y="29298"/>
                </a:lnTo>
                <a:lnTo>
                  <a:pt x="253326" y="0"/>
                </a:lnTo>
                <a:close/>
              </a:path>
              <a:path w="1039494" h="136525">
                <a:moveTo>
                  <a:pt x="252412" y="45377"/>
                </a:moveTo>
                <a:lnTo>
                  <a:pt x="234238" y="45377"/>
                </a:lnTo>
                <a:lnTo>
                  <a:pt x="234238" y="90601"/>
                </a:lnTo>
                <a:lnTo>
                  <a:pt x="252412" y="90601"/>
                </a:lnTo>
                <a:lnTo>
                  <a:pt x="252412" y="45377"/>
                </a:lnTo>
                <a:close/>
              </a:path>
              <a:path w="1039494" h="136525">
                <a:moveTo>
                  <a:pt x="288414" y="45377"/>
                </a:moveTo>
                <a:lnTo>
                  <a:pt x="252412" y="45377"/>
                </a:lnTo>
                <a:lnTo>
                  <a:pt x="259930" y="46075"/>
                </a:lnTo>
                <a:lnTo>
                  <a:pt x="265099" y="48082"/>
                </a:lnTo>
                <a:lnTo>
                  <a:pt x="270827" y="54686"/>
                </a:lnTo>
                <a:lnTo>
                  <a:pt x="272249" y="60299"/>
                </a:lnTo>
                <a:lnTo>
                  <a:pt x="272249" y="76034"/>
                </a:lnTo>
                <a:lnTo>
                  <a:pt x="270827" y="81534"/>
                </a:lnTo>
                <a:lnTo>
                  <a:pt x="265099" y="87947"/>
                </a:lnTo>
                <a:lnTo>
                  <a:pt x="259930" y="89903"/>
                </a:lnTo>
                <a:lnTo>
                  <a:pt x="252412" y="90601"/>
                </a:lnTo>
                <a:lnTo>
                  <a:pt x="288522" y="90601"/>
                </a:lnTo>
                <a:lnTo>
                  <a:pt x="291125" y="84855"/>
                </a:lnTo>
                <a:lnTo>
                  <a:pt x="292856" y="77182"/>
                </a:lnTo>
                <a:lnTo>
                  <a:pt x="293433" y="68211"/>
                </a:lnTo>
                <a:lnTo>
                  <a:pt x="292856" y="59172"/>
                </a:lnTo>
                <a:lnTo>
                  <a:pt x="291125" y="51428"/>
                </a:lnTo>
                <a:lnTo>
                  <a:pt x="288414" y="45377"/>
                </a:lnTo>
                <a:close/>
              </a:path>
              <a:path w="1039494" h="136525">
                <a:moveTo>
                  <a:pt x="177736" y="54686"/>
                </a:moveTo>
                <a:lnTo>
                  <a:pt x="158661" y="54686"/>
                </a:lnTo>
                <a:lnTo>
                  <a:pt x="158153" y="59702"/>
                </a:lnTo>
                <a:lnTo>
                  <a:pt x="158015" y="61950"/>
                </a:lnTo>
                <a:lnTo>
                  <a:pt x="157911" y="105321"/>
                </a:lnTo>
                <a:lnTo>
                  <a:pt x="177736" y="105321"/>
                </a:lnTo>
                <a:lnTo>
                  <a:pt x="177736" y="54686"/>
                </a:lnTo>
                <a:close/>
              </a:path>
              <a:path w="1039494" h="136525">
                <a:moveTo>
                  <a:pt x="125310" y="31102"/>
                </a:moveTo>
                <a:lnTo>
                  <a:pt x="105638" y="31102"/>
                </a:lnTo>
                <a:lnTo>
                  <a:pt x="105638" y="105181"/>
                </a:lnTo>
                <a:lnTo>
                  <a:pt x="124561" y="105181"/>
                </a:lnTo>
                <a:lnTo>
                  <a:pt x="141243" y="81584"/>
                </a:lnTo>
                <a:lnTo>
                  <a:pt x="124561" y="81584"/>
                </a:lnTo>
                <a:lnTo>
                  <a:pt x="125056" y="77076"/>
                </a:lnTo>
                <a:lnTo>
                  <a:pt x="125206" y="74930"/>
                </a:lnTo>
                <a:lnTo>
                  <a:pt x="125310" y="31102"/>
                </a:lnTo>
                <a:close/>
              </a:path>
              <a:path w="1039494" h="136525">
                <a:moveTo>
                  <a:pt x="177736" y="31102"/>
                </a:moveTo>
                <a:lnTo>
                  <a:pt x="158813" y="31102"/>
                </a:lnTo>
                <a:lnTo>
                  <a:pt x="130568" y="71526"/>
                </a:lnTo>
                <a:lnTo>
                  <a:pt x="128168" y="74930"/>
                </a:lnTo>
                <a:lnTo>
                  <a:pt x="126314" y="78282"/>
                </a:lnTo>
                <a:lnTo>
                  <a:pt x="125006" y="81584"/>
                </a:lnTo>
                <a:lnTo>
                  <a:pt x="141243" y="81584"/>
                </a:lnTo>
                <a:lnTo>
                  <a:pt x="155105" y="61950"/>
                </a:lnTo>
                <a:lnTo>
                  <a:pt x="156972" y="58305"/>
                </a:lnTo>
                <a:lnTo>
                  <a:pt x="158064" y="54686"/>
                </a:lnTo>
                <a:lnTo>
                  <a:pt x="177736" y="54686"/>
                </a:lnTo>
                <a:lnTo>
                  <a:pt x="177736" y="31102"/>
                </a:lnTo>
                <a:close/>
              </a:path>
              <a:path w="1039494" h="136525">
                <a:moveTo>
                  <a:pt x="22847" y="1498"/>
                </a:moveTo>
                <a:lnTo>
                  <a:pt x="0" y="1498"/>
                </a:lnTo>
                <a:lnTo>
                  <a:pt x="0" y="105181"/>
                </a:lnTo>
                <a:lnTo>
                  <a:pt x="74675" y="105181"/>
                </a:lnTo>
                <a:lnTo>
                  <a:pt x="76479" y="127863"/>
                </a:lnTo>
                <a:lnTo>
                  <a:pt x="92709" y="127863"/>
                </a:lnTo>
                <a:lnTo>
                  <a:pt x="92709" y="88646"/>
                </a:lnTo>
                <a:lnTo>
                  <a:pt x="22847" y="88646"/>
                </a:lnTo>
                <a:lnTo>
                  <a:pt x="22847" y="1498"/>
                </a:lnTo>
                <a:close/>
              </a:path>
              <a:path w="1039494" h="136525">
                <a:moveTo>
                  <a:pt x="80378" y="1498"/>
                </a:moveTo>
                <a:lnTo>
                  <a:pt x="57403" y="1498"/>
                </a:lnTo>
                <a:lnTo>
                  <a:pt x="57403" y="88646"/>
                </a:lnTo>
                <a:lnTo>
                  <a:pt x="80378" y="88646"/>
                </a:lnTo>
                <a:lnTo>
                  <a:pt x="80378" y="1498"/>
                </a:lnTo>
                <a:close/>
              </a:path>
            </a:pathLst>
          </a:custGeom>
          <a:solidFill>
            <a:srgbClr val="1F38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87138EBB-EE69-425C-BA60-274B07378CA4}"/>
              </a:ext>
            </a:extLst>
          </p:cNvPr>
          <p:cNvSpPr/>
          <p:nvPr/>
        </p:nvSpPr>
        <p:spPr>
          <a:xfrm>
            <a:off x="10466922" y="-5653"/>
            <a:ext cx="1726564" cy="1136650"/>
          </a:xfrm>
          <a:custGeom>
            <a:avLst/>
            <a:gdLst/>
            <a:ahLst/>
            <a:cxnLst/>
            <a:rect l="l" t="t" r="r" b="b"/>
            <a:pathLst>
              <a:path w="1726565" h="1136650">
                <a:moveTo>
                  <a:pt x="1171375" y="903562"/>
                </a:moveTo>
                <a:lnTo>
                  <a:pt x="1098911" y="903562"/>
                </a:lnTo>
                <a:lnTo>
                  <a:pt x="1347488" y="1068104"/>
                </a:lnTo>
                <a:lnTo>
                  <a:pt x="1346612" y="1072053"/>
                </a:lnTo>
                <a:lnTo>
                  <a:pt x="1346158" y="1075444"/>
                </a:lnTo>
                <a:lnTo>
                  <a:pt x="1346066" y="1080334"/>
                </a:lnTo>
                <a:lnTo>
                  <a:pt x="1350478" y="1102190"/>
                </a:lnTo>
                <a:lnTo>
                  <a:pt x="1362509" y="1120037"/>
                </a:lnTo>
                <a:lnTo>
                  <a:pt x="1380356" y="1132069"/>
                </a:lnTo>
                <a:lnTo>
                  <a:pt x="1402213" y="1136480"/>
                </a:lnTo>
                <a:lnTo>
                  <a:pt x="1424069" y="1132069"/>
                </a:lnTo>
                <a:lnTo>
                  <a:pt x="1441916" y="1120037"/>
                </a:lnTo>
                <a:lnTo>
                  <a:pt x="1453948" y="1102190"/>
                </a:lnTo>
                <a:lnTo>
                  <a:pt x="1458359" y="1080334"/>
                </a:lnTo>
                <a:lnTo>
                  <a:pt x="1458359" y="1078657"/>
                </a:lnTo>
                <a:lnTo>
                  <a:pt x="1458017" y="1077083"/>
                </a:lnTo>
                <a:lnTo>
                  <a:pt x="1457864" y="1075444"/>
                </a:lnTo>
                <a:lnTo>
                  <a:pt x="1531712" y="1039376"/>
                </a:lnTo>
                <a:lnTo>
                  <a:pt x="1440402" y="1039376"/>
                </a:lnTo>
                <a:lnTo>
                  <a:pt x="1437176" y="1036379"/>
                </a:lnTo>
                <a:lnTo>
                  <a:pt x="1434882" y="1034766"/>
                </a:lnTo>
                <a:lnTo>
                  <a:pt x="1369612" y="1034766"/>
                </a:lnTo>
                <a:lnTo>
                  <a:pt x="1171375" y="903562"/>
                </a:lnTo>
                <a:close/>
              </a:path>
              <a:path w="1726565" h="1136650">
                <a:moveTo>
                  <a:pt x="575652" y="941980"/>
                </a:moveTo>
                <a:lnTo>
                  <a:pt x="489769" y="941980"/>
                </a:lnTo>
                <a:lnTo>
                  <a:pt x="731894" y="1069399"/>
                </a:lnTo>
                <a:lnTo>
                  <a:pt x="731716" y="1071177"/>
                </a:lnTo>
                <a:lnTo>
                  <a:pt x="731348" y="1072904"/>
                </a:lnTo>
                <a:lnTo>
                  <a:pt x="731348" y="1074720"/>
                </a:lnTo>
                <a:lnTo>
                  <a:pt x="735561" y="1095593"/>
                </a:lnTo>
                <a:lnTo>
                  <a:pt x="747052" y="1112636"/>
                </a:lnTo>
                <a:lnTo>
                  <a:pt x="764095" y="1124127"/>
                </a:lnTo>
                <a:lnTo>
                  <a:pt x="784967" y="1128340"/>
                </a:lnTo>
                <a:lnTo>
                  <a:pt x="805549" y="1124237"/>
                </a:lnTo>
                <a:lnTo>
                  <a:pt x="822410" y="1113033"/>
                </a:lnTo>
                <a:lnTo>
                  <a:pt x="833924" y="1096386"/>
                </a:lnTo>
                <a:lnTo>
                  <a:pt x="838460" y="1075952"/>
                </a:lnTo>
                <a:lnTo>
                  <a:pt x="896138" y="1037776"/>
                </a:lnTo>
                <a:lnTo>
                  <a:pt x="823664" y="1037776"/>
                </a:lnTo>
                <a:lnTo>
                  <a:pt x="819275" y="1033991"/>
                </a:lnTo>
                <a:lnTo>
                  <a:pt x="750487" y="1033991"/>
                </a:lnTo>
                <a:lnTo>
                  <a:pt x="575652" y="941980"/>
                </a:lnTo>
                <a:close/>
              </a:path>
              <a:path w="1726565" h="1136650">
                <a:moveTo>
                  <a:pt x="1726271" y="899753"/>
                </a:moveTo>
                <a:lnTo>
                  <a:pt x="1440402" y="1039376"/>
                </a:lnTo>
                <a:lnTo>
                  <a:pt x="1531712" y="1039376"/>
                </a:lnTo>
                <a:lnTo>
                  <a:pt x="1726271" y="944351"/>
                </a:lnTo>
                <a:lnTo>
                  <a:pt x="1726271" y="899753"/>
                </a:lnTo>
                <a:close/>
              </a:path>
              <a:path w="1726565" h="1136650">
                <a:moveTo>
                  <a:pt x="990529" y="303995"/>
                </a:moveTo>
                <a:lnTo>
                  <a:pt x="918876" y="303995"/>
                </a:lnTo>
                <a:lnTo>
                  <a:pt x="926491" y="306801"/>
                </a:lnTo>
                <a:lnTo>
                  <a:pt x="934431" y="308863"/>
                </a:lnTo>
                <a:lnTo>
                  <a:pt x="942651" y="310168"/>
                </a:lnTo>
                <a:lnTo>
                  <a:pt x="951109" y="310701"/>
                </a:lnTo>
                <a:lnTo>
                  <a:pt x="1076407" y="870479"/>
                </a:lnTo>
                <a:lnTo>
                  <a:pt x="823664" y="1037776"/>
                </a:lnTo>
                <a:lnTo>
                  <a:pt x="896138" y="1037776"/>
                </a:lnTo>
                <a:lnTo>
                  <a:pt x="1098911" y="903562"/>
                </a:lnTo>
                <a:lnTo>
                  <a:pt x="1171375" y="903562"/>
                </a:lnTo>
                <a:lnTo>
                  <a:pt x="1117225" y="867723"/>
                </a:lnTo>
                <a:lnTo>
                  <a:pt x="1131825" y="847314"/>
                </a:lnTo>
                <a:lnTo>
                  <a:pt x="1112157" y="847314"/>
                </a:lnTo>
                <a:lnTo>
                  <a:pt x="990529" y="303995"/>
                </a:lnTo>
                <a:close/>
              </a:path>
              <a:path w="1726565" h="1136650">
                <a:moveTo>
                  <a:pt x="1608191" y="406408"/>
                </a:moveTo>
                <a:lnTo>
                  <a:pt x="1447247" y="406408"/>
                </a:lnTo>
                <a:lnTo>
                  <a:pt x="1456390" y="411673"/>
                </a:lnTo>
                <a:lnTo>
                  <a:pt x="1465962" y="416205"/>
                </a:lnTo>
                <a:lnTo>
                  <a:pt x="1475927" y="420001"/>
                </a:lnTo>
                <a:lnTo>
                  <a:pt x="1486249" y="423058"/>
                </a:lnTo>
                <a:lnTo>
                  <a:pt x="1478001" y="472395"/>
                </a:lnTo>
                <a:lnTo>
                  <a:pt x="1469805" y="521845"/>
                </a:lnTo>
                <a:lnTo>
                  <a:pt x="1461659" y="571421"/>
                </a:lnTo>
                <a:lnTo>
                  <a:pt x="1453562" y="621136"/>
                </a:lnTo>
                <a:lnTo>
                  <a:pt x="1445511" y="671004"/>
                </a:lnTo>
                <a:lnTo>
                  <a:pt x="1437504" y="721038"/>
                </a:lnTo>
                <a:lnTo>
                  <a:pt x="1429541" y="771252"/>
                </a:lnTo>
                <a:lnTo>
                  <a:pt x="1421620" y="821660"/>
                </a:lnTo>
                <a:lnTo>
                  <a:pt x="1413738" y="872275"/>
                </a:lnTo>
                <a:lnTo>
                  <a:pt x="1405894" y="923110"/>
                </a:lnTo>
                <a:lnTo>
                  <a:pt x="1398086" y="974179"/>
                </a:lnTo>
                <a:lnTo>
                  <a:pt x="1390313" y="1025495"/>
                </a:lnTo>
                <a:lnTo>
                  <a:pt x="1382706" y="1027146"/>
                </a:lnTo>
                <a:lnTo>
                  <a:pt x="1375733" y="1030385"/>
                </a:lnTo>
                <a:lnTo>
                  <a:pt x="1369612" y="1034766"/>
                </a:lnTo>
                <a:lnTo>
                  <a:pt x="1434882" y="1034766"/>
                </a:lnTo>
                <a:lnTo>
                  <a:pt x="1433582" y="1033852"/>
                </a:lnTo>
                <a:lnTo>
                  <a:pt x="1429721" y="1031667"/>
                </a:lnTo>
                <a:lnTo>
                  <a:pt x="1519878" y="427744"/>
                </a:lnTo>
                <a:lnTo>
                  <a:pt x="1520511" y="427744"/>
                </a:lnTo>
                <a:lnTo>
                  <a:pt x="1532895" y="427122"/>
                </a:lnTo>
                <a:lnTo>
                  <a:pt x="1545356" y="425255"/>
                </a:lnTo>
                <a:lnTo>
                  <a:pt x="1557429" y="422283"/>
                </a:lnTo>
                <a:lnTo>
                  <a:pt x="1569091" y="418321"/>
                </a:lnTo>
                <a:lnTo>
                  <a:pt x="1614916" y="418321"/>
                </a:lnTo>
                <a:lnTo>
                  <a:pt x="1608191" y="406408"/>
                </a:lnTo>
                <a:close/>
              </a:path>
              <a:path w="1726565" h="1136650">
                <a:moveTo>
                  <a:pt x="784967" y="1021114"/>
                </a:moveTo>
                <a:lnTo>
                  <a:pt x="775322" y="1022011"/>
                </a:lnTo>
                <a:lnTo>
                  <a:pt x="766279" y="1024581"/>
                </a:lnTo>
                <a:lnTo>
                  <a:pt x="757960" y="1028636"/>
                </a:lnTo>
                <a:lnTo>
                  <a:pt x="750487" y="1033991"/>
                </a:lnTo>
                <a:lnTo>
                  <a:pt x="819275" y="1033991"/>
                </a:lnTo>
                <a:lnTo>
                  <a:pt x="815643" y="1030860"/>
                </a:lnTo>
                <a:lnTo>
                  <a:pt x="806373" y="1025611"/>
                </a:lnTo>
                <a:lnTo>
                  <a:pt x="796075" y="1022279"/>
                </a:lnTo>
                <a:lnTo>
                  <a:pt x="784967" y="1021114"/>
                </a:lnTo>
                <a:close/>
              </a:path>
              <a:path w="1726565" h="1136650">
                <a:moveTo>
                  <a:pt x="44268" y="0"/>
                </a:moveTo>
                <a:lnTo>
                  <a:pt x="0" y="0"/>
                </a:lnTo>
                <a:lnTo>
                  <a:pt x="412248" y="861335"/>
                </a:lnTo>
                <a:lnTo>
                  <a:pt x="405781" y="869509"/>
                </a:lnTo>
                <a:lnTo>
                  <a:pt x="400891" y="878796"/>
                </a:lnTo>
                <a:lnTo>
                  <a:pt x="397796" y="889004"/>
                </a:lnTo>
                <a:lnTo>
                  <a:pt x="396716" y="899943"/>
                </a:lnTo>
                <a:lnTo>
                  <a:pt x="401128" y="921807"/>
                </a:lnTo>
                <a:lnTo>
                  <a:pt x="413161" y="939657"/>
                </a:lnTo>
                <a:lnTo>
                  <a:pt x="431011" y="951690"/>
                </a:lnTo>
                <a:lnTo>
                  <a:pt x="452875" y="956102"/>
                </a:lnTo>
                <a:lnTo>
                  <a:pt x="463233" y="955117"/>
                </a:lnTo>
                <a:lnTo>
                  <a:pt x="472932" y="952299"/>
                </a:lnTo>
                <a:lnTo>
                  <a:pt x="481825" y="947851"/>
                </a:lnTo>
                <a:lnTo>
                  <a:pt x="489769" y="941980"/>
                </a:lnTo>
                <a:lnTo>
                  <a:pt x="575652" y="941980"/>
                </a:lnTo>
                <a:lnTo>
                  <a:pt x="508349" y="906560"/>
                </a:lnTo>
                <a:lnTo>
                  <a:pt x="508603" y="904363"/>
                </a:lnTo>
                <a:lnTo>
                  <a:pt x="509009" y="902216"/>
                </a:lnTo>
                <a:lnTo>
                  <a:pt x="508995" y="899753"/>
                </a:lnTo>
                <a:lnTo>
                  <a:pt x="508400" y="891756"/>
                </a:lnTo>
                <a:lnTo>
                  <a:pt x="506639" y="883949"/>
                </a:lnTo>
                <a:lnTo>
                  <a:pt x="503828" y="876592"/>
                </a:lnTo>
                <a:lnTo>
                  <a:pt x="500068" y="869755"/>
                </a:lnTo>
                <a:lnTo>
                  <a:pt x="524549" y="836684"/>
                </a:lnTo>
                <a:lnTo>
                  <a:pt x="474833" y="836684"/>
                </a:lnTo>
                <a:lnTo>
                  <a:pt x="475439" y="817368"/>
                </a:lnTo>
                <a:lnTo>
                  <a:pt x="435463" y="817368"/>
                </a:lnTo>
                <a:lnTo>
                  <a:pt x="44268" y="0"/>
                </a:lnTo>
                <a:close/>
              </a:path>
              <a:path w="1726565" h="1136650">
                <a:moveTo>
                  <a:pt x="1380397" y="254554"/>
                </a:moveTo>
                <a:lnTo>
                  <a:pt x="1032630" y="254554"/>
                </a:lnTo>
                <a:lnTo>
                  <a:pt x="1383620" y="295220"/>
                </a:lnTo>
                <a:lnTo>
                  <a:pt x="1387898" y="325069"/>
                </a:lnTo>
                <a:lnTo>
                  <a:pt x="1398281" y="352397"/>
                </a:lnTo>
                <a:lnTo>
                  <a:pt x="1414033" y="376546"/>
                </a:lnTo>
                <a:lnTo>
                  <a:pt x="1434420" y="396858"/>
                </a:lnTo>
                <a:lnTo>
                  <a:pt x="1112157" y="847314"/>
                </a:lnTo>
                <a:lnTo>
                  <a:pt x="1131825" y="847314"/>
                </a:lnTo>
                <a:lnTo>
                  <a:pt x="1447247" y="406408"/>
                </a:lnTo>
                <a:lnTo>
                  <a:pt x="1608191" y="406408"/>
                </a:lnTo>
                <a:lnTo>
                  <a:pt x="1603724" y="398496"/>
                </a:lnTo>
                <a:lnTo>
                  <a:pt x="1625602" y="377293"/>
                </a:lnTo>
                <a:lnTo>
                  <a:pt x="1642382" y="351770"/>
                </a:lnTo>
                <a:lnTo>
                  <a:pt x="1653133" y="322708"/>
                </a:lnTo>
                <a:lnTo>
                  <a:pt x="1656924" y="290889"/>
                </a:lnTo>
                <a:lnTo>
                  <a:pt x="1656207" y="276813"/>
                </a:lnTo>
                <a:lnTo>
                  <a:pt x="1654105" y="263147"/>
                </a:lnTo>
                <a:lnTo>
                  <a:pt x="1652118" y="255481"/>
                </a:lnTo>
                <a:lnTo>
                  <a:pt x="1388395" y="255481"/>
                </a:lnTo>
                <a:lnTo>
                  <a:pt x="1380397" y="254554"/>
                </a:lnTo>
                <a:close/>
              </a:path>
              <a:path w="1726565" h="1136650">
                <a:moveTo>
                  <a:pt x="1031945" y="255977"/>
                </a:moveTo>
                <a:lnTo>
                  <a:pt x="872661" y="255977"/>
                </a:lnTo>
                <a:lnTo>
                  <a:pt x="875501" y="262435"/>
                </a:lnTo>
                <a:lnTo>
                  <a:pt x="878868" y="268572"/>
                </a:lnTo>
                <a:lnTo>
                  <a:pt x="882716" y="274390"/>
                </a:lnTo>
                <a:lnTo>
                  <a:pt x="886999" y="279891"/>
                </a:lnTo>
                <a:lnTo>
                  <a:pt x="474833" y="836684"/>
                </a:lnTo>
                <a:lnTo>
                  <a:pt x="524549" y="836684"/>
                </a:lnTo>
                <a:lnTo>
                  <a:pt x="918876" y="303995"/>
                </a:lnTo>
                <a:lnTo>
                  <a:pt x="990529" y="303995"/>
                </a:lnTo>
                <a:lnTo>
                  <a:pt x="990034" y="301786"/>
                </a:lnTo>
                <a:lnTo>
                  <a:pt x="1003910" y="293240"/>
                </a:lnTo>
                <a:lnTo>
                  <a:pt x="1015842" y="282318"/>
                </a:lnTo>
                <a:lnTo>
                  <a:pt x="1025519" y="269323"/>
                </a:lnTo>
                <a:lnTo>
                  <a:pt x="1031945" y="255977"/>
                </a:lnTo>
                <a:close/>
              </a:path>
              <a:path w="1726565" h="1136650">
                <a:moveTo>
                  <a:pt x="161705" y="0"/>
                </a:moveTo>
                <a:lnTo>
                  <a:pt x="99896" y="0"/>
                </a:lnTo>
                <a:lnTo>
                  <a:pt x="385527" y="242413"/>
                </a:lnTo>
                <a:lnTo>
                  <a:pt x="380326" y="253303"/>
                </a:lnTo>
                <a:lnTo>
                  <a:pt x="376400" y="264830"/>
                </a:lnTo>
                <a:lnTo>
                  <a:pt x="373920" y="276941"/>
                </a:lnTo>
                <a:lnTo>
                  <a:pt x="373056" y="289581"/>
                </a:lnTo>
                <a:lnTo>
                  <a:pt x="378806" y="322817"/>
                </a:lnTo>
                <a:lnTo>
                  <a:pt x="394719" y="351187"/>
                </a:lnTo>
                <a:lnTo>
                  <a:pt x="418790" y="372754"/>
                </a:lnTo>
                <a:lnTo>
                  <a:pt x="449014" y="385580"/>
                </a:lnTo>
                <a:lnTo>
                  <a:pt x="435463" y="817368"/>
                </a:lnTo>
                <a:lnTo>
                  <a:pt x="475439" y="817368"/>
                </a:lnTo>
                <a:lnTo>
                  <a:pt x="488943" y="386825"/>
                </a:lnTo>
                <a:lnTo>
                  <a:pt x="519869" y="375903"/>
                </a:lnTo>
                <a:lnTo>
                  <a:pt x="544985" y="355931"/>
                </a:lnTo>
                <a:lnTo>
                  <a:pt x="562409" y="328841"/>
                </a:lnTo>
                <a:lnTo>
                  <a:pt x="570261" y="296566"/>
                </a:lnTo>
                <a:lnTo>
                  <a:pt x="865565" y="256929"/>
                </a:lnTo>
                <a:lnTo>
                  <a:pt x="565003" y="256929"/>
                </a:lnTo>
                <a:lnTo>
                  <a:pt x="556168" y="238180"/>
                </a:lnTo>
                <a:lnTo>
                  <a:pt x="543837" y="221817"/>
                </a:lnTo>
                <a:lnTo>
                  <a:pt x="532479" y="211895"/>
                </a:lnTo>
                <a:lnTo>
                  <a:pt x="411384" y="211895"/>
                </a:lnTo>
                <a:lnTo>
                  <a:pt x="161705" y="0"/>
                </a:lnTo>
                <a:close/>
              </a:path>
              <a:path w="1726565" h="1136650">
                <a:moveTo>
                  <a:pt x="1614916" y="418321"/>
                </a:moveTo>
                <a:lnTo>
                  <a:pt x="1569091" y="418321"/>
                </a:lnTo>
                <a:lnTo>
                  <a:pt x="1726271" y="696728"/>
                </a:lnTo>
                <a:lnTo>
                  <a:pt x="1726271" y="615557"/>
                </a:lnTo>
                <a:lnTo>
                  <a:pt x="1614916" y="418321"/>
                </a:lnTo>
                <a:close/>
              </a:path>
              <a:path w="1726565" h="1136650">
                <a:moveTo>
                  <a:pt x="1520511" y="427744"/>
                </a:moveTo>
                <a:lnTo>
                  <a:pt x="1519878" y="427744"/>
                </a:lnTo>
                <a:lnTo>
                  <a:pt x="1520005" y="427770"/>
                </a:lnTo>
                <a:lnTo>
                  <a:pt x="1520511" y="427744"/>
                </a:lnTo>
                <a:close/>
              </a:path>
              <a:path w="1726565" h="1136650">
                <a:moveTo>
                  <a:pt x="784345" y="0"/>
                </a:moveTo>
                <a:lnTo>
                  <a:pt x="731518" y="0"/>
                </a:lnTo>
                <a:lnTo>
                  <a:pt x="882935" y="175256"/>
                </a:lnTo>
                <a:lnTo>
                  <a:pt x="877173" y="184509"/>
                </a:lnTo>
                <a:lnTo>
                  <a:pt x="872662" y="194506"/>
                </a:lnTo>
                <a:lnTo>
                  <a:pt x="869450" y="205145"/>
                </a:lnTo>
                <a:lnTo>
                  <a:pt x="867581" y="216327"/>
                </a:lnTo>
                <a:lnTo>
                  <a:pt x="565003" y="256929"/>
                </a:lnTo>
                <a:lnTo>
                  <a:pt x="865565" y="256929"/>
                </a:lnTo>
                <a:lnTo>
                  <a:pt x="872661" y="255977"/>
                </a:lnTo>
                <a:lnTo>
                  <a:pt x="1031945" y="255977"/>
                </a:lnTo>
                <a:lnTo>
                  <a:pt x="1032630" y="254554"/>
                </a:lnTo>
                <a:lnTo>
                  <a:pt x="1380397" y="254554"/>
                </a:lnTo>
                <a:lnTo>
                  <a:pt x="1037113" y="214765"/>
                </a:lnTo>
                <a:lnTo>
                  <a:pt x="1034964" y="203433"/>
                </a:lnTo>
                <a:lnTo>
                  <a:pt x="1031406" y="192701"/>
                </a:lnTo>
                <a:lnTo>
                  <a:pt x="1026517" y="182656"/>
                </a:lnTo>
                <a:lnTo>
                  <a:pt x="1020375" y="173389"/>
                </a:lnTo>
                <a:lnTo>
                  <a:pt x="1040047" y="149259"/>
                </a:lnTo>
                <a:lnTo>
                  <a:pt x="913301" y="149259"/>
                </a:lnTo>
                <a:lnTo>
                  <a:pt x="784345" y="0"/>
                </a:lnTo>
                <a:close/>
              </a:path>
              <a:path w="1726565" h="1136650">
                <a:moveTo>
                  <a:pt x="1524209" y="154021"/>
                </a:moveTo>
                <a:lnTo>
                  <a:pt x="1520069" y="154021"/>
                </a:lnTo>
                <a:lnTo>
                  <a:pt x="1475001" y="161673"/>
                </a:lnTo>
                <a:lnTo>
                  <a:pt x="1436377" y="182882"/>
                </a:lnTo>
                <a:lnTo>
                  <a:pt x="1406681" y="215025"/>
                </a:lnTo>
                <a:lnTo>
                  <a:pt x="1388395" y="255481"/>
                </a:lnTo>
                <a:lnTo>
                  <a:pt x="1652118" y="255481"/>
                </a:lnTo>
                <a:lnTo>
                  <a:pt x="1650687" y="249961"/>
                </a:lnTo>
                <a:lnTo>
                  <a:pt x="1646027" y="237320"/>
                </a:lnTo>
                <a:lnTo>
                  <a:pt x="1701295" y="203538"/>
                </a:lnTo>
                <a:lnTo>
                  <a:pt x="1624628" y="203538"/>
                </a:lnTo>
                <a:lnTo>
                  <a:pt x="1612019" y="190332"/>
                </a:lnTo>
                <a:lnTo>
                  <a:pt x="1597798" y="178937"/>
                </a:lnTo>
                <a:lnTo>
                  <a:pt x="1582106" y="169511"/>
                </a:lnTo>
                <a:lnTo>
                  <a:pt x="1565090" y="162213"/>
                </a:lnTo>
                <a:lnTo>
                  <a:pt x="1566428" y="155228"/>
                </a:lnTo>
                <a:lnTo>
                  <a:pt x="1532172" y="155228"/>
                </a:lnTo>
                <a:lnTo>
                  <a:pt x="1528121" y="154872"/>
                </a:lnTo>
                <a:lnTo>
                  <a:pt x="1524209" y="154021"/>
                </a:lnTo>
                <a:close/>
              </a:path>
              <a:path w="1726565" h="1136650">
                <a:moveTo>
                  <a:pt x="480015" y="190635"/>
                </a:moveTo>
                <a:lnTo>
                  <a:pt x="472001" y="190635"/>
                </a:lnTo>
                <a:lnTo>
                  <a:pt x="455209" y="192112"/>
                </a:lnTo>
                <a:lnTo>
                  <a:pt x="439383" y="196345"/>
                </a:lnTo>
                <a:lnTo>
                  <a:pt x="424711" y="203039"/>
                </a:lnTo>
                <a:lnTo>
                  <a:pt x="411384" y="211895"/>
                </a:lnTo>
                <a:lnTo>
                  <a:pt x="532479" y="211895"/>
                </a:lnTo>
                <a:lnTo>
                  <a:pt x="528447" y="208373"/>
                </a:lnTo>
                <a:lnTo>
                  <a:pt x="510431" y="198382"/>
                </a:lnTo>
                <a:lnTo>
                  <a:pt x="511993" y="193632"/>
                </a:lnTo>
                <a:lnTo>
                  <a:pt x="495141" y="193632"/>
                </a:lnTo>
                <a:lnTo>
                  <a:pt x="487686" y="191842"/>
                </a:lnTo>
                <a:lnTo>
                  <a:pt x="480015" y="190635"/>
                </a:lnTo>
                <a:close/>
              </a:path>
              <a:path w="1726565" h="1136650">
                <a:moveTo>
                  <a:pt x="1726271" y="141405"/>
                </a:moveTo>
                <a:lnTo>
                  <a:pt x="1624628" y="203538"/>
                </a:lnTo>
                <a:lnTo>
                  <a:pt x="1701295" y="203538"/>
                </a:lnTo>
                <a:lnTo>
                  <a:pt x="1726271" y="188272"/>
                </a:lnTo>
                <a:lnTo>
                  <a:pt x="1726271" y="141405"/>
                </a:lnTo>
                <a:close/>
              </a:path>
              <a:path w="1726565" h="1136650">
                <a:moveTo>
                  <a:pt x="575661" y="0"/>
                </a:moveTo>
                <a:lnTo>
                  <a:pt x="558812" y="0"/>
                </a:lnTo>
                <a:lnTo>
                  <a:pt x="495141" y="193632"/>
                </a:lnTo>
                <a:lnTo>
                  <a:pt x="511993" y="193632"/>
                </a:lnTo>
                <a:lnTo>
                  <a:pt x="575661" y="0"/>
                </a:lnTo>
                <a:close/>
              </a:path>
              <a:path w="1726565" h="1136650">
                <a:moveTo>
                  <a:pt x="1596166" y="0"/>
                </a:moveTo>
                <a:lnTo>
                  <a:pt x="1559626" y="0"/>
                </a:lnTo>
                <a:lnTo>
                  <a:pt x="1549243" y="58306"/>
                </a:lnTo>
                <a:lnTo>
                  <a:pt x="1540676" y="106782"/>
                </a:lnTo>
                <a:lnTo>
                  <a:pt x="1532172" y="155228"/>
                </a:lnTo>
                <a:lnTo>
                  <a:pt x="1566428" y="155228"/>
                </a:lnTo>
                <a:lnTo>
                  <a:pt x="1596166" y="0"/>
                </a:lnTo>
                <a:close/>
              </a:path>
              <a:path w="1726565" h="1136650">
                <a:moveTo>
                  <a:pt x="952506" y="139391"/>
                </a:moveTo>
                <a:lnTo>
                  <a:pt x="941985" y="140075"/>
                </a:lnTo>
                <a:lnTo>
                  <a:pt x="931956" y="142039"/>
                </a:lnTo>
                <a:lnTo>
                  <a:pt x="922381" y="145145"/>
                </a:lnTo>
                <a:lnTo>
                  <a:pt x="913301" y="149259"/>
                </a:lnTo>
                <a:lnTo>
                  <a:pt x="1040047" y="149259"/>
                </a:lnTo>
                <a:lnTo>
                  <a:pt x="1044250" y="144102"/>
                </a:lnTo>
                <a:lnTo>
                  <a:pt x="992676" y="144102"/>
                </a:lnTo>
                <a:lnTo>
                  <a:pt x="993815" y="139416"/>
                </a:lnTo>
                <a:lnTo>
                  <a:pt x="952684" y="139416"/>
                </a:lnTo>
                <a:lnTo>
                  <a:pt x="952506" y="139391"/>
                </a:lnTo>
                <a:close/>
              </a:path>
              <a:path w="1726565" h="1136650">
                <a:moveTo>
                  <a:pt x="1161732" y="0"/>
                </a:moveTo>
                <a:lnTo>
                  <a:pt x="1110161" y="0"/>
                </a:lnTo>
                <a:lnTo>
                  <a:pt x="992676" y="144102"/>
                </a:lnTo>
                <a:lnTo>
                  <a:pt x="1044250" y="144102"/>
                </a:lnTo>
                <a:lnTo>
                  <a:pt x="1161732" y="0"/>
                </a:lnTo>
                <a:close/>
              </a:path>
              <a:path w="1726565" h="1136650">
                <a:moveTo>
                  <a:pt x="1027704" y="0"/>
                </a:moveTo>
                <a:lnTo>
                  <a:pt x="986574" y="0"/>
                </a:lnTo>
                <a:lnTo>
                  <a:pt x="952684" y="139416"/>
                </a:lnTo>
                <a:lnTo>
                  <a:pt x="993815" y="139416"/>
                </a:lnTo>
                <a:lnTo>
                  <a:pt x="1027704" y="0"/>
                </a:lnTo>
                <a:close/>
              </a:path>
            </a:pathLst>
          </a:custGeom>
          <a:solidFill>
            <a:srgbClr val="D8173E">
              <a:alpha val="1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646225B8-7290-42F6-AF8F-D567915193C6}"/>
              </a:ext>
            </a:extLst>
          </p:cNvPr>
          <p:cNvSpPr txBox="1"/>
          <p:nvPr/>
        </p:nvSpPr>
        <p:spPr>
          <a:xfrm>
            <a:off x="11653189" y="35100"/>
            <a:ext cx="1708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-5" dirty="0">
                <a:solidFill>
                  <a:srgbClr val="FFFFFF"/>
                </a:solidFill>
                <a:latin typeface="KZ_Exo 2 Medium Condensed"/>
                <a:cs typeface="KZ_Exo 2 Medium Condensed"/>
              </a:rPr>
              <a:t>1</a:t>
            </a:r>
            <a:endParaRPr sz="1200" dirty="0">
              <a:latin typeface="KZ_Exo 2 Medium Condensed"/>
              <a:cs typeface="KZ_Exo 2 Medium Condensed"/>
            </a:endParaRPr>
          </a:p>
        </p:txBody>
      </p:sp>
      <p:sp>
        <p:nvSpPr>
          <p:cNvPr id="37" name="Shape 2936">
            <a:extLst>
              <a:ext uri="{FF2B5EF4-FFF2-40B4-BE49-F238E27FC236}">
                <a16:creationId xmlns:a16="http://schemas.microsoft.com/office/drawing/2014/main" id="{1178BA78-D4EB-4574-B675-A9B22AA87B5F}"/>
              </a:ext>
            </a:extLst>
          </p:cNvPr>
          <p:cNvSpPr/>
          <p:nvPr/>
        </p:nvSpPr>
        <p:spPr>
          <a:xfrm>
            <a:off x="394671" y="2274721"/>
            <a:ext cx="11584252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С 16 по 23 ноября 2022 года </a:t>
            </a:r>
            <a:r>
              <a:rPr lang="ru-RU" dirty="0">
                <a:solidFill>
                  <a:srgbClr val="2C4467"/>
                </a:solidFill>
              </a:rPr>
              <a:t>в онлайн формате были проведены квалификационные отборочные этапы </a:t>
            </a:r>
            <a:r>
              <a:rPr lang="ru-RU" dirty="0" err="1">
                <a:solidFill>
                  <a:srgbClr val="2C4467"/>
                </a:solidFill>
              </a:rPr>
              <a:t>Almaty</a:t>
            </a:r>
            <a:r>
              <a:rPr lang="ru-RU" dirty="0">
                <a:solidFill>
                  <a:srgbClr val="2C4467"/>
                </a:solidFill>
              </a:rPr>
              <a:t> </a:t>
            </a:r>
            <a:r>
              <a:rPr lang="ru-RU" dirty="0" err="1">
                <a:solidFill>
                  <a:srgbClr val="2C4467"/>
                </a:solidFill>
              </a:rPr>
              <a:t>Cyber</a:t>
            </a:r>
            <a:r>
              <a:rPr lang="ru-RU" dirty="0">
                <a:solidFill>
                  <a:srgbClr val="2C4467"/>
                </a:solidFill>
              </a:rPr>
              <a:t> </a:t>
            </a:r>
            <a:r>
              <a:rPr lang="ru-RU" dirty="0" err="1">
                <a:solidFill>
                  <a:srgbClr val="2C4467"/>
                </a:solidFill>
              </a:rPr>
              <a:t>Games</a:t>
            </a:r>
            <a:r>
              <a:rPr lang="ru-RU" dirty="0">
                <a:solidFill>
                  <a:srgbClr val="2C4467"/>
                </a:solidFill>
              </a:rPr>
              <a:t> 2022</a:t>
            </a:r>
            <a:r>
              <a:rPr lang="en-US" dirty="0">
                <a:solidFill>
                  <a:srgbClr val="2C4467"/>
                </a:solidFill>
              </a:rPr>
              <a:t>;</a:t>
            </a:r>
            <a:r>
              <a:rPr lang="ru-RU" dirty="0">
                <a:solidFill>
                  <a:srgbClr val="2C4467"/>
                </a:solidFill>
              </a:rPr>
              <a:t> </a:t>
            </a:r>
          </a:p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64 команды </a:t>
            </a:r>
            <a:r>
              <a:rPr lang="ru-RU" dirty="0">
                <a:solidFill>
                  <a:srgbClr val="2C4467"/>
                </a:solidFill>
              </a:rPr>
              <a:t>по 2 дисциплинам (</a:t>
            </a:r>
            <a:r>
              <a:rPr lang="en-US" dirty="0">
                <a:solidFill>
                  <a:srgbClr val="2C4467"/>
                </a:solidFill>
              </a:rPr>
              <a:t>CS:GO </a:t>
            </a:r>
            <a:r>
              <a:rPr lang="ru-RU" dirty="0">
                <a:solidFill>
                  <a:srgbClr val="2C4467"/>
                </a:solidFill>
              </a:rPr>
              <a:t>и </a:t>
            </a:r>
            <a:r>
              <a:rPr lang="en-US" dirty="0">
                <a:solidFill>
                  <a:srgbClr val="2C4467"/>
                </a:solidFill>
              </a:rPr>
              <a:t>DOTA 2</a:t>
            </a:r>
            <a:r>
              <a:rPr lang="ru-RU" dirty="0">
                <a:solidFill>
                  <a:srgbClr val="2C4467"/>
                </a:solidFill>
              </a:rPr>
              <a:t>)</a:t>
            </a:r>
            <a:r>
              <a:rPr lang="en-US" dirty="0">
                <a:solidFill>
                  <a:srgbClr val="2C4467"/>
                </a:solidFill>
              </a:rPr>
              <a:t>;</a:t>
            </a:r>
            <a:endParaRPr lang="ru-RU" dirty="0">
              <a:solidFill>
                <a:srgbClr val="2C4467"/>
              </a:solidFill>
            </a:endParaRPr>
          </a:p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32 индивидуальных спортсмена </a:t>
            </a:r>
            <a:r>
              <a:rPr lang="ru-RU" dirty="0">
                <a:solidFill>
                  <a:srgbClr val="2C4467"/>
                </a:solidFill>
              </a:rPr>
              <a:t>по </a:t>
            </a:r>
            <a:r>
              <a:rPr lang="en-US" dirty="0">
                <a:solidFill>
                  <a:srgbClr val="2C4467"/>
                </a:solidFill>
              </a:rPr>
              <a:t>FIFA 23;</a:t>
            </a:r>
            <a:endParaRPr lang="en-US" b="1" dirty="0">
              <a:solidFill>
                <a:srgbClr val="2C4467"/>
              </a:solidFill>
            </a:endParaRPr>
          </a:p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27 и 28 </a:t>
            </a:r>
            <a:r>
              <a:rPr lang="ru-RU" dirty="0">
                <a:solidFill>
                  <a:srgbClr val="2C4467"/>
                </a:solidFill>
              </a:rPr>
              <a:t>ноября в отеле </a:t>
            </a:r>
            <a:r>
              <a:rPr lang="ru-RU" dirty="0" err="1">
                <a:solidFill>
                  <a:srgbClr val="2C4467"/>
                </a:solidFill>
              </a:rPr>
              <a:t>Интерконтиненталь</a:t>
            </a:r>
            <a:r>
              <a:rPr lang="ru-RU" dirty="0">
                <a:solidFill>
                  <a:srgbClr val="2C4467"/>
                </a:solidFill>
              </a:rPr>
              <a:t> </a:t>
            </a:r>
            <a:r>
              <a:rPr lang="en-US" b="1" dirty="0">
                <a:solidFill>
                  <a:srgbClr val="2C4467"/>
                </a:solidFill>
              </a:rPr>
              <a:t>-</a:t>
            </a:r>
            <a:r>
              <a:rPr lang="ru-RU" b="1" dirty="0">
                <a:solidFill>
                  <a:srgbClr val="2C4467"/>
                </a:solidFill>
              </a:rPr>
              <a:t> LAN-финал</a:t>
            </a:r>
            <a:r>
              <a:rPr lang="en-US" b="1" dirty="0">
                <a:solidFill>
                  <a:srgbClr val="2C4467"/>
                </a:solidFill>
              </a:rPr>
              <a:t>;</a:t>
            </a:r>
            <a:r>
              <a:rPr lang="ru-RU" b="1" dirty="0">
                <a:solidFill>
                  <a:srgbClr val="2C4467"/>
                </a:solidFill>
              </a:rPr>
              <a:t> </a:t>
            </a:r>
            <a:endParaRPr lang="en-US" b="1" dirty="0">
              <a:solidFill>
                <a:srgbClr val="2C4467"/>
              </a:solidFill>
            </a:endParaRPr>
          </a:p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Общий призовой фонд турнира составил 3 000 000 тенге </a:t>
            </a:r>
            <a:r>
              <a:rPr lang="ru-RU" dirty="0">
                <a:solidFill>
                  <a:srgbClr val="2C4467"/>
                </a:solidFill>
              </a:rPr>
              <a:t>(призовые от спонсоров)</a:t>
            </a:r>
            <a:r>
              <a:rPr lang="en-US" dirty="0">
                <a:solidFill>
                  <a:srgbClr val="2C4467"/>
                </a:solidFill>
              </a:rPr>
              <a:t>;</a:t>
            </a:r>
          </a:p>
          <a:p>
            <a:pPr marL="184150" marR="5080" indent="-171450"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ru-RU" b="1" dirty="0">
                <a:solidFill>
                  <a:srgbClr val="2C4467"/>
                </a:solidFill>
              </a:rPr>
              <a:t>Приглашённые гости: </a:t>
            </a:r>
            <a:r>
              <a:rPr lang="en-US" dirty="0" err="1">
                <a:solidFill>
                  <a:srgbClr val="2C4467"/>
                </a:solidFill>
              </a:rPr>
              <a:t>Adren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Acoolfifa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MuMino</a:t>
            </a:r>
            <a:r>
              <a:rPr lang="en-US" dirty="0">
                <a:solidFill>
                  <a:srgbClr val="2C4467"/>
                </a:solidFill>
              </a:rPr>
              <a:t>, Keen, </a:t>
            </a:r>
            <a:r>
              <a:rPr lang="en-US" dirty="0" err="1">
                <a:solidFill>
                  <a:srgbClr val="2C4467"/>
                </a:solidFill>
              </a:rPr>
              <a:t>Aigera</a:t>
            </a:r>
            <a:r>
              <a:rPr lang="en-US" dirty="0">
                <a:solidFill>
                  <a:srgbClr val="2C4467"/>
                </a:solidFill>
              </a:rPr>
              <a:t> </a:t>
            </a:r>
            <a:r>
              <a:rPr lang="en-US" dirty="0" err="1">
                <a:solidFill>
                  <a:srgbClr val="2C4467"/>
                </a:solidFill>
              </a:rPr>
              <a:t>Dunamis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Nigmaabq</a:t>
            </a:r>
            <a:r>
              <a:rPr lang="en-US" dirty="0">
                <a:solidFill>
                  <a:srgbClr val="2C4467"/>
                </a:solidFill>
              </a:rPr>
              <a:t> </a:t>
            </a:r>
            <a:r>
              <a:rPr lang="ru-RU" dirty="0">
                <a:solidFill>
                  <a:srgbClr val="2C4467"/>
                </a:solidFill>
              </a:rPr>
              <a:t>и </a:t>
            </a:r>
            <a:r>
              <a:rPr lang="en-US" dirty="0">
                <a:solidFill>
                  <a:srgbClr val="2C4467"/>
                </a:solidFill>
              </a:rPr>
              <a:t>Hakim </a:t>
            </a:r>
            <a:r>
              <a:rPr lang="en-US" dirty="0" err="1">
                <a:solidFill>
                  <a:srgbClr val="2C4467"/>
                </a:solidFill>
              </a:rPr>
              <a:t>Mukaram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Essentay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Shakesh</a:t>
            </a:r>
            <a:r>
              <a:rPr lang="en-US" dirty="0">
                <a:solidFill>
                  <a:srgbClr val="2C4467"/>
                </a:solidFill>
              </a:rPr>
              <a:t>, </a:t>
            </a:r>
            <a:r>
              <a:rPr lang="en-US" dirty="0" err="1">
                <a:solidFill>
                  <a:srgbClr val="2C4467"/>
                </a:solidFill>
              </a:rPr>
              <a:t>AsylRomeo</a:t>
            </a:r>
            <a:r>
              <a:rPr lang="en-US" dirty="0">
                <a:solidFill>
                  <a:srgbClr val="2C4467"/>
                </a:solidFill>
              </a:rPr>
              <a:t>.</a:t>
            </a:r>
            <a:endParaRPr lang="ru-RU" dirty="0">
              <a:solidFill>
                <a:srgbClr val="2C4467"/>
              </a:solidFill>
            </a:endParaRPr>
          </a:p>
          <a:p>
            <a:pPr marL="12700" marR="5080">
              <a:spcBef>
                <a:spcPts val="1000"/>
              </a:spcBef>
              <a:buClr>
                <a:srgbClr val="1F385D"/>
              </a:buClr>
              <a:buSzPct val="100000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br>
              <a:rPr lang="kk-KZ" dirty="0">
                <a:solidFill>
                  <a:srgbClr val="2C4467"/>
                </a:solidFill>
              </a:rPr>
            </a:br>
            <a:endParaRPr lang="kk-KZ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ru-RU" b="1" dirty="0">
              <a:solidFill>
                <a:srgbClr val="2C4467"/>
              </a:solidFill>
            </a:endParaRPr>
          </a:p>
          <a:p>
            <a:pPr marL="184150" marR="5080" indent="-171450">
              <a:spcBef>
                <a:spcPts val="1000"/>
              </a:spcBef>
              <a:buClr>
                <a:srgbClr val="1F385D"/>
              </a:buClr>
              <a:buSzPct val="100000"/>
              <a:buFont typeface="Wingdings" panose="05000000000000000000" pitchFamily="2" charset="2"/>
              <a:buChar char="§"/>
              <a:defRPr sz="1200">
                <a:solidFill>
                  <a:srgbClr val="231F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kk-KZ" dirty="0">
              <a:solidFill>
                <a:srgbClr val="2C4467"/>
              </a:solidFill>
            </a:endParaRPr>
          </a:p>
        </p:txBody>
      </p:sp>
      <p:pic>
        <p:nvPicPr>
          <p:cNvPr id="20" name="image13.pdf">
            <a:extLst>
              <a:ext uri="{FF2B5EF4-FFF2-40B4-BE49-F238E27FC236}">
                <a16:creationId xmlns:a16="http://schemas.microsoft.com/office/drawing/2014/main" id="{0D88669F-8657-4D3D-8678-8BFAE8B2140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671" y="1807205"/>
            <a:ext cx="314326" cy="3138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Группа 72">
            <a:extLst>
              <a:ext uri="{FF2B5EF4-FFF2-40B4-BE49-F238E27FC236}">
                <a16:creationId xmlns:a16="http://schemas.microsoft.com/office/drawing/2014/main" id="{DDDC0B76-247B-43C9-953C-E23A7FEE6AE5}"/>
              </a:ext>
            </a:extLst>
          </p:cNvPr>
          <p:cNvGrpSpPr/>
          <p:nvPr/>
        </p:nvGrpSpPr>
        <p:grpSpPr>
          <a:xfrm flipV="1">
            <a:off x="0" y="6475413"/>
            <a:ext cx="12193343" cy="382587"/>
            <a:chOff x="0" y="6401651"/>
            <a:chExt cx="12193343" cy="382587"/>
          </a:xfrm>
        </p:grpSpPr>
        <p:grpSp>
          <p:nvGrpSpPr>
            <p:cNvPr id="22" name="Группа 79">
              <a:extLst>
                <a:ext uri="{FF2B5EF4-FFF2-40B4-BE49-F238E27FC236}">
                  <a16:creationId xmlns:a16="http://schemas.microsoft.com/office/drawing/2014/main" id="{1978BE89-76B6-49CD-A876-2E241EAE6A55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34" name="object 48">
                <a:extLst>
                  <a:ext uri="{FF2B5EF4-FFF2-40B4-BE49-F238E27FC236}">
                    <a16:creationId xmlns:a16="http://schemas.microsoft.com/office/drawing/2014/main" id="{C3A6EE38-ED63-4FFE-972F-24E218097BD3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5" name="object 48">
                <a:extLst>
                  <a:ext uri="{FF2B5EF4-FFF2-40B4-BE49-F238E27FC236}">
                    <a16:creationId xmlns:a16="http://schemas.microsoft.com/office/drawing/2014/main" id="{B01DEC2D-4E3E-406F-AE44-99F2B69AA1EE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30" name="Группа 85">
              <a:extLst>
                <a:ext uri="{FF2B5EF4-FFF2-40B4-BE49-F238E27FC236}">
                  <a16:creationId xmlns:a16="http://schemas.microsoft.com/office/drawing/2014/main" id="{525B8090-3859-42AE-9EA5-84A1667B4975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31" name="object 48">
                <a:extLst>
                  <a:ext uri="{FF2B5EF4-FFF2-40B4-BE49-F238E27FC236}">
                    <a16:creationId xmlns:a16="http://schemas.microsoft.com/office/drawing/2014/main" id="{CD1276DD-0BD5-4976-878F-23B97FC1F08B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33" name="object 48">
                <a:extLst>
                  <a:ext uri="{FF2B5EF4-FFF2-40B4-BE49-F238E27FC236}">
                    <a16:creationId xmlns:a16="http://schemas.microsoft.com/office/drawing/2014/main" id="{A11713B7-7A15-4AAB-971B-22310087B38A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grpSp>
        <p:nvGrpSpPr>
          <p:cNvPr id="36" name="Группа 68">
            <a:extLst>
              <a:ext uri="{FF2B5EF4-FFF2-40B4-BE49-F238E27FC236}">
                <a16:creationId xmlns:a16="http://schemas.microsoft.com/office/drawing/2014/main" id="{FD9F7326-126C-4651-9EBA-A9848B230BFD}"/>
              </a:ext>
            </a:extLst>
          </p:cNvPr>
          <p:cNvGrpSpPr/>
          <p:nvPr/>
        </p:nvGrpSpPr>
        <p:grpSpPr>
          <a:xfrm>
            <a:off x="0" y="0"/>
            <a:ext cx="12193343" cy="382587"/>
            <a:chOff x="0" y="6401651"/>
            <a:chExt cx="12193343" cy="382587"/>
          </a:xfrm>
        </p:grpSpPr>
        <p:grpSp>
          <p:nvGrpSpPr>
            <p:cNvPr id="38" name="Группа 73">
              <a:extLst>
                <a:ext uri="{FF2B5EF4-FFF2-40B4-BE49-F238E27FC236}">
                  <a16:creationId xmlns:a16="http://schemas.microsoft.com/office/drawing/2014/main" id="{56426B7F-FA69-49C7-8F3C-02F39DEA5BA0}"/>
                </a:ext>
              </a:extLst>
            </p:cNvPr>
            <p:cNvGrpSpPr/>
            <p:nvPr/>
          </p:nvGrpSpPr>
          <p:grpSpPr>
            <a:xfrm>
              <a:off x="0" y="6401651"/>
              <a:ext cx="382587" cy="382587"/>
              <a:chOff x="375732" y="844913"/>
              <a:chExt cx="382587" cy="382587"/>
            </a:xfrm>
          </p:grpSpPr>
          <p:sp>
            <p:nvSpPr>
              <p:cNvPr id="43" name="object 48">
                <a:extLst>
                  <a:ext uri="{FF2B5EF4-FFF2-40B4-BE49-F238E27FC236}">
                    <a16:creationId xmlns:a16="http://schemas.microsoft.com/office/drawing/2014/main" id="{ACADEFBB-463F-42E4-A7A9-A3EAEF9043A1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4" name="object 48">
                <a:extLst>
                  <a:ext uri="{FF2B5EF4-FFF2-40B4-BE49-F238E27FC236}">
                    <a16:creationId xmlns:a16="http://schemas.microsoft.com/office/drawing/2014/main" id="{9B025669-792C-434C-8932-6249589747F3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  <p:grpSp>
          <p:nvGrpSpPr>
            <p:cNvPr id="40" name="Группа 74">
              <a:extLst>
                <a:ext uri="{FF2B5EF4-FFF2-40B4-BE49-F238E27FC236}">
                  <a16:creationId xmlns:a16="http://schemas.microsoft.com/office/drawing/2014/main" id="{A70048CB-ECAC-44DF-806A-E188E60D6503}"/>
                </a:ext>
              </a:extLst>
            </p:cNvPr>
            <p:cNvGrpSpPr/>
            <p:nvPr/>
          </p:nvGrpSpPr>
          <p:grpSpPr>
            <a:xfrm flipH="1">
              <a:off x="11810756" y="6401651"/>
              <a:ext cx="382587" cy="382587"/>
              <a:chOff x="375732" y="844913"/>
              <a:chExt cx="382587" cy="382587"/>
            </a:xfrm>
          </p:grpSpPr>
          <p:sp>
            <p:nvSpPr>
              <p:cNvPr id="41" name="object 48">
                <a:extLst>
                  <a:ext uri="{FF2B5EF4-FFF2-40B4-BE49-F238E27FC236}">
                    <a16:creationId xmlns:a16="http://schemas.microsoft.com/office/drawing/2014/main" id="{EE91292E-2B8B-465D-A4BB-EA41548004EB}"/>
                  </a:ext>
                </a:extLst>
              </p:cNvPr>
              <p:cNvSpPr/>
              <p:nvPr/>
            </p:nvSpPr>
            <p:spPr>
              <a:xfrm flipV="1">
                <a:off x="375732" y="84491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  <p:sp>
            <p:nvSpPr>
              <p:cNvPr id="42" name="object 48">
                <a:extLst>
                  <a:ext uri="{FF2B5EF4-FFF2-40B4-BE49-F238E27FC236}">
                    <a16:creationId xmlns:a16="http://schemas.microsoft.com/office/drawing/2014/main" id="{3D809D22-2803-4810-9450-DC33CE7BC00B}"/>
                  </a:ext>
                </a:extLst>
              </p:cNvPr>
              <p:cNvSpPr/>
              <p:nvPr/>
            </p:nvSpPr>
            <p:spPr>
              <a:xfrm rot="16200000" flipV="1">
                <a:off x="260272" y="960373"/>
                <a:ext cx="382587" cy="151667"/>
              </a:xfrm>
              <a:custGeom>
                <a:avLst/>
                <a:gdLst/>
                <a:ahLst/>
                <a:cxnLst/>
                <a:rect l="l" t="t" r="r" b="b"/>
                <a:pathLst>
                  <a:path w="540384" h="360045">
                    <a:moveTo>
                      <a:pt x="0" y="359994"/>
                    </a:moveTo>
                    <a:lnTo>
                      <a:pt x="540003" y="359994"/>
                    </a:lnTo>
                    <a:lnTo>
                      <a:pt x="540003" y="0"/>
                    </a:lnTo>
                    <a:lnTo>
                      <a:pt x="0" y="0"/>
                    </a:lnTo>
                    <a:lnTo>
                      <a:pt x="0" y="359994"/>
                    </a:lnTo>
                    <a:close/>
                  </a:path>
                </a:pathLst>
              </a:custGeom>
              <a:solidFill>
                <a:srgbClr val="1F385D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Century Gothic" pitchFamily="34" charset="0"/>
                </a:endParaRPr>
              </a:p>
            </p:txBody>
          </p:sp>
        </p:grp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078CAD-599A-4B72-B5CE-A603D8A5F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6774" y="222398"/>
            <a:ext cx="738815" cy="56407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9" y="3989020"/>
            <a:ext cx="3274232" cy="218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657600"/>
            <a:ext cx="4114800" cy="274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742" y="3581400"/>
            <a:ext cx="4078710" cy="271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652895"/>
            <a:ext cx="2838796" cy="1891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62011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11052</TotalTime>
  <Words>5843</Words>
  <Application>Microsoft Office PowerPoint</Application>
  <PresentationFormat>Широкоэкранный</PresentationFormat>
  <Paragraphs>1061</Paragraphs>
  <Slides>61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71" baseType="lpstr">
      <vt:lpstr>Arial</vt:lpstr>
      <vt:lpstr>Calibri</vt:lpstr>
      <vt:lpstr>Century Gothic</vt:lpstr>
      <vt:lpstr>Century Gothica </vt:lpstr>
      <vt:lpstr>Franklin Gothic Book</vt:lpstr>
      <vt:lpstr>Gotham</vt:lpstr>
      <vt:lpstr>KZ_Exo 2 Medium Condensed</vt:lpstr>
      <vt:lpstr>Roboto Bold</vt:lpstr>
      <vt:lpstr>Wingdings</vt:lpstr>
      <vt:lpstr>Office Theme</vt:lpstr>
      <vt:lpstr>Отчет Управления цифровизации г. Алматы за второе  полугодие 2022 года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ЕДИНОЕ КОММУНИКАЦИОННОЕ ПРОСТРАНСТВО ДЛЯ ПРЕДСТАВИТЕЛЕЙ  ИТ-СООБЩЕСТВА ГОРОДА АЛМАТЫ </vt:lpstr>
      <vt:lpstr>ALMATY CYBER GAMES 2022</vt:lpstr>
      <vt:lpstr>ПЛАНЫ ПО ЕКП НА 2023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Комплексная система безопасности в школах</vt:lpstr>
      <vt:lpstr>Презентация PowerPoint</vt:lpstr>
      <vt:lpstr>Единая система видеомониторинга</vt:lpstr>
      <vt:lpstr>Система видеомониторинга мест массового скопления 3050</vt:lpstr>
      <vt:lpstr>ПЛАНЫ НА 2023 ГОД:</vt:lpstr>
      <vt:lpstr>Единое хранилище данных города Алматы  Отдел управления данными </vt:lpstr>
      <vt:lpstr>Презентация PowerPoint</vt:lpstr>
      <vt:lpstr>Роль данных в достижении целей Smart Almaty</vt:lpstr>
      <vt:lpstr>Презентация PowerPoint</vt:lpstr>
      <vt:lpstr>Презентация PowerPoint</vt:lpstr>
      <vt:lpstr>Опыт Сингапура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развития ЕХД Алматы</vt:lpstr>
      <vt:lpstr>Стратегия развития Единого Хранилища Данных</vt:lpstr>
      <vt:lpstr>Поэтапное кластерное развитие  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 и повышение знаний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Планы на 2023</vt:lpstr>
      <vt:lpstr>  Финансово-Аналитический Отдел </vt:lpstr>
      <vt:lpstr>Презентация PowerPoint</vt:lpstr>
      <vt:lpstr>Презентация PowerPoint</vt:lpstr>
      <vt:lpstr>ГОСУДАРСТВЕННЫЕ ЗАКУПКИ КОНКУРСЫ   </vt:lpstr>
      <vt:lpstr>КАЗНАЧЕЙСТВО   </vt:lpstr>
      <vt:lpstr>ДЕЛОПРОИЗВОДСТВО / КАДРЫ    </vt:lpstr>
      <vt:lpstr>ГОСУДАРСТВЕННО-ПРАВОВЫЕ ВОПРОСЫ 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 Template</dc:title>
  <dc:creator>Luiza Imangaliyeva</dc:creator>
  <cp:lastModifiedBy>smartalmaty777@gmail.com</cp:lastModifiedBy>
  <cp:revision>448</cp:revision>
  <dcterms:created xsi:type="dcterms:W3CDTF">2020-05-04T14:24:37Z</dcterms:created>
  <dcterms:modified xsi:type="dcterms:W3CDTF">2023-01-23T12:06:07Z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2020-05-04T00:00:00Z</vt:filetime>
  </property>
  <property fmtid="{D5CDD505-2E9C-101B-9397-08002B2CF9AE}" pid="3" name="Creator">
    <vt:lpwstr>Adobe Illustrator 24.0 (Macintosh)</vt:lpwstr>
  </property>
  <property fmtid="{D5CDD505-2E9C-101B-9397-08002B2CF9AE}" pid="4" name="LastSaved">
    <vt:filetime>2020-05-04T00:00:00Z</vt:filetime>
  </property>
</Properties>
</file>